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9"/>
  </p:notesMasterIdLst>
  <p:sldIdLst>
    <p:sldId id="258" r:id="rId3"/>
    <p:sldId id="260" r:id="rId4"/>
    <p:sldId id="261" r:id="rId5"/>
    <p:sldId id="259" r:id="rId6"/>
    <p:sldId id="262" r:id="rId7"/>
    <p:sldId id="263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6486" autoAdjust="0"/>
  </p:normalViewPr>
  <p:slideViewPr>
    <p:cSldViewPr snapToGrid="0">
      <p:cViewPr varScale="1">
        <p:scale>
          <a:sx n="58" d="100"/>
          <a:sy n="58" d="100"/>
        </p:scale>
        <p:origin x="9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92"/>
    </p:cViewPr>
  </p:sorterViewPr>
  <p:notesViewPr>
    <p:cSldViewPr snapToGrid="0">
      <p:cViewPr varScale="1">
        <p:scale>
          <a:sx n="80" d="100"/>
          <a:sy n="80" d="100"/>
        </p:scale>
        <p:origin x="40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6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82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5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40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86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2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2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27319-E7FE-46DF-B176-045A49FFA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B351D-B9C0-4D22-9DEC-297493207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B6D2D-B972-47A6-BF9B-2C78FB8BB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7E876-BB2E-4853-9FFB-DFEE6380C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EBACD-39D5-4D96-94FF-5B409F25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81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695E-D728-459B-9DFE-0165985A9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2DB45-D94B-4A09-86E4-E0006FA5F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B1DA2-D5FD-4134-AA01-688E74127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F5C7D-C040-4C59-B65B-87811B58B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66802-A8BA-4FB7-B068-8525ED7D4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36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07292B-094D-42B6-B711-B29F0A79B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8BC078-8921-438E-A6BC-69F014CEC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7C755-F09D-4ACE-9732-CAB0E0BF1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A0236-6A57-43CF-A581-85F6437C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CFEE1-71E6-4782-8FE2-FCFF952FE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113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1992" y="353287"/>
            <a:ext cx="10515600" cy="54051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North Indian Ocean Hydrographic Commission (NIOHC)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B7B4E6-847A-47A5-927E-71507EEDC2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5254" y="6276121"/>
            <a:ext cx="1200212" cy="3873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B5FCD4-641C-47E2-98B0-FF35CF439C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84526" y="6090077"/>
            <a:ext cx="832220" cy="75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524F8-060C-4326-8933-93A4FAD2E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A2CFB-6304-4D7A-AC93-DB1518322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75146-8CCC-4087-99A9-B1CBAF587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D81A8-4CD3-48EF-9029-907D0CF6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C1A5B-CDFF-41B4-850D-6B94D2CB7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571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F0330-6FDB-48BC-BF90-92F0B909E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25A78-2433-42F4-A7B6-8DC1913A1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EF0E1-20E4-40F2-801F-6D3326964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B1270-C243-4C59-810D-EDE036E03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9646D-1D55-4E32-B0B2-E5509D1C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21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074E-AAD1-4086-BED1-070E7D7C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63F25-9E29-451C-A893-D6C188780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81AF0-FE52-4DD8-81E2-2E1426B91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F635C-D590-42A5-BF06-FFDC2FE49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05B29-FF83-4849-A85D-286266335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6D001-FA52-459C-8386-5801B9D06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96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9F408-9C59-49F0-8691-715C8BD81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7CB42-56EA-4367-BDAB-EE3C19FA9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FA368-E0DE-4C7C-9D7A-EFA3DD913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016FA3-6CF1-4663-9EB4-B163861F8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141968-3647-4431-9FC9-D4331AD27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2C9F07-32B4-4479-A008-698C0FCBB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A470C1-BBC4-4ED9-9FBC-F568D28C5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263866-CA69-479F-BF2A-49AB49C68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09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A742-5430-4355-A663-932DF6CD1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5944F-9102-4CFF-8CCF-42E1D9766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19115-636F-42A1-83B3-1DC807841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6708E-3A5F-4B3E-AD09-83FE1127C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6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079812-07F3-495B-82F4-47657AB78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A480C1-EE21-44E1-9068-EDD090F8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89506-52CA-4683-8D01-19ACADAC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01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5414B-1D43-44B4-9A17-65BC0BF72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002E9-2E8E-48D9-B92D-8C225285B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5B20A-3EF1-4557-9136-28E305FE9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014DD-57A6-4EA7-9A8D-FF8FA2DB0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FC255C-76B9-489D-A156-9EF5EFC25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85D56-F1D9-448C-BD45-472D73C86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573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8B6F9-1815-4605-AD10-B583CD161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B89A08-80C7-4A4C-BDF9-2A50550A6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3D6E0C-6936-4933-A2C2-D5EC78DFC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B77D2-74E4-4495-9018-0E388F6F5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FA969-DA01-46A0-96D3-008F5F7B0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47418-A726-46DE-B1BA-862AD58AB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44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62D2A8-9AD4-4C8B-BC17-BB4A92241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C4C2F-7EBE-4E13-A24B-B7E77B2E0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007BC-50E7-4492-8087-FBA82364FF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7171A-1412-431A-8C58-F2BF7957FAA3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01891-D332-4E69-92B0-5772043CD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ECE5C-AADC-4FCB-B4C5-30418D8A9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D93FD-3CE6-4D11-A896-B11BB40EA3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02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>
            <a:no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North Indian Ocean Hydrographic Commission (NIOHC) Report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Capacity Building Sub-Committee (CBSC) Meeting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93DAEFC-9427-424E-8068-80BC8D5CC5FD}"/>
              </a:ext>
            </a:extLst>
          </p:cNvPr>
          <p:cNvSpPr txBox="1">
            <a:spLocks/>
          </p:cNvSpPr>
          <p:nvPr/>
        </p:nvSpPr>
        <p:spPr>
          <a:xfrm>
            <a:off x="4038600" y="627612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7AF5D2-212C-4238-BA48-7F82978E5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09723"/>
            <a:ext cx="10515599" cy="42385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IHO CAPACITY BUILDING SUB-COMMITTEE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/>
              <a:t>CBSC20</a:t>
            </a:r>
          </a:p>
          <a:p>
            <a:pPr marL="0" indent="0" algn="ctr">
              <a:buNone/>
            </a:pPr>
            <a:r>
              <a:rPr lang="en-GB" b="1" dirty="0"/>
              <a:t>North Indian Ocean Hydrographic Commission</a:t>
            </a:r>
          </a:p>
          <a:p>
            <a:pPr marL="0" indent="0" algn="ctr">
              <a:buNone/>
            </a:pPr>
            <a:r>
              <a:rPr lang="en-GB" b="1" dirty="0"/>
              <a:t>(NIOHC)</a:t>
            </a:r>
          </a:p>
          <a:p>
            <a:pPr marL="0" indent="0" algn="ctr">
              <a:buNone/>
            </a:pPr>
            <a:r>
              <a:rPr lang="en-GB" b="1" dirty="0"/>
              <a:t>Report to CBSC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Bali, Indonesia 1-3 June 2022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68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>
            <a:no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North Indian Ocean Hydrographic Commission (NIOHC) Report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93DAEFC-9427-424E-8068-80BC8D5CC5FD}"/>
              </a:ext>
            </a:extLst>
          </p:cNvPr>
          <p:cNvSpPr txBox="1">
            <a:spLocks/>
          </p:cNvSpPr>
          <p:nvPr/>
        </p:nvSpPr>
        <p:spPr>
          <a:xfrm>
            <a:off x="4038600" y="627612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7AF5D2-212C-4238-BA48-7F82978E5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87668"/>
            <a:ext cx="10660116" cy="4600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Activities completed since CBSC19</a:t>
            </a:r>
          </a:p>
          <a:p>
            <a:r>
              <a:rPr lang="en-GB" dirty="0"/>
              <a:t>Impact of COVID-19 has prevented delivery of planned IHO funded CB activities </a:t>
            </a:r>
          </a:p>
          <a:p>
            <a:r>
              <a:rPr lang="en-GB" dirty="0"/>
              <a:t>Hydrographic Awareness Seminar held 8</a:t>
            </a:r>
            <a:r>
              <a:rPr lang="en-GB" baseline="30000" dirty="0"/>
              <a:t>th</a:t>
            </a:r>
            <a:r>
              <a:rPr lang="en-GB" dirty="0"/>
              <a:t> July 2021</a:t>
            </a:r>
          </a:p>
          <a:p>
            <a:pPr lvl="1"/>
            <a:r>
              <a:rPr lang="en-GB" sz="2800" dirty="0"/>
              <a:t>Held virtually</a:t>
            </a:r>
          </a:p>
          <a:p>
            <a:pPr lvl="1"/>
            <a:r>
              <a:rPr lang="en-GB" sz="2800" dirty="0"/>
              <a:t>Focussed on MSDI Governance</a:t>
            </a:r>
          </a:p>
          <a:p>
            <a:pPr lvl="1"/>
            <a:r>
              <a:rPr lang="en-GB" sz="2800" dirty="0"/>
              <a:t>Supported by IHO MSDI WG Chair</a:t>
            </a:r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28397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>
            <a:no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North Indian Ocean Hydrographic Commission (NIOHC) Report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93DAEFC-9427-424E-8068-80BC8D5CC5FD}"/>
              </a:ext>
            </a:extLst>
          </p:cNvPr>
          <p:cNvSpPr txBox="1">
            <a:spLocks/>
          </p:cNvSpPr>
          <p:nvPr/>
        </p:nvSpPr>
        <p:spPr>
          <a:xfrm>
            <a:off x="4038600" y="627612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7AF5D2-212C-4238-BA48-7F82978E5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84170"/>
            <a:ext cx="11078183" cy="46870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Activities planned for 2022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Technical Visit to the Maldives – scheduled – 7-9Aug 22</a:t>
            </a:r>
          </a:p>
          <a:p>
            <a:pPr lvl="1"/>
            <a:endParaRPr lang="en-GB" dirty="0"/>
          </a:p>
          <a:p>
            <a:r>
              <a:rPr lang="en-GB" dirty="0"/>
              <a:t>Seminar on Raising Awareness of Hydrography</a:t>
            </a:r>
          </a:p>
          <a:p>
            <a:pPr lvl="1"/>
            <a:r>
              <a:rPr lang="en-GB" dirty="0"/>
              <a:t>Precede the NIOHC meeting August 2022</a:t>
            </a:r>
          </a:p>
          <a:p>
            <a:pPr lvl="1"/>
            <a:r>
              <a:rPr lang="en-GB" dirty="0"/>
              <a:t>Focus on S10X standard</a:t>
            </a:r>
          </a:p>
          <a:p>
            <a:pPr lvl="1"/>
            <a:endParaRPr lang="en-GB" dirty="0"/>
          </a:p>
          <a:p>
            <a:r>
              <a:rPr lang="en-GB" dirty="0"/>
              <a:t>MSI Course – in conjunction with RSAHC. Scheduled for 7-11 November 2022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Development of regional CB programme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00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>
            <a:no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North Indian Ocean Hydrographic Commission (NIOHC) Report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93DAEFC-9427-424E-8068-80BC8D5CC5FD}"/>
              </a:ext>
            </a:extLst>
          </p:cNvPr>
          <p:cNvSpPr txBox="1">
            <a:spLocks/>
          </p:cNvSpPr>
          <p:nvPr/>
        </p:nvSpPr>
        <p:spPr>
          <a:xfrm>
            <a:off x="4038600" y="627612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7AF5D2-212C-4238-BA48-7F82978E5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229711"/>
            <a:ext cx="10891776" cy="4292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Challenges faced in the region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Impact of COVID</a:t>
            </a:r>
          </a:p>
          <a:p>
            <a:r>
              <a:rPr lang="en-GB" dirty="0"/>
              <a:t>Communication – Limited opportunities for engagement/connectivity</a:t>
            </a:r>
          </a:p>
          <a:p>
            <a:r>
              <a:rPr lang="en-GB" dirty="0"/>
              <a:t>Access to develop Phase 2 capability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480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>
            <a:no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North Indian Ocean Hydrographic Commission (NIOHC) Report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93DAEFC-9427-424E-8068-80BC8D5CC5FD}"/>
              </a:ext>
            </a:extLst>
          </p:cNvPr>
          <p:cNvSpPr txBox="1">
            <a:spLocks/>
          </p:cNvSpPr>
          <p:nvPr/>
        </p:nvSpPr>
        <p:spPr>
          <a:xfrm>
            <a:off x="4038600" y="627612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7AF5D2-212C-4238-BA48-7F82978E5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03282"/>
            <a:ext cx="9813586" cy="4066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Achievements</a:t>
            </a:r>
          </a:p>
          <a:p>
            <a:r>
              <a:rPr lang="en-GB" dirty="0"/>
              <a:t>Close coordination between CB coordinators to increase regional benefit from activities</a:t>
            </a:r>
          </a:p>
          <a:p>
            <a:r>
              <a:rPr lang="en-GB" dirty="0"/>
              <a:t>Bangladesh, Indonesia, Mauritius, Myanmar, Saudi Arabia, Sri Lanka, Thailand – Successfully completed the Train the Trainer in Basic Hydrography Course, funded by ROK in 1-12 November 2021</a:t>
            </a:r>
          </a:p>
          <a:p>
            <a:r>
              <a:rPr lang="en-GB" dirty="0"/>
              <a:t>Bangladesh, Indonesia, Oman – successfully completed Cat B Course in Taunton </a:t>
            </a:r>
          </a:p>
        </p:txBody>
      </p:sp>
    </p:spTree>
    <p:extLst>
      <p:ext uri="{BB962C8B-B14F-4D97-AF65-F5344CB8AC3E}">
        <p14:creationId xmlns:p14="http://schemas.microsoft.com/office/powerpoint/2010/main" val="88038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>
            <a:no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North Indian Ocean Hydrographic Commission (NIOHC) Report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93DAEFC-9427-424E-8068-80BC8D5CC5FD}"/>
              </a:ext>
            </a:extLst>
          </p:cNvPr>
          <p:cNvSpPr txBox="1">
            <a:spLocks/>
          </p:cNvSpPr>
          <p:nvPr/>
        </p:nvSpPr>
        <p:spPr>
          <a:xfrm>
            <a:off x="4038600" y="627612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87AF5D2-212C-4238-BA48-7F82978E5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03282"/>
            <a:ext cx="9813586" cy="4066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CBSC are invited to: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Note the report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Encourage all RHCs to collaborate regionally to maximise benefits of CB funding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/>
              <a:t>Take any action considered appropriate</a:t>
            </a:r>
          </a:p>
        </p:txBody>
      </p:sp>
    </p:spTree>
    <p:extLst>
      <p:ext uri="{BB962C8B-B14F-4D97-AF65-F5344CB8AC3E}">
        <p14:creationId xmlns:p14="http://schemas.microsoft.com/office/powerpoint/2010/main" val="1308573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1720</TotalTime>
  <Words>285</Words>
  <Application>Microsoft Office PowerPoint</Application>
  <PresentationFormat>Widescreen</PresentationFormat>
  <Paragraphs>65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Office Theme</vt:lpstr>
      <vt:lpstr>North Indian Ocean Hydrographic Commission (NIOHC) Report</vt:lpstr>
      <vt:lpstr>North Indian Ocean Hydrographic Commission (NIOHC) Report</vt:lpstr>
      <vt:lpstr>North Indian Ocean Hydrographic Commission (NIOHC) Report</vt:lpstr>
      <vt:lpstr>North Indian Ocean Hydrographic Commission (NIOHC) Report</vt:lpstr>
      <vt:lpstr>North Indian Ocean Hydrographic Commission (NIOHC) Report</vt:lpstr>
      <vt:lpstr>North Indian Ocean Hydrographic Commission (NIOHC)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Wyatt</dc:creator>
  <cp:lastModifiedBy>Lucy Fieldhouse</cp:lastModifiedBy>
  <cp:revision>113</cp:revision>
  <cp:lastPrinted>2022-05-27T15:53:48Z</cp:lastPrinted>
  <dcterms:created xsi:type="dcterms:W3CDTF">2018-03-14T09:31:16Z</dcterms:created>
  <dcterms:modified xsi:type="dcterms:W3CDTF">2022-05-31T10:11:28Z</dcterms:modified>
</cp:coreProperties>
</file>