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71" r:id="rId2"/>
    <p:sldId id="272" r:id="rId3"/>
    <p:sldId id="274" r:id="rId4"/>
    <p:sldId id="259" r:id="rId5"/>
    <p:sldId id="270" r:id="rId6"/>
    <p:sldId id="273" r:id="rId7"/>
    <p:sldId id="268" r:id="rId8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4472C4"/>
    <a:srgbClr val="00A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어두운 스타일 1 - 강조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7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395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09F58A8-CA8A-4A48-AD0D-7184E2E90343}" type="datetimeFigureOut">
              <a:rPr lang="ko-KR" altLang="en-US" smtClean="0"/>
              <a:t>2022-06-01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12FBC3B-1F39-44A0-AC3A-8FA320DD63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236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7F85-E674-43CC-987E-4BE55E31E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75A09-2A4E-4C58-ADED-9AF474DF9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F375E-D998-4D5B-AF8B-D51B7B118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87E5-14E0-4CBB-BB8E-CD3BE4DB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0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AFDE3-1F29-468C-86CB-3098A884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2DCCE-461C-42DA-BDC0-3EA8E38F7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A2ACF-E322-49DD-AF67-D13553C73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87E5-14E0-4CBB-BB8E-CD3BE4DB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66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20CBC3-1436-4450-8CC5-220AC104A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526E5-EC6E-4FB3-A0DB-388FCA0BB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FA822-2C07-4746-9030-3F844674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A87E5-14E0-4CBB-BB8E-CD3BE4DBA37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A2B7AB7B-9C44-433D-B14D-861586A545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15644"/>
            <a:ext cx="2608028" cy="86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6AFDE94-252B-4BA4-B1A6-67924CBFCB10}"/>
              </a:ext>
            </a:extLst>
          </p:cNvPr>
          <p:cNvSpPr/>
          <p:nvPr userDrawn="1"/>
        </p:nvSpPr>
        <p:spPr>
          <a:xfrm>
            <a:off x="0" y="0"/>
            <a:ext cx="12192000" cy="6012386"/>
          </a:xfrm>
          <a:prstGeom prst="rect">
            <a:avLst/>
          </a:prstGeom>
          <a:solidFill>
            <a:schemeClr val="accent1">
              <a:lumMod val="20000"/>
              <a:lumOff val="8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15E19EA-6F6B-4D0A-ACD3-CFA9BE6BD5E5}"/>
              </a:ext>
            </a:extLst>
          </p:cNvPr>
          <p:cNvSpPr txBox="1">
            <a:spLocks/>
          </p:cNvSpPr>
          <p:nvPr userDrawn="1"/>
        </p:nvSpPr>
        <p:spPr>
          <a:xfrm>
            <a:off x="4202501" y="6191774"/>
            <a:ext cx="4114800" cy="5204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kern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IHO</a:t>
            </a:r>
            <a:r>
              <a:rPr lang="en-US" altLang="ko-KR" sz="1400" kern="1200" baseline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400" kern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CBSC 20, Indonesia</a:t>
            </a:r>
          </a:p>
          <a:p>
            <a:r>
              <a:rPr lang="en-US" altLang="ko-KR" sz="1400" kern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1 - 3 June </a:t>
            </a:r>
            <a:r>
              <a:rPr lang="en-US" altLang="ko-KR" sz="140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</a:t>
            </a:r>
            <a:endParaRPr lang="de-DE" sz="1400" kern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42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>
          <a:xfrm>
            <a:off x="337528" y="619009"/>
            <a:ext cx="11232858" cy="11990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kumimoji="1" lang="en-US" altLang="ja-JP" sz="4500" b="1" dirty="0" smtClean="0">
                <a:latin typeface="+mn-lt"/>
              </a:rPr>
              <a:t>EAHC </a:t>
            </a:r>
            <a:r>
              <a:rPr kumimoji="1" lang="en-US" altLang="ko-KR" sz="4500" b="1" dirty="0" smtClean="0">
                <a:latin typeface="+mn-lt"/>
              </a:rPr>
              <a:t>REPORT</a:t>
            </a:r>
            <a:endParaRPr kumimoji="1" lang="en-US" altLang="ja-JP" sz="4500" b="1" dirty="0" smtClean="0">
              <a:latin typeface="+mn-lt"/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1524000" y="3734151"/>
            <a:ext cx="9144000" cy="2321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ja-JP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ja-JP" alt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altLang="ja-JP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kumimoji="1" lang="en-US" altLang="ja-JP" sz="2800" dirty="0" smtClean="0">
                <a:solidFill>
                  <a:schemeClr val="accent1">
                    <a:lumMod val="75000"/>
                  </a:schemeClr>
                </a:solidFill>
              </a:rPr>
              <a:t>Peter YOU</a:t>
            </a:r>
            <a:endParaRPr kumimoji="1" lang="en-US" altLang="ja-JP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kumimoji="1" lang="en-US" altLang="ja-JP" sz="2800" dirty="0" smtClean="0">
                <a:solidFill>
                  <a:schemeClr val="accent1">
                    <a:lumMod val="75000"/>
                  </a:schemeClr>
                </a:solidFill>
              </a:rPr>
              <a:t>EAHC Coordinator</a:t>
            </a:r>
            <a:endParaRPr kumimoji="1" lang="ja-JP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49774" y="526211"/>
            <a:ext cx="135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Agenda 5.1E</a:t>
            </a:r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5438608" y="3216634"/>
            <a:ext cx="131478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b="1" dirty="0"/>
              <a:t>1 June 2022</a:t>
            </a:r>
            <a:endParaRPr kumimoji="1" lang="ja-JP" altLang="en-US" b="1" dirty="0"/>
          </a:p>
        </p:txBody>
      </p:sp>
      <p:graphicFrame>
        <p:nvGraphicFramePr>
          <p:cNvPr id="3" name="개체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30183"/>
              </p:ext>
            </p:extLst>
          </p:nvPr>
        </p:nvGraphicFramePr>
        <p:xfrm>
          <a:off x="7899744" y="2388157"/>
          <a:ext cx="3277412" cy="3387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비트맵 이미지" r:id="rId3" imgW="5448240" imgH="5631120" progId="Paint.Picture">
                  <p:embed/>
                </p:oleObj>
              </mc:Choice>
              <mc:Fallback>
                <p:oleObj name="비트맵 이미지" r:id="rId3" imgW="5448240" imgH="5631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99744" y="2388157"/>
                        <a:ext cx="3277412" cy="3387232"/>
                      </a:xfrm>
                      <a:prstGeom prst="rect">
                        <a:avLst/>
                      </a:prstGeom>
                      <a:ln>
                        <a:solidFill>
                          <a:srgbClr val="FF33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405986"/>
              </p:ext>
            </p:extLst>
          </p:nvPr>
        </p:nvGraphicFramePr>
        <p:xfrm>
          <a:off x="9574389" y="4257743"/>
          <a:ext cx="2239963" cy="230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비트맵 이미지" r:id="rId5" imgW="2240280" imgH="2309040" progId="Paint.Picture">
                  <p:embed/>
                </p:oleObj>
              </mc:Choice>
              <mc:Fallback>
                <p:oleObj name="비트맵 이미지" r:id="rId5" imgW="2240280" imgH="23090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74389" y="4257743"/>
                        <a:ext cx="2239963" cy="230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825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66" y="391506"/>
            <a:ext cx="5848710" cy="5492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Activities after CBSC19</a:t>
            </a:r>
            <a:endParaRPr lang="en-US" sz="3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그림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19" y="2510287"/>
            <a:ext cx="6565474" cy="30712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795556" y="1263869"/>
            <a:ext cx="41661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Title : </a:t>
            </a:r>
            <a:r>
              <a:rPr lang="en-US" altLang="ko-KR" dirty="0"/>
              <a:t>TRDC-BOD12 Interim meeting (VTC)</a:t>
            </a:r>
            <a:endParaRPr lang="ko-KR" altLang="ko-KR" dirty="0"/>
          </a:p>
          <a:p>
            <a:r>
              <a:rPr lang="en-US" altLang="ko-KR" dirty="0" smtClean="0"/>
              <a:t>Date : </a:t>
            </a:r>
            <a:r>
              <a:rPr lang="en-US" altLang="ko-KR" dirty="0"/>
              <a:t>22 April </a:t>
            </a:r>
            <a:r>
              <a:rPr lang="en-US" altLang="ko-KR" dirty="0" smtClean="0"/>
              <a:t>2022</a:t>
            </a:r>
          </a:p>
          <a:p>
            <a:r>
              <a:rPr lang="en-US" altLang="ko-KR" dirty="0" smtClean="0"/>
              <a:t>Participants: 8 MSs, 12 persons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5002" y="1169681"/>
            <a:ext cx="1259457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Meeting</a:t>
            </a:r>
            <a:endParaRPr lang="ko-KR" altLang="en-US" sz="2000" dirty="0"/>
          </a:p>
        </p:txBody>
      </p:sp>
      <p:sp>
        <p:nvSpPr>
          <p:cNvPr id="8" name="오른쪽 화살표 7"/>
          <p:cNvSpPr/>
          <p:nvPr/>
        </p:nvSpPr>
        <p:spPr>
          <a:xfrm>
            <a:off x="7445374" y="1621774"/>
            <a:ext cx="534838" cy="276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20179" y="1315372"/>
            <a:ext cx="3253904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dirty="0" smtClean="0">
                <a:solidFill>
                  <a:srgbClr val="0000FF"/>
                </a:solidFill>
              </a:rPr>
              <a:t>Limited discussions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smtClean="0">
                <a:solidFill>
                  <a:srgbClr val="0000FF"/>
                </a:solidFill>
              </a:rPr>
              <a:t>Need to Face to Face meeting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10" name="슬라이드 번호 개체 틀 2"/>
          <p:cNvSpPr txBox="1">
            <a:spLocks/>
          </p:cNvSpPr>
          <p:nvPr/>
        </p:nvSpPr>
        <p:spPr>
          <a:xfrm>
            <a:off x="9618547" y="6508674"/>
            <a:ext cx="1449366" cy="365115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pPr algn="r"/>
            <a:fld id="{9832E71B-43FB-4D79-8E6B-F8E545A58E0A}" type="slidenum">
              <a:rPr lang="ko-KR" altLang="en-US" sz="16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</a:t>
            </a:fld>
            <a:r>
              <a:rPr lang="en-US" altLang="ko-KR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/7</a:t>
            </a:r>
            <a:endParaRPr lang="ko-KR" altLang="en-US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099" y="3033105"/>
            <a:ext cx="3633514" cy="1902879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7997968" y="4128115"/>
            <a:ext cx="968479" cy="852256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30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3243" y="634844"/>
            <a:ext cx="4304583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Assessment of Capacity Building Phase </a:t>
            </a:r>
            <a:endParaRPr lang="ko-KR" altLang="en-US" sz="2000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886803"/>
              </p:ext>
            </p:extLst>
          </p:nvPr>
        </p:nvGraphicFramePr>
        <p:xfrm>
          <a:off x="1084436" y="1276095"/>
          <a:ext cx="8861820" cy="4385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7337">
                  <a:extLst>
                    <a:ext uri="{9D8B030D-6E8A-4147-A177-3AD203B41FA5}">
                      <a16:colId xmlns:a16="http://schemas.microsoft.com/office/drawing/2014/main" val="1140772223"/>
                    </a:ext>
                  </a:extLst>
                </a:gridCol>
                <a:gridCol w="1401124">
                  <a:extLst>
                    <a:ext uri="{9D8B030D-6E8A-4147-A177-3AD203B41FA5}">
                      <a16:colId xmlns:a16="http://schemas.microsoft.com/office/drawing/2014/main" val="963866855"/>
                    </a:ext>
                  </a:extLst>
                </a:gridCol>
                <a:gridCol w="1405355">
                  <a:extLst>
                    <a:ext uri="{9D8B030D-6E8A-4147-A177-3AD203B41FA5}">
                      <a16:colId xmlns:a16="http://schemas.microsoft.com/office/drawing/2014/main" val="1012132799"/>
                    </a:ext>
                  </a:extLst>
                </a:gridCol>
                <a:gridCol w="1490111">
                  <a:extLst>
                    <a:ext uri="{9D8B030D-6E8A-4147-A177-3AD203B41FA5}">
                      <a16:colId xmlns:a16="http://schemas.microsoft.com/office/drawing/2014/main" val="1478462020"/>
                    </a:ext>
                  </a:extLst>
                </a:gridCol>
                <a:gridCol w="1387616">
                  <a:extLst>
                    <a:ext uri="{9D8B030D-6E8A-4147-A177-3AD203B41FA5}">
                      <a16:colId xmlns:a16="http://schemas.microsoft.com/office/drawing/2014/main" val="3741211078"/>
                    </a:ext>
                  </a:extLst>
                </a:gridCol>
                <a:gridCol w="1070277">
                  <a:extLst>
                    <a:ext uri="{9D8B030D-6E8A-4147-A177-3AD203B41FA5}">
                      <a16:colId xmlns:a16="http://schemas.microsoft.com/office/drawing/2014/main" val="1146900419"/>
                    </a:ext>
                  </a:extLst>
                </a:gridCol>
              </a:tblGrid>
              <a:tr h="388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Country / Territory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NHC or NHCC</a:t>
                      </a:r>
                      <a:endParaRPr lang="ko-KR" sz="1600" kern="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CB Phase 1</a:t>
                      </a:r>
                      <a:endParaRPr lang="ko-KR" sz="1600" kern="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CB Phase 2</a:t>
                      </a:r>
                      <a:endParaRPr lang="ko-KR" sz="1600" kern="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CB Phase 3</a:t>
                      </a:r>
                      <a:endParaRPr lang="ko-KR" sz="1600" kern="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Last TV</a:t>
                      </a:r>
                      <a:endParaRPr lang="ko-KR" sz="1600" kern="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4279435006"/>
                  </a:ext>
                </a:extLst>
              </a:tr>
              <a:tr h="286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Brunei Darussalam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0</a:t>
                      </a:r>
                      <a:endParaRPr lang="ko-KR" sz="1300" kern="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1</a:t>
                      </a:r>
                      <a:endParaRPr lang="ko-KR" sz="1300" kern="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1</a:t>
                      </a:r>
                      <a:endParaRPr lang="ko-KR" sz="1300" kern="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1</a:t>
                      </a:r>
                      <a:endParaRPr lang="ko-KR" sz="1300" kern="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2014</a:t>
                      </a:r>
                      <a:endParaRPr lang="ko-KR" sz="12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extLst>
                  <a:ext uri="{0D108BD9-81ED-4DB2-BD59-A6C34878D82A}">
                    <a16:rowId xmlns:a16="http://schemas.microsoft.com/office/drawing/2014/main" val="1299679336"/>
                  </a:ext>
                </a:extLst>
              </a:tr>
              <a:tr h="286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China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1</a:t>
                      </a:r>
                      <a:endParaRPr lang="ko-KR" sz="1300" kern="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4</a:t>
                      </a:r>
                      <a:endParaRPr lang="ko-KR" sz="1300" kern="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4</a:t>
                      </a:r>
                      <a:endParaRPr lang="ko-KR" sz="13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4</a:t>
                      </a:r>
                      <a:endParaRPr lang="ko-KR" sz="13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N/R</a:t>
                      </a:r>
                      <a:endParaRPr lang="ko-KR" sz="12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extLst>
                  <a:ext uri="{0D108BD9-81ED-4DB2-BD59-A6C34878D82A}">
                    <a16:rowId xmlns:a16="http://schemas.microsoft.com/office/drawing/2014/main" val="2225422145"/>
                  </a:ext>
                </a:extLst>
              </a:tr>
              <a:tr h="539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Democratic People's Republic of Korea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-1</a:t>
                      </a:r>
                      <a:endParaRPr lang="ko-KR" sz="13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-1</a:t>
                      </a:r>
                      <a:endParaRPr lang="ko-KR" sz="1300" kern="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-1</a:t>
                      </a:r>
                      <a:endParaRPr lang="ko-KR" sz="1300" kern="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-1</a:t>
                      </a:r>
                      <a:endParaRPr lang="ko-KR" sz="13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N/R</a:t>
                      </a:r>
                      <a:endParaRPr lang="ko-KR" sz="12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val="4117499227"/>
                  </a:ext>
                </a:extLst>
              </a:tr>
              <a:tr h="286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Indonesia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-1</a:t>
                      </a:r>
                      <a:endParaRPr lang="ko-KR" sz="13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4</a:t>
                      </a:r>
                      <a:endParaRPr lang="ko-KR" sz="13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4</a:t>
                      </a:r>
                      <a:endParaRPr lang="ko-KR" sz="1300" kern="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4</a:t>
                      </a:r>
                      <a:endParaRPr lang="ko-KR" sz="13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N/R</a:t>
                      </a:r>
                      <a:endParaRPr lang="ko-KR" sz="12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extLst>
                  <a:ext uri="{0D108BD9-81ED-4DB2-BD59-A6C34878D82A}">
                    <a16:rowId xmlns:a16="http://schemas.microsoft.com/office/drawing/2014/main" val="2347760466"/>
                  </a:ext>
                </a:extLst>
              </a:tr>
              <a:tr h="286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Japan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2</a:t>
                      </a:r>
                      <a:endParaRPr lang="ko-KR" sz="13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4</a:t>
                      </a:r>
                      <a:endParaRPr lang="ko-KR" sz="13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4</a:t>
                      </a:r>
                      <a:endParaRPr lang="ko-KR" sz="1300" kern="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4</a:t>
                      </a:r>
                      <a:endParaRPr lang="ko-KR" sz="1300" kern="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N/R</a:t>
                      </a:r>
                      <a:endParaRPr lang="ko-KR" sz="12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extLst>
                  <a:ext uri="{0D108BD9-81ED-4DB2-BD59-A6C34878D82A}">
                    <a16:rowId xmlns:a16="http://schemas.microsoft.com/office/drawing/2014/main" val="1520402835"/>
                  </a:ext>
                </a:extLst>
              </a:tr>
              <a:tr h="286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Malaysia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2</a:t>
                      </a:r>
                      <a:endParaRPr lang="ko-KR" sz="13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4</a:t>
                      </a:r>
                      <a:endParaRPr lang="ko-KR" sz="13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4</a:t>
                      </a:r>
                      <a:endParaRPr lang="ko-KR" sz="13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4</a:t>
                      </a:r>
                      <a:endParaRPr lang="ko-KR" sz="1300" kern="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N/R</a:t>
                      </a:r>
                      <a:endParaRPr lang="ko-KR" sz="12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extLst>
                  <a:ext uri="{0D108BD9-81ED-4DB2-BD59-A6C34878D82A}">
                    <a16:rowId xmlns:a16="http://schemas.microsoft.com/office/drawing/2014/main" val="1537829924"/>
                  </a:ext>
                </a:extLst>
              </a:tr>
              <a:tr h="286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Philippines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1</a:t>
                      </a:r>
                      <a:endParaRPr lang="ko-KR" sz="13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4</a:t>
                      </a:r>
                      <a:endParaRPr lang="ko-KR" sz="13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4</a:t>
                      </a:r>
                      <a:endParaRPr lang="ko-KR" sz="13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3</a:t>
                      </a:r>
                      <a:endParaRPr lang="ko-KR" sz="1300" kern="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N/R</a:t>
                      </a:r>
                      <a:endParaRPr lang="ko-KR" sz="12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extLst>
                  <a:ext uri="{0D108BD9-81ED-4DB2-BD59-A6C34878D82A}">
                    <a16:rowId xmlns:a16="http://schemas.microsoft.com/office/drawing/2014/main" val="2114525197"/>
                  </a:ext>
                </a:extLst>
              </a:tr>
              <a:tr h="286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Republic of Korea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2</a:t>
                      </a:r>
                      <a:endParaRPr lang="ko-KR" sz="13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4</a:t>
                      </a:r>
                      <a:endParaRPr lang="ko-KR" sz="13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4</a:t>
                      </a:r>
                      <a:endParaRPr lang="ko-KR" sz="13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4</a:t>
                      </a:r>
                      <a:endParaRPr lang="ko-KR" sz="1300" kern="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N/R</a:t>
                      </a:r>
                      <a:endParaRPr lang="ko-KR" sz="12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extLst>
                  <a:ext uri="{0D108BD9-81ED-4DB2-BD59-A6C34878D82A}">
                    <a16:rowId xmlns:a16="http://schemas.microsoft.com/office/drawing/2014/main" val="3904846055"/>
                  </a:ext>
                </a:extLst>
              </a:tr>
              <a:tr h="286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Singapore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-1</a:t>
                      </a:r>
                      <a:endParaRPr lang="ko-KR" sz="13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4</a:t>
                      </a:r>
                      <a:endParaRPr lang="ko-KR" sz="13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4</a:t>
                      </a:r>
                      <a:endParaRPr lang="ko-KR" sz="13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4</a:t>
                      </a:r>
                      <a:endParaRPr lang="ko-KR" sz="1300" kern="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N/R</a:t>
                      </a:r>
                      <a:endParaRPr lang="ko-KR" sz="12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extLst>
                  <a:ext uri="{0D108BD9-81ED-4DB2-BD59-A6C34878D82A}">
                    <a16:rowId xmlns:a16="http://schemas.microsoft.com/office/drawing/2014/main" val="4123462944"/>
                  </a:ext>
                </a:extLst>
              </a:tr>
              <a:tr h="286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Thailand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-1</a:t>
                      </a:r>
                      <a:endParaRPr lang="ko-KR" sz="13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4</a:t>
                      </a:r>
                      <a:endParaRPr lang="ko-KR" sz="13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4</a:t>
                      </a:r>
                      <a:endParaRPr lang="ko-KR" sz="13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2</a:t>
                      </a:r>
                      <a:endParaRPr lang="ko-KR" sz="1300" kern="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N/R</a:t>
                      </a:r>
                      <a:endParaRPr lang="ko-KR" sz="12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extLst>
                  <a:ext uri="{0D108BD9-81ED-4DB2-BD59-A6C34878D82A}">
                    <a16:rowId xmlns:a16="http://schemas.microsoft.com/office/drawing/2014/main" val="3472764238"/>
                  </a:ext>
                </a:extLst>
              </a:tr>
              <a:tr h="286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Cambodia*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0</a:t>
                      </a:r>
                      <a:endParaRPr lang="ko-KR" sz="13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0</a:t>
                      </a:r>
                      <a:endParaRPr lang="ko-KR" sz="13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0</a:t>
                      </a:r>
                      <a:endParaRPr lang="ko-KR" sz="13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0</a:t>
                      </a:r>
                      <a:endParaRPr lang="ko-KR" sz="1300" kern="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2019</a:t>
                      </a:r>
                      <a:endParaRPr lang="ko-KR" sz="12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extLst>
                  <a:ext uri="{0D108BD9-81ED-4DB2-BD59-A6C34878D82A}">
                    <a16:rowId xmlns:a16="http://schemas.microsoft.com/office/drawing/2014/main" val="3128920043"/>
                  </a:ext>
                </a:extLst>
              </a:tr>
              <a:tr h="286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Timor-Leste*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0</a:t>
                      </a:r>
                      <a:endParaRPr lang="ko-KR" sz="13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0</a:t>
                      </a:r>
                      <a:endParaRPr lang="ko-KR" sz="13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0</a:t>
                      </a:r>
                      <a:endParaRPr lang="ko-KR" sz="13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0</a:t>
                      </a:r>
                      <a:endParaRPr lang="ko-KR" sz="1300" kern="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2016</a:t>
                      </a:r>
                      <a:endParaRPr lang="ko-KR" sz="12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extLst>
                  <a:ext uri="{0D108BD9-81ED-4DB2-BD59-A6C34878D82A}">
                    <a16:rowId xmlns:a16="http://schemas.microsoft.com/office/drawing/2014/main" val="213063600"/>
                  </a:ext>
                </a:extLst>
              </a:tr>
              <a:tr h="286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Vietnam**</a:t>
                      </a:r>
                      <a:endParaRPr lang="ko-KR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-1</a:t>
                      </a:r>
                      <a:endParaRPr lang="ko-KR" sz="13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2</a:t>
                      </a:r>
                      <a:endParaRPr lang="ko-KR" sz="13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>
                          <a:effectLst/>
                        </a:rPr>
                        <a:t>2</a:t>
                      </a:r>
                      <a:endParaRPr lang="ko-KR" sz="1300" kern="10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</a:rPr>
                        <a:t>2</a:t>
                      </a:r>
                      <a:endParaRPr lang="ko-KR" sz="1300" kern="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2014</a:t>
                      </a:r>
                      <a:endParaRPr lang="ko-KR" sz="1200" kern="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2865" marR="62865" marT="0" marB="0" anchor="b"/>
                </a:tc>
                <a:extLst>
                  <a:ext uri="{0D108BD9-81ED-4DB2-BD59-A6C34878D82A}">
                    <a16:rowId xmlns:a16="http://schemas.microsoft.com/office/drawing/2014/main" val="3795582942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1603912" y="5633048"/>
            <a:ext cx="512993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69850">
              <a:spcAft>
                <a:spcPts val="0"/>
              </a:spcAft>
            </a:pPr>
            <a:r>
              <a:rPr lang="en-US" altLang="ko-KR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* impending IHO MSs,  ** IHO MS but impending EAHC MS</a:t>
            </a:r>
            <a:endParaRPr lang="ko-KR" altLang="ko-KR" sz="1500" dirty="0"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27411" y="160100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√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15911" y="23141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√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04411" y="47266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√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256811" y="472374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√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01533" y="502566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√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53933" y="50055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√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00583" y="501416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√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13038" y="53477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√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5438" y="231700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√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403461" y="471512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√</a:t>
            </a:r>
          </a:p>
        </p:txBody>
      </p:sp>
      <p:sp>
        <p:nvSpPr>
          <p:cNvPr id="17" name="슬라이드 번호 개체 틀 2"/>
          <p:cNvSpPr txBox="1">
            <a:spLocks/>
          </p:cNvSpPr>
          <p:nvPr/>
        </p:nvSpPr>
        <p:spPr>
          <a:xfrm>
            <a:off x="9618547" y="6508674"/>
            <a:ext cx="1449366" cy="365115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pPr algn="r"/>
            <a:fld id="{9832E71B-43FB-4D79-8E6B-F8E545A58E0A}" type="slidenum">
              <a:rPr lang="ko-KR" altLang="en-US" sz="16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</a:t>
            </a:fld>
            <a:r>
              <a:rPr lang="en-US" altLang="ko-KR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/7</a:t>
            </a:r>
            <a:endParaRPr lang="ko-KR" altLang="en-US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17838" y="23227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82395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C33B4B2D-5FDA-47C2-A094-750FCBDD895E}"/>
              </a:ext>
            </a:extLst>
          </p:cNvPr>
          <p:cNvSpPr/>
          <p:nvPr/>
        </p:nvSpPr>
        <p:spPr>
          <a:xfrm>
            <a:off x="469880" y="1246204"/>
            <a:ext cx="756131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AU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for Trainers (TFT) in Basic Hydrography</a:t>
            </a:r>
            <a:r>
              <a:rPr lang="en-AU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AU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Period / Location: 1. Nov. ~ 12. Nov. (2 weeks) / Busan (Hybrid)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Trainees:</a:t>
            </a:r>
            <a:r>
              <a:rPr lang="ko-KR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 MSs, </a:t>
            </a:r>
            <a:r>
              <a:rPr lang="en-US" altLang="ko-K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 persons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245" y="2938509"/>
            <a:ext cx="4140995" cy="2900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047" y="2938509"/>
            <a:ext cx="4144783" cy="2900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오른쪽 화살표 2"/>
          <p:cNvSpPr/>
          <p:nvPr/>
        </p:nvSpPr>
        <p:spPr>
          <a:xfrm>
            <a:off x="7582619" y="1801622"/>
            <a:ext cx="534838" cy="276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498893" y="1397335"/>
            <a:ext cx="2976649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0000FF"/>
                </a:solidFill>
              </a:rPr>
              <a:t>Limited CB activity,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0000FF"/>
                </a:solidFill>
              </a:rPr>
              <a:t>But Hybrid has a beneficial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3244" y="634844"/>
            <a:ext cx="1690779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CB activities</a:t>
            </a:r>
            <a:endParaRPr lang="ko-KR" altLang="en-US" sz="2000" dirty="0"/>
          </a:p>
        </p:txBody>
      </p:sp>
      <p:sp>
        <p:nvSpPr>
          <p:cNvPr id="11" name="슬라이드 번호 개체 틀 2"/>
          <p:cNvSpPr txBox="1">
            <a:spLocks/>
          </p:cNvSpPr>
          <p:nvPr/>
        </p:nvSpPr>
        <p:spPr>
          <a:xfrm>
            <a:off x="9618547" y="6500048"/>
            <a:ext cx="1449366" cy="365115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pPr algn="r"/>
            <a:fld id="{9832E71B-43FB-4D79-8E6B-F8E545A58E0A}" type="slidenum">
              <a:rPr lang="ko-KR" altLang="en-US" sz="16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</a:t>
            </a:fld>
            <a:r>
              <a:rPr lang="en-US" altLang="ko-KR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/7</a:t>
            </a:r>
            <a:endParaRPr lang="ko-KR" altLang="en-US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1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66" y="391506"/>
            <a:ext cx="5848710" cy="5492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3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EAHC’s CBWP 2022-2023</a:t>
            </a:r>
            <a:endParaRPr lang="en-US" sz="3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07753"/>
              </p:ext>
            </p:extLst>
          </p:nvPr>
        </p:nvGraphicFramePr>
        <p:xfrm>
          <a:off x="631166" y="1321402"/>
          <a:ext cx="10525435" cy="41822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81064">
                  <a:extLst>
                    <a:ext uri="{9D8B030D-6E8A-4147-A177-3AD203B41FA5}">
                      <a16:colId xmlns:a16="http://schemas.microsoft.com/office/drawing/2014/main" val="202431618"/>
                    </a:ext>
                  </a:extLst>
                </a:gridCol>
                <a:gridCol w="4400171">
                  <a:extLst>
                    <a:ext uri="{9D8B030D-6E8A-4147-A177-3AD203B41FA5}">
                      <a16:colId xmlns:a16="http://schemas.microsoft.com/office/drawing/2014/main" val="1330182204"/>
                    </a:ext>
                  </a:extLst>
                </a:gridCol>
                <a:gridCol w="1512425">
                  <a:extLst>
                    <a:ext uri="{9D8B030D-6E8A-4147-A177-3AD203B41FA5}">
                      <a16:colId xmlns:a16="http://schemas.microsoft.com/office/drawing/2014/main" val="2974659425"/>
                    </a:ext>
                  </a:extLst>
                </a:gridCol>
                <a:gridCol w="2114781">
                  <a:extLst>
                    <a:ext uri="{9D8B030D-6E8A-4147-A177-3AD203B41FA5}">
                      <a16:colId xmlns:a16="http://schemas.microsoft.com/office/drawing/2014/main" val="2262738283"/>
                    </a:ext>
                  </a:extLst>
                </a:gridCol>
                <a:gridCol w="1416994">
                  <a:extLst>
                    <a:ext uri="{9D8B030D-6E8A-4147-A177-3AD203B41FA5}">
                      <a16:colId xmlns:a16="http://schemas.microsoft.com/office/drawing/2014/main" val="2648374956"/>
                    </a:ext>
                  </a:extLst>
                </a:gridCol>
              </a:tblGrid>
              <a:tr h="342733">
                <a:tc>
                  <a:txBody>
                    <a:bodyPr/>
                    <a:lstStyle/>
                    <a:p>
                      <a:pPr marR="4445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Project No.</a:t>
                      </a:r>
                      <a:endParaRPr lang="ko-KR" sz="2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Title</a:t>
                      </a:r>
                      <a:endParaRPr lang="ko-KR" sz="2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indent="-4191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Venue</a:t>
                      </a:r>
                      <a:endParaRPr lang="ko-KR" sz="2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Date</a:t>
                      </a:r>
                      <a:endParaRPr lang="ko-KR" sz="2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Status</a:t>
                      </a:r>
                      <a:endParaRPr lang="ko-KR" sz="2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92622"/>
                  </a:ext>
                </a:extLst>
              </a:tr>
              <a:tr h="1003465">
                <a:tc>
                  <a:txBody>
                    <a:bodyPr/>
                    <a:lstStyle/>
                    <a:p>
                      <a:pPr indent="67310" algn="ctr">
                        <a:spcAft>
                          <a:spcPts val="0"/>
                        </a:spcAft>
                      </a:pPr>
                      <a:r>
                        <a:rPr lang="en-US" sz="2000" kern="100" spc="-20" dirty="0">
                          <a:solidFill>
                            <a:schemeClr val="tx1"/>
                          </a:solidFill>
                          <a:effectLst/>
                        </a:rPr>
                        <a:t>P-15</a:t>
                      </a:r>
                      <a:endParaRPr lang="ko-KR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spc="-20" dirty="0">
                          <a:solidFill>
                            <a:schemeClr val="tx1"/>
                          </a:solidFill>
                          <a:effectLst/>
                        </a:rPr>
                        <a:t>Developing and implementing a regional framework for disaster mitigation and management</a:t>
                      </a:r>
                      <a:endParaRPr lang="ko-KR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67310" algn="ctr">
                        <a:spcAft>
                          <a:spcPts val="0"/>
                        </a:spcAft>
                      </a:pPr>
                      <a:r>
                        <a:rPr lang="en-US" sz="2000" kern="100" spc="-20">
                          <a:solidFill>
                            <a:schemeClr val="tx1"/>
                          </a:solidFill>
                          <a:effectLst/>
                        </a:rPr>
                        <a:t>Indonesia</a:t>
                      </a:r>
                      <a:endParaRPr lang="ko-KR" sz="2000" kern="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67310" algn="ctr">
                        <a:spcAft>
                          <a:spcPts val="0"/>
                        </a:spcAft>
                      </a:pPr>
                      <a:r>
                        <a:rPr lang="en-US" sz="2000" kern="100" spc="-2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</a:rPr>
                        <a:t>hybrid</a:t>
                      </a:r>
                      <a:r>
                        <a:rPr lang="en-US" sz="2000" kern="100" spc="-2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ko-KR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spc="-20">
                          <a:solidFill>
                            <a:schemeClr val="tx1"/>
                          </a:solidFill>
                          <a:effectLst/>
                        </a:rPr>
                        <a:t>22 - 24 Aug. 2022</a:t>
                      </a:r>
                      <a:endParaRPr lang="ko-KR" sz="2000" kern="10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67310" algn="just">
                        <a:spcAft>
                          <a:spcPts val="0"/>
                        </a:spcAft>
                      </a:pPr>
                      <a:r>
                        <a:rPr lang="en-US" sz="2000" b="0" kern="100" spc="-20" dirty="0">
                          <a:solidFill>
                            <a:schemeClr val="tx1"/>
                          </a:solidFill>
                          <a:effectLst/>
                        </a:rPr>
                        <a:t>Planned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555833"/>
                  </a:ext>
                </a:extLst>
              </a:tr>
              <a:tr h="668977">
                <a:tc>
                  <a:txBody>
                    <a:bodyPr/>
                    <a:lstStyle/>
                    <a:p>
                      <a:pPr indent="67310" algn="ctr">
                        <a:spcAft>
                          <a:spcPts val="0"/>
                        </a:spcAft>
                      </a:pPr>
                      <a:r>
                        <a:rPr lang="en-US" sz="2000" kern="100" spc="-20">
                          <a:solidFill>
                            <a:schemeClr val="tx1"/>
                          </a:solidFill>
                          <a:effectLst/>
                        </a:rPr>
                        <a:t>P-19</a:t>
                      </a:r>
                      <a:endParaRPr lang="ko-KR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spc="-20" dirty="0">
                          <a:solidFill>
                            <a:schemeClr val="tx1"/>
                          </a:solidFill>
                          <a:effectLst/>
                        </a:rPr>
                        <a:t>Hydrographic data management to support disaster relief</a:t>
                      </a:r>
                      <a:endParaRPr lang="ko-KR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67310" algn="ctr">
                        <a:spcAft>
                          <a:spcPts val="0"/>
                        </a:spcAft>
                      </a:pPr>
                      <a:r>
                        <a:rPr lang="en-US" sz="2000" kern="100" spc="-20" dirty="0">
                          <a:solidFill>
                            <a:schemeClr val="tx1"/>
                          </a:solidFill>
                          <a:effectLst/>
                        </a:rPr>
                        <a:t>China</a:t>
                      </a:r>
                      <a:endParaRPr lang="ko-KR" sz="20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67310" algn="ctr">
                        <a:spcAft>
                          <a:spcPts val="0"/>
                        </a:spcAft>
                      </a:pPr>
                      <a:r>
                        <a:rPr lang="en-US" sz="2000" kern="100" spc="-2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 hybrid</a:t>
                      </a:r>
                      <a:r>
                        <a:rPr lang="en-US" sz="2000" kern="100" spc="-20" dirty="0">
                          <a:solidFill>
                            <a:schemeClr val="tx1"/>
                          </a:solidFill>
                          <a:effectLst/>
                        </a:rPr>
                        <a:t> )</a:t>
                      </a:r>
                      <a:endParaRPr lang="ko-KR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spc="-20" dirty="0">
                          <a:solidFill>
                            <a:schemeClr val="tx1"/>
                          </a:solidFill>
                          <a:effectLst/>
                        </a:rPr>
                        <a:t>July 2022</a:t>
                      </a:r>
                      <a:endParaRPr lang="ko-KR" sz="2000" kern="1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67310" algn="just">
                        <a:spcAft>
                          <a:spcPts val="0"/>
                        </a:spcAft>
                      </a:pPr>
                      <a:r>
                        <a:rPr lang="en-US" sz="2000" b="0" kern="100" spc="-20" dirty="0">
                          <a:solidFill>
                            <a:schemeClr val="tx1"/>
                          </a:solidFill>
                          <a:effectLst/>
                        </a:rPr>
                        <a:t>Planned 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91923"/>
                  </a:ext>
                </a:extLst>
              </a:tr>
              <a:tr h="985808">
                <a:tc>
                  <a:txBody>
                    <a:bodyPr/>
                    <a:lstStyle/>
                    <a:p>
                      <a:pPr indent="67310" algn="ctr">
                        <a:spcAft>
                          <a:spcPts val="0"/>
                        </a:spcAft>
                      </a:pPr>
                      <a:r>
                        <a:rPr lang="en-US" sz="2000" kern="100" spc="-2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ko-KR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spc="-20">
                          <a:solidFill>
                            <a:schemeClr val="tx1"/>
                          </a:solidFill>
                          <a:effectLst/>
                        </a:rPr>
                        <a:t>Hydrography for Disaster Mitigation and Humanitarian</a:t>
                      </a: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</a:rPr>
                        <a:t> Support</a:t>
                      </a:r>
                      <a:endParaRPr lang="ko-KR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67310" algn="ctr">
                        <a:spcAft>
                          <a:spcPts val="0"/>
                        </a:spcAft>
                      </a:pPr>
                      <a:r>
                        <a:rPr lang="en-US" sz="2000" kern="100" spc="-20">
                          <a:solidFill>
                            <a:schemeClr val="tx1"/>
                          </a:solidFill>
                          <a:effectLst/>
                        </a:rPr>
                        <a:t>TBD</a:t>
                      </a:r>
                      <a:endParaRPr lang="ko-KR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spc="-20" dirty="0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  <a:endParaRPr lang="ko-KR" sz="2000" kern="1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67310" algn="just">
                        <a:spcAft>
                          <a:spcPts val="0"/>
                        </a:spcAft>
                      </a:pPr>
                      <a:r>
                        <a:rPr lang="en-US" sz="2000" b="0" kern="100" spc="-20" dirty="0">
                          <a:solidFill>
                            <a:schemeClr val="tx1"/>
                          </a:solidFill>
                          <a:effectLst/>
                        </a:rPr>
                        <a:t>Postpone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257585"/>
                  </a:ext>
                </a:extLst>
              </a:tr>
              <a:tr h="833865">
                <a:tc>
                  <a:txBody>
                    <a:bodyPr/>
                    <a:lstStyle/>
                    <a:p>
                      <a:pPr indent="67310" algn="ctr">
                        <a:spcAft>
                          <a:spcPts val="0"/>
                        </a:spcAft>
                      </a:pPr>
                      <a:r>
                        <a:rPr lang="en-US" sz="2000" kern="100" spc="-20">
                          <a:solidFill>
                            <a:schemeClr val="tx1"/>
                          </a:solidFill>
                          <a:effectLst/>
                        </a:rPr>
                        <a:t>A-08</a:t>
                      </a:r>
                      <a:endParaRPr lang="ko-KR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100" spc="-20" dirty="0">
                          <a:solidFill>
                            <a:schemeClr val="tx1"/>
                          </a:solidFill>
                          <a:effectLst/>
                        </a:rPr>
                        <a:t>Technical Visit to Cambodia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67310" algn="ctr">
                        <a:spcAft>
                          <a:spcPts val="0"/>
                        </a:spcAft>
                      </a:pPr>
                      <a:r>
                        <a:rPr lang="en-US" sz="2000" b="0" kern="100" spc="-20" dirty="0">
                          <a:solidFill>
                            <a:schemeClr val="tx1"/>
                          </a:solidFill>
                          <a:effectLst/>
                        </a:rPr>
                        <a:t>Cambodia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67310" algn="ctr">
                        <a:spcAft>
                          <a:spcPts val="0"/>
                        </a:spcAft>
                      </a:pPr>
                      <a:r>
                        <a:rPr lang="en-US" sz="2000" b="0" kern="100" spc="-20" dirty="0">
                          <a:solidFill>
                            <a:schemeClr val="tx1"/>
                          </a:solidFill>
                          <a:effectLst/>
                        </a:rPr>
                        <a:t>(Face to Face)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 spc="-20" dirty="0">
                          <a:solidFill>
                            <a:schemeClr val="tx1"/>
                          </a:solidFill>
                          <a:effectLst/>
                        </a:rPr>
                        <a:t>TBD </a:t>
                      </a:r>
                      <a:endParaRPr lang="en-US" sz="2000" b="0" kern="100" spc="-2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 spc="-2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2000" b="0" kern="100" spc="-20" dirty="0">
                          <a:solidFill>
                            <a:schemeClr val="tx1"/>
                          </a:solidFill>
                          <a:effectLst/>
                        </a:rPr>
                        <a:t>depend on COVID-19)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67310" algn="just">
                        <a:spcAft>
                          <a:spcPts val="0"/>
                        </a:spcAft>
                      </a:pPr>
                      <a:r>
                        <a:rPr lang="en-US" sz="2000" b="0" kern="100" spc="-20" dirty="0">
                          <a:solidFill>
                            <a:schemeClr val="tx1"/>
                          </a:solidFill>
                          <a:effectLst/>
                        </a:rPr>
                        <a:t>Planned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946397"/>
                  </a:ext>
                </a:extLst>
              </a:tr>
            </a:tbl>
          </a:graphicData>
        </a:graphic>
      </p:graphicFrame>
      <p:sp>
        <p:nvSpPr>
          <p:cNvPr id="6" name="슬라이드 번호 개체 틀 2"/>
          <p:cNvSpPr txBox="1">
            <a:spLocks/>
          </p:cNvSpPr>
          <p:nvPr/>
        </p:nvSpPr>
        <p:spPr>
          <a:xfrm>
            <a:off x="9618547" y="6508674"/>
            <a:ext cx="1449366" cy="365115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pPr algn="r"/>
            <a:fld id="{9832E71B-43FB-4D79-8E6B-F8E545A58E0A}" type="slidenum">
              <a:rPr lang="ko-KR" altLang="en-US" sz="16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r"/>
              <a:t>5</a:t>
            </a:fld>
            <a:r>
              <a:rPr lang="en-US" altLang="ko-KR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/7</a:t>
            </a:r>
            <a:endParaRPr lang="ko-KR" altLang="en-US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7125657" y="562415"/>
            <a:ext cx="534838" cy="276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959885" y="610095"/>
            <a:ext cx="238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smtClean="0">
                <a:solidFill>
                  <a:srgbClr val="0000FF"/>
                </a:solidFill>
              </a:rPr>
              <a:t>Need to Hybrid mod</a:t>
            </a:r>
            <a:endParaRPr lang="ko-KR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6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66" y="391506"/>
            <a:ext cx="5848710" cy="5492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EAHC’s new CB proposal</a:t>
            </a:r>
            <a:endParaRPr lang="en-US" sz="30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067837"/>
              </p:ext>
            </p:extLst>
          </p:nvPr>
        </p:nvGraphicFramePr>
        <p:xfrm>
          <a:off x="358605" y="1453287"/>
          <a:ext cx="10967877" cy="37928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73380">
                  <a:extLst>
                    <a:ext uri="{9D8B030D-6E8A-4147-A177-3AD203B41FA5}">
                      <a16:colId xmlns:a16="http://schemas.microsoft.com/office/drawing/2014/main" val="202431618"/>
                    </a:ext>
                  </a:extLst>
                </a:gridCol>
                <a:gridCol w="3795623">
                  <a:extLst>
                    <a:ext uri="{9D8B030D-6E8A-4147-A177-3AD203B41FA5}">
                      <a16:colId xmlns:a16="http://schemas.microsoft.com/office/drawing/2014/main" val="1330182204"/>
                    </a:ext>
                  </a:extLst>
                </a:gridCol>
                <a:gridCol w="2553418">
                  <a:extLst>
                    <a:ext uri="{9D8B030D-6E8A-4147-A177-3AD203B41FA5}">
                      <a16:colId xmlns:a16="http://schemas.microsoft.com/office/drawing/2014/main" val="2974659425"/>
                    </a:ext>
                  </a:extLst>
                </a:gridCol>
                <a:gridCol w="3545456">
                  <a:extLst>
                    <a:ext uri="{9D8B030D-6E8A-4147-A177-3AD203B41FA5}">
                      <a16:colId xmlns:a16="http://schemas.microsoft.com/office/drawing/2014/main" val="2648374956"/>
                    </a:ext>
                  </a:extLst>
                </a:gridCol>
              </a:tblGrid>
              <a:tr h="709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0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Priority</a:t>
                      </a:r>
                      <a:endParaRPr lang="ko-KR" altLang="ko-KR" sz="20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altLang="ko-KR" sz="2000" dirty="0" smtClean="0">
                          <a:effectLst/>
                          <a:latin typeface="+mn-lt"/>
                        </a:rPr>
                        <a:t>Project Name</a:t>
                      </a:r>
                      <a:endParaRPr lang="ko-KR" altLang="ko-KR" sz="20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Countries involved</a:t>
                      </a:r>
                      <a:endParaRPr lang="ko-KR" altLang="ko-K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spcAft>
                          <a:spcPts val="0"/>
                        </a:spcAft>
                      </a:pPr>
                      <a:r>
                        <a:rPr lang="en-US" altLang="ko-K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Benefits</a:t>
                      </a:r>
                      <a:endParaRPr lang="ko-KR" sz="2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92622"/>
                  </a:ext>
                </a:extLst>
              </a:tr>
              <a:tr h="1255916">
                <a:tc>
                  <a:txBody>
                    <a:bodyPr/>
                    <a:lstStyle/>
                    <a:p>
                      <a:pPr indent="67310" algn="ctr">
                        <a:spcAft>
                          <a:spcPts val="0"/>
                        </a:spcAft>
                      </a:pPr>
                      <a:r>
                        <a:rPr lang="en-US" sz="2000" b="0" kern="100" spc="-2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Seminar on MSI Interpretation and Enhancements</a:t>
                      </a:r>
                      <a:endParaRPr lang="ko-KR" sz="1800" b="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Within NAVAREA XI region, EAHC </a:t>
                      </a:r>
                      <a:r>
                        <a:rPr lang="en-US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MSs.</a:t>
                      </a:r>
                      <a:endParaRPr lang="ko-KR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67310" algn="just">
                        <a:spcAft>
                          <a:spcPts val="0"/>
                        </a:spcAft>
                      </a:pPr>
                      <a:r>
                        <a:rPr lang="en-US" altLang="ko-K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improve knowledge and awareness of HO’s role in MSI infrastructure and to establish network amongst EAHC </a:t>
                      </a:r>
                      <a:endParaRPr lang="ko-KR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555833"/>
                  </a:ext>
                </a:extLst>
              </a:tr>
              <a:tr h="841536">
                <a:tc>
                  <a:txBody>
                    <a:bodyPr/>
                    <a:lstStyle/>
                    <a:p>
                      <a:pPr indent="67310" algn="ctr">
                        <a:spcAft>
                          <a:spcPts val="0"/>
                        </a:spcAft>
                      </a:pPr>
                      <a:r>
                        <a:rPr lang="en-US" sz="2000" b="0" kern="100" spc="-2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+mn-lt"/>
                        </a:rPr>
                        <a:t>Seminar on S-57 to S-101 Transition</a:t>
                      </a:r>
                      <a:endParaRPr lang="ko-KR" sz="1800" b="0" dirty="0">
                        <a:effectLst/>
                        <a:latin typeface="+mn-lt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EAHC (including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pending </a:t>
                      </a:r>
                      <a:r>
                        <a:rPr lang="en-US" altLang="ko-K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EAHC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Vietnam)</a:t>
                      </a:r>
                      <a:endParaRPr lang="ko-KR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Promote the IHO Strategic Plan and the S-100 Implementation Plan</a:t>
                      </a:r>
                      <a:endParaRPr lang="ko-KR" altLang="ko-KR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91923"/>
                  </a:ext>
                </a:extLst>
              </a:tr>
              <a:tr h="985808">
                <a:tc>
                  <a:txBody>
                    <a:bodyPr/>
                    <a:lstStyle/>
                    <a:p>
                      <a:pPr indent="67310" algn="ctr">
                        <a:spcAft>
                          <a:spcPts val="0"/>
                        </a:spcAft>
                      </a:pPr>
                      <a:r>
                        <a:rPr lang="en-US" sz="2000" b="0" kern="100" spc="-2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Workshop on the Measuring SDB according to S-44 Standard in Developing the Future Nautical Chart </a:t>
                      </a:r>
                      <a:endParaRPr lang="ko-KR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EAHC (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including pending EAHC MSs, e.g. Vietnam)</a:t>
                      </a:r>
                      <a:endParaRPr lang="ko-KR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altLang="ko-K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Efficiency of budget and reducing the personnel risk on updating nautical charts</a:t>
                      </a:r>
                      <a:endParaRPr lang="ko-KR" altLang="ko-KR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257585"/>
                  </a:ext>
                </a:extLst>
              </a:tr>
            </a:tbl>
          </a:graphicData>
        </a:graphic>
      </p:graphicFrame>
      <p:sp>
        <p:nvSpPr>
          <p:cNvPr id="7" name="슬라이드 번호 개체 틀 2"/>
          <p:cNvSpPr txBox="1">
            <a:spLocks/>
          </p:cNvSpPr>
          <p:nvPr/>
        </p:nvSpPr>
        <p:spPr>
          <a:xfrm>
            <a:off x="9466147" y="6356274"/>
            <a:ext cx="1449366" cy="365115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pPr algn="r"/>
            <a:fld id="{9832E71B-43FB-4D79-8E6B-F8E545A58E0A}" type="slidenum">
              <a:rPr lang="ko-KR" altLang="en-US" sz="16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r"/>
              <a:t>6</a:t>
            </a:fld>
            <a:r>
              <a:rPr lang="en-US" altLang="ko-KR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/7</a:t>
            </a:r>
            <a:endParaRPr lang="ko-KR" altLang="en-US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7401464" y="562415"/>
            <a:ext cx="534838" cy="276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136585" y="225958"/>
            <a:ext cx="3441648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0000FF"/>
                </a:solidFill>
              </a:rPr>
              <a:t>Limited </a:t>
            </a:r>
            <a:r>
              <a:rPr lang="en-US" altLang="ko-KR" dirty="0" smtClean="0">
                <a:solidFill>
                  <a:srgbClr val="0000FF"/>
                </a:solidFill>
              </a:rPr>
              <a:t>chances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dirty="0" smtClean="0">
                <a:solidFill>
                  <a:srgbClr val="0000FF"/>
                </a:solidFill>
              </a:rPr>
              <a:t>Need to make a digital contents</a:t>
            </a:r>
            <a:endParaRPr lang="ko-KR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9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CBCA-3CAC-486E-A0B9-46B6C5FF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51385" cy="549275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GB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required </a:t>
            </a:r>
            <a:endParaRPr lang="en-US" sz="3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B6D3E-28D8-47C5-829C-60BBA67D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828" y="1789057"/>
            <a:ext cx="10898080" cy="297272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Take note of this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</a:p>
          <a:p>
            <a:pPr>
              <a:lnSpc>
                <a:spcPct val="100000"/>
              </a:lnSpc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altLang="ko-KR" dirty="0"/>
              <a:t>e-Learning </a:t>
            </a:r>
            <a:r>
              <a:rPr lang="en-GB" altLang="ko-KR" dirty="0" err="1"/>
              <a:t>Center</a:t>
            </a:r>
            <a:r>
              <a:rPr lang="en-GB" altLang="ko-KR" dirty="0"/>
              <a:t> should be able to </a:t>
            </a:r>
            <a:r>
              <a:rPr lang="en-GB" altLang="ko-KR" dirty="0">
                <a:solidFill>
                  <a:srgbClr val="0000FF"/>
                </a:solidFill>
              </a:rPr>
              <a:t>provide a variety of contents </a:t>
            </a:r>
            <a:r>
              <a:rPr lang="en-GB" altLang="ko-KR" dirty="0"/>
              <a:t>needed by RHCs and consider </a:t>
            </a:r>
            <a:r>
              <a:rPr lang="en-GB" altLang="ko-KR" dirty="0">
                <a:solidFill>
                  <a:srgbClr val="0000FF"/>
                </a:solidFill>
              </a:rPr>
              <a:t>developing</a:t>
            </a:r>
            <a:r>
              <a:rPr lang="en-GB" altLang="ko-KR" dirty="0"/>
              <a:t> </a:t>
            </a:r>
            <a:r>
              <a:rPr lang="en-GB" altLang="ko-KR" dirty="0">
                <a:solidFill>
                  <a:srgbClr val="0000FF"/>
                </a:solidFill>
              </a:rPr>
              <a:t>RHC lectures into e-Learning </a:t>
            </a:r>
            <a:r>
              <a:rPr lang="en-GB" altLang="ko-KR" dirty="0" smtClean="0">
                <a:solidFill>
                  <a:srgbClr val="0000FF"/>
                </a:solidFill>
              </a:rPr>
              <a:t>contents </a:t>
            </a:r>
            <a:r>
              <a:rPr lang="en-GB" altLang="ko-KR" dirty="0" smtClean="0"/>
              <a:t>process </a:t>
            </a:r>
            <a:r>
              <a:rPr lang="en-GB" altLang="ko-KR" dirty="0"/>
              <a:t>at the level of CBSC.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dirty="0"/>
              <a:t>take any other actions considered appropriate</a:t>
            </a:r>
            <a:r>
              <a:rPr lang="en-US" altLang="ko-KR" dirty="0" smtClean="0"/>
              <a:t>.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ko-KR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2"/>
          <p:cNvSpPr txBox="1">
            <a:spLocks/>
          </p:cNvSpPr>
          <p:nvPr/>
        </p:nvSpPr>
        <p:spPr>
          <a:xfrm>
            <a:off x="9466147" y="6356274"/>
            <a:ext cx="1449366" cy="365115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9pPr>
          </a:lstStyle>
          <a:p>
            <a:pPr algn="r"/>
            <a:fld id="{9832E71B-43FB-4D79-8E6B-F8E545A58E0A}" type="slidenum">
              <a:rPr lang="ko-KR" altLang="en-US" sz="16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r"/>
              <a:t>7</a:t>
            </a:fld>
            <a:r>
              <a:rPr lang="en-US" altLang="ko-KR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/7</a:t>
            </a:r>
            <a:endParaRPr lang="ko-KR" altLang="en-US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51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20"/>
                            </p:stCondLst>
                            <p:childTnLst>
                              <p:par>
                                <p:cTn id="8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40"/>
                            </p:stCondLst>
                            <p:childTnLst>
                              <p:par>
                                <p:cTn id="11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</TotalTime>
  <Words>493</Words>
  <Application>Microsoft Office PowerPoint</Application>
  <PresentationFormat>와이드스크린</PresentationFormat>
  <Paragraphs>179</Paragraphs>
  <Slides>7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7" baseType="lpstr">
      <vt:lpstr>游ゴシック</vt:lpstr>
      <vt:lpstr>游ゴシック Light</vt:lpstr>
      <vt:lpstr>맑은 고딕</vt:lpstr>
      <vt:lpstr>Arial</vt:lpstr>
      <vt:lpstr>Calibri</vt:lpstr>
      <vt:lpstr>Calibri Light</vt:lpstr>
      <vt:lpstr>Times New Roman</vt:lpstr>
      <vt:lpstr>Wingdings</vt:lpstr>
      <vt:lpstr>Office Theme</vt:lpstr>
      <vt:lpstr>그림판 그림</vt:lpstr>
      <vt:lpstr>PowerPoint 프레젠테이션</vt:lpstr>
      <vt:lpstr>1. Activities after CBSC19</vt:lpstr>
      <vt:lpstr>PowerPoint 프레젠테이션</vt:lpstr>
      <vt:lpstr>PowerPoint 프레젠테이션</vt:lpstr>
      <vt:lpstr>2. EAHC’s CBWP 2022-2023</vt:lpstr>
      <vt:lpstr>3. EAHC’s new CB proposal</vt:lpstr>
      <vt:lpstr>Action required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Technical Coordination Meeting 22Sep2020</dc:title>
  <dc:creator>Alberto Costa Neves</dc:creator>
  <cp:lastModifiedBy>User</cp:lastModifiedBy>
  <cp:revision>91</cp:revision>
  <cp:lastPrinted>2022-02-14T01:26:20Z</cp:lastPrinted>
  <dcterms:created xsi:type="dcterms:W3CDTF">2020-09-20T17:50:33Z</dcterms:created>
  <dcterms:modified xsi:type="dcterms:W3CDTF">2022-06-01T02:56:05Z</dcterms:modified>
</cp:coreProperties>
</file>