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1" r:id="rId2"/>
    <p:sldId id="582" r:id="rId3"/>
    <p:sldId id="572" r:id="rId4"/>
    <p:sldId id="587" r:id="rId5"/>
    <p:sldId id="574" r:id="rId6"/>
    <p:sldId id="58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1" hangingPunct="1"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1" hangingPunct="1"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1" hangingPunct="1"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1" hangingPunct="1">
      <a:defRPr sz="28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79BCFF"/>
    <a:srgbClr val="FF0000"/>
    <a:srgbClr val="83FFE0"/>
    <a:srgbClr val="9CF2FF"/>
    <a:srgbClr val="FFFFFF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7" autoAdjust="0"/>
    <p:restoredTop sz="86962" autoAdjust="0"/>
  </p:normalViewPr>
  <p:slideViewPr>
    <p:cSldViewPr>
      <p:cViewPr varScale="1">
        <p:scale>
          <a:sx n="73" d="100"/>
          <a:sy n="73" d="100"/>
        </p:scale>
        <p:origin x="835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246"/>
    </p:cViewPr>
  </p:sorterViewPr>
  <p:notesViewPr>
    <p:cSldViewPr>
      <p:cViewPr>
        <p:scale>
          <a:sx n="75" d="100"/>
          <a:sy n="75" d="100"/>
        </p:scale>
        <p:origin x="-132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ko-KR" dirty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ko-KR" dirty="0"/>
          </a:p>
        </p:txBody>
      </p:sp>
      <p:sp>
        <p:nvSpPr>
          <p:cNvPr id="546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ko-KR" dirty="0"/>
          </a:p>
        </p:txBody>
      </p:sp>
      <p:sp>
        <p:nvSpPr>
          <p:cNvPr id="546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385FC10C-0552-4AFC-8DE4-BF780BDF6408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ko-KR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ko-K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C274BDEB-A836-4017-BB0B-2B4AFA309934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5450" y="1238250"/>
            <a:ext cx="5943600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altLang="ko-KR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A93C58-0A99-4605-9653-560ED2752B2D}" type="slidenum">
              <a:rPr lang="en-US" altLang="ko-KR" smtClean="0">
                <a:ea typeface="굴림" panose="020B0600000101010101" pitchFamily="50" charset="-127"/>
              </a:rPr>
              <a:pPr/>
              <a:t>1</a:t>
            </a:fld>
            <a:endParaRPr lang="en-US" altLang="ko-KR" dirty="0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591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4BDEB-A836-4017-BB0B-2B4AFA309934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9259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4BDEB-A836-4017-BB0B-2B4AFA309934}" type="slidenum">
              <a:rPr lang="en-US" altLang="ko-KR" smtClean="0"/>
              <a:pPr/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26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4BDEB-A836-4017-BB0B-2B4AFA309934}" type="slidenum">
              <a:rPr lang="en-US" altLang="ko-KR" smtClean="0"/>
              <a:pPr/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6982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267281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143164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220325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152400"/>
            <a:ext cx="10363200" cy="60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323619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41996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48566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347096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91768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424148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222229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264103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  <p:extLst>
      <p:ext uri="{BB962C8B-B14F-4D97-AF65-F5344CB8AC3E}">
        <p14:creationId xmlns:p14="http://schemas.microsoft.com/office/powerpoint/2010/main" val="23845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9B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6800" y="152400"/>
            <a:ext cx="894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Arial Narrow" pitchFamily="1" charset="0"/>
              </a:defRPr>
            </a:lvl1pPr>
          </a:lstStyle>
          <a:p>
            <a:pPr>
              <a:defRPr/>
            </a:pPr>
            <a:r>
              <a:rPr lang="en-US" dirty="0"/>
              <a:t>OCB Town Hall</a:t>
            </a:r>
          </a:p>
          <a:p>
            <a:pPr>
              <a:defRPr/>
            </a:pPr>
            <a:r>
              <a:rPr lang="en-US" dirty="0"/>
              <a:t>ASLO 2007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●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2114" y="38862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Chair of TRDC-BOD,</a:t>
            </a:r>
          </a:p>
          <a:p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EAHC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Capacity Building Coordinator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591800" y="685800"/>
            <a:ext cx="1349014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SG" altLang="ko-K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Agenda-3</a:t>
            </a:r>
            <a:endParaRPr lang="ko-KR" altLang="ko-K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1524000"/>
            <a:ext cx="4681090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38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CBWP2021 Update </a:t>
            </a:r>
          </a:p>
          <a:p>
            <a:r>
              <a:rPr lang="en-US" altLang="ko-KR" sz="3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38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EAHC</a:t>
            </a:r>
            <a:endParaRPr lang="ko-KR" altLang="en-US" sz="3800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981200" y="6096000"/>
            <a:ext cx="8229600" cy="464587"/>
          </a:xfrm>
        </p:spPr>
        <p:txBody>
          <a:bodyPr/>
          <a:lstStyle/>
          <a:p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CBSC Intersessional Meeting</a:t>
            </a:r>
            <a:r>
              <a:rPr 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25 -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22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</a:t>
            </a:r>
            <a:r>
              <a:rPr 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endParaRPr lang="en-US" sz="2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3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28519" y="914400"/>
            <a:ext cx="223224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>
              <a:lnSpc>
                <a:spcPct val="100000"/>
              </a:lnSpc>
              <a:spcAft>
                <a:spcPts val="1200"/>
              </a:spcAft>
            </a:pPr>
            <a:r>
              <a:rPr lang="en-US" altLang="ko-KR" sz="3200" b="1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Contents</a:t>
            </a:r>
            <a:endParaRPr lang="ko-KR" altLang="en-US" sz="3200" b="1" spc="-1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35776" y="1752600"/>
            <a:ext cx="4010457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ko-KR" b="1" spc="-100" dirty="0" smtClean="0"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Meetings</a:t>
            </a:r>
            <a:endParaRPr lang="en-US" altLang="ko-KR" b="1" spc="-100" dirty="0"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ko-KR" b="1" spc="-100" dirty="0" smtClean="0"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EAHC’s CBP on 2021</a:t>
            </a:r>
          </a:p>
          <a:p>
            <a:pPr marL="457200" indent="-457200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ko-KR" b="1" spc="-100" dirty="0" smtClean="0"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Follow-up Activities</a:t>
            </a:r>
          </a:p>
        </p:txBody>
      </p:sp>
    </p:spTree>
    <p:extLst>
      <p:ext uri="{BB962C8B-B14F-4D97-AF65-F5344CB8AC3E}">
        <p14:creationId xmlns:p14="http://schemas.microsoft.com/office/powerpoint/2010/main" val="1648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3632" y="245659"/>
            <a:ext cx="4097867" cy="718080"/>
          </a:xfrm>
        </p:spPr>
        <p:txBody>
          <a:bodyPr/>
          <a:lstStyle/>
          <a:p>
            <a:pPr eaLnBrk="1" hangingPunct="1"/>
            <a:r>
              <a:rPr lang="en-US" altLang="ko-K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</a:t>
            </a:r>
            <a:endParaRPr lang="en-US" altLang="ko-KR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44518" y="1725026"/>
            <a:ext cx="6613482" cy="3837573"/>
          </a:xfrm>
          <a:prstGeom prst="roundRect">
            <a:avLst>
              <a:gd name="adj" fmla="val 4023"/>
            </a:avLst>
          </a:prstGeom>
          <a:gradFill rotWithShape="1">
            <a:gsLst>
              <a:gs pos="0">
                <a:srgbClr val="FFFFFF"/>
              </a:gs>
              <a:gs pos="100000">
                <a:srgbClr val="F2EEDE"/>
              </a:gs>
            </a:gsLst>
            <a:lin ang="5400000" scaled="1"/>
          </a:gradFill>
          <a:ln w="12700" algn="ctr">
            <a:solidFill>
              <a:srgbClr val="905E28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100" 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algn="l" eaLnBrk="1" latinLnBrk="1" hangingPunct="1">
              <a:lnSpc>
                <a:spcPct val="150000"/>
              </a:lnSpc>
              <a:spcBef>
                <a:spcPct val="0"/>
              </a:spcBef>
            </a:pPr>
            <a:endParaRPr lang="en-US" altLang="ko-KR" sz="200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latin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2000" i="0" dirty="0">
                <a:latin typeface="Arial" panose="020B0604020202020204" pitchFamily="34" charset="0"/>
                <a:cs typeface="Arial" panose="020B0604020202020204" pitchFamily="34" charset="0"/>
              </a:rPr>
              <a:t>Date: </a:t>
            </a: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20 January 2021</a:t>
            </a:r>
            <a:endParaRPr lang="en-US" altLang="ko-KR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>
              <a:lnSpc>
                <a:spcPct val="150000"/>
              </a:lnSpc>
              <a:spcBef>
                <a:spcPct val="0"/>
              </a:spcBef>
            </a:pPr>
            <a:r>
              <a:rPr lang="en-US" altLang="ko-KR" sz="2000" i="0" dirty="0">
                <a:latin typeface="Arial" panose="020B0604020202020204" pitchFamily="34" charset="0"/>
                <a:cs typeface="Arial" panose="020B0604020202020204" pitchFamily="34" charset="0"/>
              </a:rPr>
              <a:t>• Venue: </a:t>
            </a: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Online meeting</a:t>
            </a:r>
          </a:p>
          <a:p>
            <a:pPr latinLnBrk="1">
              <a:lnSpc>
                <a:spcPct val="150000"/>
              </a:lnSpc>
            </a:pP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• Participants: </a:t>
            </a:r>
            <a:r>
              <a:rPr lang="en-US" altLang="ko-KR" sz="2000" i="0" dirty="0">
                <a:latin typeface="Arial" panose="020B0604020202020204" pitchFamily="34" charset="0"/>
                <a:cs typeface="Arial" panose="020B0604020202020204" pitchFamily="34" charset="0"/>
              </a:rPr>
              <a:t>37 </a:t>
            </a: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(13 MSs) : </a:t>
            </a:r>
          </a:p>
          <a:p>
            <a:pPr latinLnBrk="1">
              <a:lnSpc>
                <a:spcPct val="150000"/>
              </a:lnSpc>
            </a:pP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   EAHC, Vietnam, UK, USA , IHO                              </a:t>
            </a:r>
          </a:p>
          <a:p>
            <a:pPr latinLnBrk="1">
              <a:lnSpc>
                <a:spcPct val="150000"/>
              </a:lnSpc>
              <a:spcBef>
                <a:spcPct val="0"/>
              </a:spcBef>
            </a:pP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• Main issues: </a:t>
            </a:r>
            <a:endParaRPr lang="en-US" altLang="ko-KR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2000" i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IHO activities, Capacity Building, 50th </a:t>
            </a:r>
            <a:r>
              <a:rPr lang="en-US" altLang="ko-KR" sz="2000" i="0" dirty="0">
                <a:latin typeface="Arial" panose="020B0604020202020204" pitchFamily="34" charset="0"/>
                <a:cs typeface="Arial" panose="020B0604020202020204" pitchFamily="34" charset="0"/>
              </a:rPr>
              <a:t>Anniversary </a:t>
            </a:r>
            <a:r>
              <a:rPr lang="en-US" altLang="ko-KR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ko-KR" sz="20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ko-KR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63367" y="1725027"/>
            <a:ext cx="5357996" cy="683348"/>
            <a:chOff x="1232199" y="1307153"/>
            <a:chExt cx="5357996" cy="683348"/>
          </a:xfrm>
        </p:grpSpPr>
        <p:pic>
          <p:nvPicPr>
            <p:cNvPr id="6" name="Picture 12" descr="갈바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2199" y="1307153"/>
              <a:ext cx="5357996" cy="683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250127" y="1349446"/>
              <a:ext cx="5187667" cy="46166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1pPr>
              <a:lvl2pPr marL="742950" indent="-285750"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2pPr>
              <a:lvl3pPr marL="1143000" indent="-228600"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3pPr>
              <a:lvl4pPr marL="1600200" indent="-228600"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4pPr>
              <a:lvl5pPr marL="2057400" indent="-228600"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100" i="1">
                  <a:solidFill>
                    <a:schemeClr val="tx1"/>
                  </a:solidFill>
                  <a:latin typeface="Arial" charset="0"/>
                  <a:ea typeface="HY견고딕" pitchFamily="18" charset="-127"/>
                </a:defRPr>
              </a:lvl9pPr>
            </a:lstStyle>
            <a:p>
              <a:pPr latinLnBrk="1">
                <a:spcBef>
                  <a:spcPct val="0"/>
                </a:spcBef>
              </a:pPr>
              <a:r>
                <a:rPr lang="en-US" altLang="ko-KR" sz="2400" i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EAHC AD HOC Video Conference</a:t>
              </a:r>
              <a:endParaRPr lang="en-US" altLang="ko-K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object 2">
            <a:extLst>
              <a:ext uri="{FF2B5EF4-FFF2-40B4-BE49-F238E27FC236}">
                <a16:creationId xmlns:a16="http://schemas.microsoft.com/office/drawing/2014/main" id="{DBF17FE9-2E1D-488E-867C-CB63D59F775A}"/>
              </a:ext>
            </a:extLst>
          </p:cNvPr>
          <p:cNvSpPr/>
          <p:nvPr/>
        </p:nvSpPr>
        <p:spPr>
          <a:xfrm>
            <a:off x="812291" y="984885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334"/>
                </a:moveTo>
                <a:lnTo>
                  <a:pt x="10568051" y="0"/>
                </a:lnTo>
              </a:path>
            </a:pathLst>
          </a:custGeom>
          <a:ln w="28956">
            <a:solidFill>
              <a:srgbClr val="0D57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4" name="그룹 13"/>
          <p:cNvGrpSpPr/>
          <p:nvPr/>
        </p:nvGrpSpPr>
        <p:grpSpPr>
          <a:xfrm>
            <a:off x="7044644" y="1058329"/>
            <a:ext cx="4918756" cy="5350096"/>
            <a:chOff x="6781799" y="1058329"/>
            <a:chExt cx="4918756" cy="5350096"/>
          </a:xfrm>
        </p:grpSpPr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99942" y="3563258"/>
              <a:ext cx="4900613" cy="2845167"/>
            </a:xfrm>
            <a:prstGeom prst="rect">
              <a:avLst/>
            </a:prstGeom>
          </p:spPr>
        </p:pic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81799" y="1058329"/>
              <a:ext cx="4900613" cy="2523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0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1816" y="1295400"/>
            <a:ext cx="6934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EAHC’s CBP: 2 accepted, 1 earmarked for TRDC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BF17FE9-2E1D-488E-867C-CB63D59F775A}"/>
              </a:ext>
            </a:extLst>
          </p:cNvPr>
          <p:cNvSpPr/>
          <p:nvPr/>
        </p:nvSpPr>
        <p:spPr>
          <a:xfrm>
            <a:off x="812291" y="990600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334"/>
                </a:moveTo>
                <a:lnTo>
                  <a:pt x="10568051" y="0"/>
                </a:lnTo>
              </a:path>
            </a:pathLst>
          </a:custGeom>
          <a:ln w="28956">
            <a:solidFill>
              <a:srgbClr val="0D57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직사각형 6"/>
          <p:cNvSpPr/>
          <p:nvPr/>
        </p:nvSpPr>
        <p:spPr>
          <a:xfrm>
            <a:off x="940869" y="-76184"/>
            <a:ext cx="4677178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US" altLang="ko-KR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EAHC’s CBP on 2021</a:t>
            </a:r>
            <a:endParaRPr lang="en-US" altLang="ko-KR" sz="3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066006"/>
              </p:ext>
            </p:extLst>
          </p:nvPr>
        </p:nvGraphicFramePr>
        <p:xfrm>
          <a:off x="812291" y="2160151"/>
          <a:ext cx="10439727" cy="3642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59665">
                  <a:extLst>
                    <a:ext uri="{9D8B030D-6E8A-4147-A177-3AD203B41FA5}">
                      <a16:colId xmlns:a16="http://schemas.microsoft.com/office/drawing/2014/main" val="3353421427"/>
                    </a:ext>
                  </a:extLst>
                </a:gridCol>
                <a:gridCol w="4617399">
                  <a:extLst>
                    <a:ext uri="{9D8B030D-6E8A-4147-A177-3AD203B41FA5}">
                      <a16:colId xmlns:a16="http://schemas.microsoft.com/office/drawing/2014/main" val="41061100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15113466"/>
                    </a:ext>
                  </a:extLst>
                </a:gridCol>
                <a:gridCol w="3010063">
                  <a:extLst>
                    <a:ext uri="{9D8B030D-6E8A-4147-A177-3AD203B41FA5}">
                      <a16:colId xmlns:a16="http://schemas.microsoft.com/office/drawing/2014/main" val="326871122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u="none" strike="noStrike" kern="1200" baseline="0" dirty="0" smtClean="0"/>
                        <a:t>No.</a:t>
                      </a:r>
                      <a:endParaRPr lang="en-US" altLang="ko-KR" sz="2400" b="1" i="0" u="none" strike="noStrike" kern="1200" baseline="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u="none" strike="noStrike" kern="1200" baseline="0" dirty="0" smtClean="0"/>
                        <a:t>Events 	</a:t>
                      </a:r>
                      <a:endParaRPr lang="en-US" altLang="ko-KR" sz="2400" b="1" i="0" u="none" strike="noStrike" kern="1200" baseline="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u="none" strike="noStrike" kern="1200" baseline="0" dirty="0" smtClean="0"/>
                        <a:t>Budget</a:t>
                      </a:r>
                      <a:endParaRPr lang="en-US" altLang="ko-KR" sz="2400" b="1" i="0" u="none" strike="noStrike" kern="1200" baseline="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remark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577598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endParaRPr lang="ko-KR" altLang="en-US" sz="2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P-04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Training for Trainers – Basic Cartography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80,943€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Led by KHOA, Nov. 2021</a:t>
                      </a:r>
                    </a:p>
                    <a:p>
                      <a:pPr algn="ctr"/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On/offline course</a:t>
                      </a:r>
                      <a:endParaRPr lang="ko-KR" altLang="en-US" sz="2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359302"/>
                  </a:ext>
                </a:extLst>
              </a:tr>
              <a:tr h="5926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Developing and Implementing a Regional Framework for Disaster Mitigation and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22,260 €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Led by</a:t>
                      </a:r>
                    </a:p>
                    <a:p>
                      <a:pPr algn="ctr" latinLnBrk="1"/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China or Indonesia</a:t>
                      </a:r>
                      <a:endParaRPr lang="ko-KR" altLang="en-US" sz="2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795078"/>
                  </a:ext>
                </a:extLst>
              </a:tr>
              <a:tr h="5926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P-19 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Hydrographic Data Managements to Support Disaster Relief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22,260 €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0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DBF17FE9-2E1D-488E-867C-CB63D59F775A}"/>
              </a:ext>
            </a:extLst>
          </p:cNvPr>
          <p:cNvSpPr/>
          <p:nvPr/>
        </p:nvSpPr>
        <p:spPr>
          <a:xfrm>
            <a:off x="812291" y="984885"/>
            <a:ext cx="10568305" cy="5715"/>
          </a:xfrm>
          <a:custGeom>
            <a:avLst/>
            <a:gdLst/>
            <a:ahLst/>
            <a:cxnLst/>
            <a:rect l="l" t="t" r="r" b="b"/>
            <a:pathLst>
              <a:path w="10568305" h="5715">
                <a:moveTo>
                  <a:pt x="0" y="5334"/>
                </a:moveTo>
                <a:lnTo>
                  <a:pt x="10568051" y="0"/>
                </a:lnTo>
              </a:path>
            </a:pathLst>
          </a:custGeom>
          <a:ln w="28956">
            <a:solidFill>
              <a:srgbClr val="0D57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직사각형 2"/>
          <p:cNvSpPr/>
          <p:nvPr/>
        </p:nvSpPr>
        <p:spPr>
          <a:xfrm>
            <a:off x="914400" y="-25569"/>
            <a:ext cx="4271234" cy="10284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US" altLang="ko-KR" sz="3600" b="1" spc="-100" dirty="0"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Follow-up </a:t>
            </a:r>
            <a:r>
              <a:rPr lang="en-US" altLang="ko-KR" sz="3600" b="1" spc="-100" dirty="0" smtClean="0"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Activities</a:t>
            </a:r>
            <a:endParaRPr lang="en-US" altLang="ko-KR" sz="3600" b="1" spc="-100" dirty="0"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9266" y="1768669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ko-KR" alt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20660" y="1294200"/>
            <a:ext cx="3745280" cy="577850"/>
          </a:xfrm>
          <a:prstGeom prst="rect">
            <a:avLst/>
          </a:prstGeom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altLang="ko-KR" b="1" dirty="0"/>
              <a:t>Arising issue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660" y="2428286"/>
            <a:ext cx="11427356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2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EAHC recognizes </a:t>
            </a:r>
            <a:r>
              <a:rPr lang="en-US" altLang="ko-KR" sz="22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difficulty of running CB activities this </a:t>
            </a:r>
            <a:r>
              <a:rPr lang="en-US" altLang="ko-KR" sz="22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2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 MS </a:t>
            </a:r>
            <a:r>
              <a:rPr lang="en-US" altLang="ko-KR" sz="22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voluntary on/offline CB activities </a:t>
            </a:r>
            <a:r>
              <a:rPr lang="en-US" altLang="ko-KR" sz="2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(online facility, lecturer etc.)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00" y="1477053"/>
            <a:ext cx="1731706" cy="162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9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16694" y="2040502"/>
            <a:ext cx="3405064" cy="96470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sz="5000" dirty="0"/>
              <a:t>Thank you</a:t>
            </a:r>
            <a:endParaRPr lang="ko-KR" altLang="en-US" sz="5000" dirty="0"/>
          </a:p>
        </p:txBody>
      </p:sp>
      <p:pic>
        <p:nvPicPr>
          <p:cNvPr id="3075" name="Picture 3" descr="C:\Users\khoa\Desktop\해랑이 캐릭터 원본 및 이미지\기본동작\JPG\해랑이-감사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22854"/>
            <a:ext cx="2072788" cy="28000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11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CC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arrow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arrow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15824</TotalTime>
  <Words>187</Words>
  <Application>Microsoft Office PowerPoint</Application>
  <PresentationFormat>와이드스크린</PresentationFormat>
  <Paragraphs>51</Paragraphs>
  <Slides>6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HY견고딕</vt:lpstr>
      <vt:lpstr>굴림</vt:lpstr>
      <vt:lpstr>돋움</vt:lpstr>
      <vt:lpstr>맑은 고딕</vt:lpstr>
      <vt:lpstr>Arial</vt:lpstr>
      <vt:lpstr>Arial Narrow</vt:lpstr>
      <vt:lpstr>Calibri</vt:lpstr>
      <vt:lpstr>Times New Roman</vt:lpstr>
      <vt:lpstr>Wingdings</vt:lpstr>
      <vt:lpstr>Default Design</vt:lpstr>
      <vt:lpstr>PowerPoint 프레젠테이션</vt:lpstr>
      <vt:lpstr>PowerPoint 프레젠테이션</vt:lpstr>
      <vt:lpstr>Meeting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Climate</dc:title>
  <dc:creator>doney</dc:creator>
  <cp:lastModifiedBy>User</cp:lastModifiedBy>
  <cp:revision>358</cp:revision>
  <cp:lastPrinted>2003-04-15T12:35:57Z</cp:lastPrinted>
  <dcterms:created xsi:type="dcterms:W3CDTF">2001-09-08T02:24:16Z</dcterms:created>
  <dcterms:modified xsi:type="dcterms:W3CDTF">2021-02-25T11:56:15Z</dcterms:modified>
</cp:coreProperties>
</file>