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0ACA8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07F85-E674-43CC-987E-4BE55E31E0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075A09-2A4E-4C58-ADED-9AF474DF99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F4EE6-E935-4E71-B34D-C8F78A78E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F375E-D998-4D5B-AF8B-D51B7B118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A87E5-14E0-4CBB-BB8E-CD3BE4DBA37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07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AFDE3-1F29-468C-86CB-3098A8847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2DCCE-461C-42DA-BDC0-3EA8E38F7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10ED96-6614-47E2-8F71-DC425B9EBF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E8BEC5-A04B-4BB6-81B9-C9DCF5F1062E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41377-C9CA-4B25-A76D-CC1F199E9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A2ACF-E322-49DD-AF67-D13553C73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A87E5-14E0-4CBB-BB8E-CD3BE4DBA37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66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20CBC3-1436-4450-8CC5-220AC104A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6526E5-EC6E-4FB3-A0DB-388FCA0BB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CCE60-85AE-4886-BF16-C5CBFA009D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FA822-2C07-4746-9030-3F8446747D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A87E5-14E0-4CBB-BB8E-CD3BE4DBA377}" type="slidenum">
              <a:rPr lang="en-US" smtClean="0"/>
              <a:t>‹N°›</a:t>
            </a:fld>
            <a:endParaRPr lang="en-US"/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A2B7AB7B-9C44-433D-B14D-861586A545B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015644"/>
            <a:ext cx="2608028" cy="86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715E19EA-6F6B-4D0A-ACD3-CFA9BE6BD5E5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960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CBSC19</a:t>
            </a:r>
            <a:br>
              <a:rPr lang="en-US" altLang="ja-JP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VTC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9 – 10 June, 2021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AFDE94-252B-4BA4-B1A6-67924CBFCB10}"/>
              </a:ext>
            </a:extLst>
          </p:cNvPr>
          <p:cNvSpPr/>
          <p:nvPr userDrawn="1"/>
        </p:nvSpPr>
        <p:spPr>
          <a:xfrm>
            <a:off x="0" y="0"/>
            <a:ext cx="12192000" cy="6012386"/>
          </a:xfrm>
          <a:prstGeom prst="rect">
            <a:avLst/>
          </a:prstGeom>
          <a:solidFill>
            <a:schemeClr val="accent1">
              <a:lumMod val="20000"/>
              <a:lumOff val="80000"/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425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/>
          <p:cNvSpPr txBox="1">
            <a:spLocks/>
          </p:cNvSpPr>
          <p:nvPr/>
        </p:nvSpPr>
        <p:spPr>
          <a:xfrm>
            <a:off x="469784" y="1761526"/>
            <a:ext cx="11232858" cy="194085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ja-JP" sz="27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CBSC19-08.5B</a:t>
            </a:r>
          </a:p>
          <a:p>
            <a:endParaRPr kumimoji="1" lang="en-US" altLang="ja-JP" sz="27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ja-JP" sz="14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EAtHC 3-year Workplan 2021-2023</a:t>
            </a:r>
            <a:endParaRPr kumimoji="1" lang="en-US" altLang="ja-JP" sz="9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kumimoji="1" lang="en-US" altLang="ja-JP" b="1" dirty="0">
                <a:solidFill>
                  <a:schemeClr val="accent1">
                    <a:lumMod val="75000"/>
                  </a:schemeClr>
                </a:solidFill>
              </a:rPr>
              <a:t>Report to CBSC19</a:t>
            </a:r>
          </a:p>
          <a:p>
            <a:endParaRPr kumimoji="1" lang="en-US" altLang="ja-JP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kumimoji="1" lang="en-US" altLang="ja-JP" sz="5100" b="1" dirty="0">
                <a:solidFill>
                  <a:schemeClr val="accent1">
                    <a:lumMod val="75000"/>
                  </a:schemeClr>
                </a:solidFill>
              </a:rPr>
              <a:t>VTC, 9 – 10 June 2021</a:t>
            </a:r>
            <a:endParaRPr kumimoji="1" lang="ja-JP" altLang="en-US" sz="5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サブタイトル 2"/>
          <p:cNvSpPr txBox="1">
            <a:spLocks/>
          </p:cNvSpPr>
          <p:nvPr/>
        </p:nvSpPr>
        <p:spPr>
          <a:xfrm>
            <a:off x="1524000" y="3691019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en-US" altLang="ja-JP" sz="28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ja-JP" altLang="en-US" sz="2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altLang="ja-JP" sz="28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kumimoji="1" lang="en-US" altLang="ja-JP" sz="2800" dirty="0">
                <a:solidFill>
                  <a:schemeClr val="accent1">
                    <a:lumMod val="75000"/>
                  </a:schemeClr>
                </a:solidFill>
              </a:rPr>
              <a:t>By Julien Smeeckaert (Shom - France)</a:t>
            </a:r>
          </a:p>
          <a:p>
            <a:r>
              <a:rPr kumimoji="1" lang="en-US" altLang="ja-JP" sz="2800" dirty="0">
                <a:solidFill>
                  <a:schemeClr val="accent1">
                    <a:lumMod val="75000"/>
                  </a:schemeClr>
                </a:solidFill>
              </a:rPr>
              <a:t>EAtHC CB Coordinator</a:t>
            </a:r>
          </a:p>
          <a:p>
            <a:endParaRPr kumimoji="1" lang="en-US" altLang="ja-JP" sz="2800" dirty="0">
              <a:solidFill>
                <a:schemeClr val="accent1">
                  <a:lumMod val="75000"/>
                </a:schemeClr>
              </a:solidFill>
            </a:endParaRPr>
          </a:p>
          <a:p>
            <a:endParaRPr kumimoji="1" lang="ja-JP" alt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577310" y="6279867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>
                <a:solidFill>
                  <a:schemeClr val="accent1">
                    <a:lumMod val="75000"/>
                  </a:schemeClr>
                </a:solidFill>
              </a:rPr>
              <a:t>CBSC19-08.5B</a:t>
            </a:r>
            <a:endParaRPr kumimoji="1" lang="ja-JP" alt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CBCA-3CAC-486E-A0B9-46B6C5FF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2021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6C7CEADA-D137-4EB7-A07D-433736E7AE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226324"/>
              </p:ext>
            </p:extLst>
          </p:nvPr>
        </p:nvGraphicFramePr>
        <p:xfrm>
          <a:off x="680853" y="2437424"/>
          <a:ext cx="10830294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7320">
                  <a:extLst>
                    <a:ext uri="{9D8B030D-6E8A-4147-A177-3AD203B41FA5}">
                      <a16:colId xmlns:a16="http://schemas.microsoft.com/office/drawing/2014/main" val="4244573791"/>
                    </a:ext>
                  </a:extLst>
                </a:gridCol>
                <a:gridCol w="4074059">
                  <a:extLst>
                    <a:ext uri="{9D8B030D-6E8A-4147-A177-3AD203B41FA5}">
                      <a16:colId xmlns:a16="http://schemas.microsoft.com/office/drawing/2014/main" val="1011338282"/>
                    </a:ext>
                  </a:extLst>
                </a:gridCol>
                <a:gridCol w="4218915">
                  <a:extLst>
                    <a:ext uri="{9D8B030D-6E8A-4147-A177-3AD203B41FA5}">
                      <a16:colId xmlns:a16="http://schemas.microsoft.com/office/drawing/2014/main" val="27180679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400" b="0" dirty="0">
                          <a:solidFill>
                            <a:schemeClr val="tx1"/>
                          </a:solidFill>
                        </a:rPr>
                        <a:t>CBWP2021 – A-01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0" dirty="0" err="1">
                          <a:solidFill>
                            <a:schemeClr val="tx1"/>
                          </a:solidFill>
                        </a:rPr>
                        <a:t>Technical</a:t>
                      </a:r>
                      <a:r>
                        <a:rPr lang="fr-FR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2400" b="0" dirty="0" err="1">
                          <a:solidFill>
                            <a:schemeClr val="tx1"/>
                          </a:solidFill>
                        </a:rPr>
                        <a:t>Visit</a:t>
                      </a:r>
                      <a:r>
                        <a:rPr lang="fr-FR" sz="2400" b="0" dirty="0">
                          <a:solidFill>
                            <a:schemeClr val="tx1"/>
                          </a:solidFill>
                        </a:rPr>
                        <a:t> to Côte d’Ivoire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0" dirty="0" err="1">
                          <a:solidFill>
                            <a:schemeClr val="tx1"/>
                          </a:solidFill>
                        </a:rPr>
                        <a:t>Led</a:t>
                      </a:r>
                      <a:r>
                        <a:rPr lang="fr-FR" sz="2400" b="0" dirty="0">
                          <a:solidFill>
                            <a:schemeClr val="tx1"/>
                          </a:solidFill>
                        </a:rPr>
                        <a:t> by Shom </a:t>
                      </a:r>
                      <a:r>
                        <a:rPr lang="fr-FR" sz="2400" b="0" i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(31 May – 4 June)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743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b="0" dirty="0">
                          <a:solidFill>
                            <a:schemeClr val="tx1"/>
                          </a:solidFill>
                        </a:rPr>
                        <a:t>CBWP2021 – A-04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0" dirty="0" err="1">
                          <a:solidFill>
                            <a:schemeClr val="tx1"/>
                          </a:solidFill>
                        </a:rPr>
                        <a:t>Technical</a:t>
                      </a:r>
                      <a:r>
                        <a:rPr lang="fr-FR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2400" b="0" dirty="0" err="1">
                          <a:solidFill>
                            <a:schemeClr val="tx1"/>
                          </a:solidFill>
                        </a:rPr>
                        <a:t>Visit</a:t>
                      </a:r>
                      <a:r>
                        <a:rPr lang="fr-FR" sz="2400" b="0" dirty="0">
                          <a:solidFill>
                            <a:schemeClr val="tx1"/>
                          </a:solidFill>
                        </a:rPr>
                        <a:t> to Congo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0" dirty="0" err="1">
                          <a:solidFill>
                            <a:schemeClr val="tx1"/>
                          </a:solidFill>
                        </a:rPr>
                        <a:t>Led</a:t>
                      </a:r>
                      <a:r>
                        <a:rPr lang="fr-FR" sz="2400" b="0" dirty="0">
                          <a:solidFill>
                            <a:schemeClr val="tx1"/>
                          </a:solidFill>
                        </a:rPr>
                        <a:t> by Shom </a:t>
                      </a:r>
                      <a:r>
                        <a:rPr lang="fr-FR" sz="2400" b="0" i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fr-FR" sz="2400" b="0" i="1" dirty="0" err="1">
                          <a:solidFill>
                            <a:schemeClr val="tx1"/>
                          </a:solidFill>
                        </a:rPr>
                        <a:t>October</a:t>
                      </a:r>
                      <a:r>
                        <a:rPr lang="fr-FR" sz="2400" b="0" i="1" dirty="0">
                          <a:solidFill>
                            <a:schemeClr val="tx1"/>
                          </a:solidFill>
                        </a:rPr>
                        <a:t> 2021 ?)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735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b="0" dirty="0">
                          <a:solidFill>
                            <a:schemeClr val="tx1"/>
                          </a:solidFill>
                        </a:rPr>
                        <a:t>CBWP2021 – P-32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0" dirty="0">
                          <a:solidFill>
                            <a:schemeClr val="tx1"/>
                          </a:solidFill>
                        </a:rPr>
                        <a:t>MSI &amp; MSDI Seminar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0" dirty="0" err="1">
                          <a:solidFill>
                            <a:schemeClr val="tx1"/>
                          </a:solidFill>
                        </a:rPr>
                        <a:t>Led</a:t>
                      </a:r>
                      <a:r>
                        <a:rPr lang="fr-FR" sz="2400" b="0" dirty="0">
                          <a:solidFill>
                            <a:schemeClr val="tx1"/>
                          </a:solidFill>
                        </a:rPr>
                        <a:t> by Shom (</a:t>
                      </a:r>
                      <a:r>
                        <a:rPr lang="fr-FR" sz="2400" b="0" dirty="0" err="1">
                          <a:solidFill>
                            <a:schemeClr val="tx1"/>
                          </a:solidFill>
                        </a:rPr>
                        <a:t>September</a:t>
                      </a:r>
                      <a:r>
                        <a:rPr lang="fr-FR" sz="2400" b="0" dirty="0">
                          <a:solidFill>
                            <a:schemeClr val="tx1"/>
                          </a:solidFill>
                        </a:rPr>
                        <a:t> 2021)</a:t>
                      </a:r>
                    </a:p>
                    <a:p>
                      <a:r>
                        <a:rPr lang="fr-FR" sz="2000" b="0" i="1" dirty="0">
                          <a:solidFill>
                            <a:schemeClr val="tx1"/>
                          </a:solidFill>
                        </a:rPr>
                        <a:t>Face-to-face in </a:t>
                      </a:r>
                      <a:r>
                        <a:rPr lang="fr-FR" sz="2000" b="0" i="1" dirty="0" err="1">
                          <a:solidFill>
                            <a:schemeClr val="tx1"/>
                          </a:solidFill>
                        </a:rPr>
                        <a:t>Lisbon</a:t>
                      </a:r>
                      <a:r>
                        <a:rPr lang="fr-FR" sz="2000" b="0" i="1" dirty="0">
                          <a:solidFill>
                            <a:schemeClr val="tx1"/>
                          </a:solidFill>
                        </a:rPr>
                        <a:t> or VTC </a:t>
                      </a:r>
                      <a:r>
                        <a:rPr lang="fr-FR" sz="2000" b="0" i="1" dirty="0" err="1">
                          <a:solidFill>
                            <a:schemeClr val="tx1"/>
                          </a:solidFill>
                        </a:rPr>
                        <a:t>depending</a:t>
                      </a:r>
                      <a:r>
                        <a:rPr lang="fr-FR" sz="2000" b="0" i="1" dirty="0">
                          <a:solidFill>
                            <a:schemeClr val="tx1"/>
                          </a:solidFill>
                        </a:rPr>
                        <a:t> on EAtHC16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655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4467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CBCA-3CAC-486E-A0B9-46B6C5FF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2022</a:t>
            </a:r>
            <a:endParaRPr lang="en-US" b="1" dirty="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6C7CEADA-D137-4EB7-A07D-433736E7AE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930324"/>
              </p:ext>
            </p:extLst>
          </p:nvPr>
        </p:nvGraphicFramePr>
        <p:xfrm>
          <a:off x="684458" y="1545832"/>
          <a:ext cx="10823084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110">
                  <a:extLst>
                    <a:ext uri="{9D8B030D-6E8A-4147-A177-3AD203B41FA5}">
                      <a16:colId xmlns:a16="http://schemas.microsoft.com/office/drawing/2014/main" val="4244573791"/>
                    </a:ext>
                  </a:extLst>
                </a:gridCol>
                <a:gridCol w="2724505">
                  <a:extLst>
                    <a:ext uri="{9D8B030D-6E8A-4147-A177-3AD203B41FA5}">
                      <a16:colId xmlns:a16="http://schemas.microsoft.com/office/drawing/2014/main" val="1011338282"/>
                    </a:ext>
                  </a:extLst>
                </a:gridCol>
                <a:gridCol w="5568469">
                  <a:extLst>
                    <a:ext uri="{9D8B030D-6E8A-4147-A177-3AD203B41FA5}">
                      <a16:colId xmlns:a16="http://schemas.microsoft.com/office/drawing/2014/main" val="27180679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400" b="0" dirty="0">
                          <a:solidFill>
                            <a:schemeClr val="tx1"/>
                          </a:solidFill>
                        </a:rPr>
                        <a:t>High </a:t>
                      </a:r>
                      <a:r>
                        <a:rPr lang="fr-FR" sz="2400" b="0" dirty="0" err="1">
                          <a:solidFill>
                            <a:schemeClr val="tx1"/>
                          </a:solidFill>
                        </a:rPr>
                        <a:t>Level</a:t>
                      </a:r>
                      <a:r>
                        <a:rPr lang="fr-FR" sz="2400" b="0" dirty="0">
                          <a:solidFill>
                            <a:schemeClr val="tx1"/>
                          </a:solidFill>
                        </a:rPr>
                        <a:t> and </a:t>
                      </a:r>
                      <a:r>
                        <a:rPr lang="fr-FR" sz="2400" b="0" dirty="0" err="1">
                          <a:solidFill>
                            <a:schemeClr val="tx1"/>
                          </a:solidFill>
                        </a:rPr>
                        <a:t>Technical</a:t>
                      </a:r>
                      <a:r>
                        <a:rPr lang="fr-FR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2400" b="0" dirty="0" err="1">
                          <a:solidFill>
                            <a:schemeClr val="tx1"/>
                          </a:solidFill>
                        </a:rPr>
                        <a:t>Visit</a:t>
                      </a:r>
                      <a:endParaRPr lang="fr-FR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0" dirty="0" err="1">
                          <a:solidFill>
                            <a:schemeClr val="tx1"/>
                          </a:solidFill>
                        </a:rPr>
                        <a:t>Senegal</a:t>
                      </a:r>
                      <a:endParaRPr lang="fr-FR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0" dirty="0" err="1">
                          <a:solidFill>
                            <a:schemeClr val="tx1"/>
                          </a:solidFill>
                        </a:rPr>
                        <a:t>Led</a:t>
                      </a:r>
                      <a:r>
                        <a:rPr lang="fr-FR" sz="2400" b="0" dirty="0">
                          <a:solidFill>
                            <a:schemeClr val="tx1"/>
                          </a:solidFill>
                        </a:rPr>
                        <a:t> by Shom</a:t>
                      </a:r>
                    </a:p>
                    <a:p>
                      <a:r>
                        <a:rPr lang="fr-FR" sz="1800" b="0" i="1" dirty="0" err="1">
                          <a:solidFill>
                            <a:schemeClr val="tx1"/>
                          </a:solidFill>
                        </a:rPr>
                        <a:t>Automatically</a:t>
                      </a:r>
                      <a:r>
                        <a:rPr lang="fr-FR" sz="1800" b="0" i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800" b="0" i="1" dirty="0" err="1">
                          <a:solidFill>
                            <a:schemeClr val="tx1"/>
                          </a:solidFill>
                        </a:rPr>
                        <a:t>postponed</a:t>
                      </a:r>
                      <a:r>
                        <a:rPr lang="fr-FR" sz="1800" b="0" i="1" dirty="0">
                          <a:solidFill>
                            <a:schemeClr val="tx1"/>
                          </a:solidFill>
                        </a:rPr>
                        <a:t> in 2022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743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b="0" dirty="0" err="1">
                          <a:solidFill>
                            <a:schemeClr val="tx1"/>
                          </a:solidFill>
                        </a:rPr>
                        <a:t>Technical</a:t>
                      </a:r>
                      <a:r>
                        <a:rPr lang="fr-FR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2400" b="0" dirty="0" err="1">
                          <a:solidFill>
                            <a:schemeClr val="tx1"/>
                          </a:solidFill>
                        </a:rPr>
                        <a:t>Visit</a:t>
                      </a:r>
                      <a:endParaRPr lang="fr-FR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0" dirty="0">
                          <a:solidFill>
                            <a:schemeClr val="tx1"/>
                          </a:solidFill>
                        </a:rPr>
                        <a:t>Morocco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0" dirty="0" err="1">
                          <a:solidFill>
                            <a:schemeClr val="tx1"/>
                          </a:solidFill>
                        </a:rPr>
                        <a:t>Led</a:t>
                      </a:r>
                      <a:r>
                        <a:rPr lang="fr-FR" sz="2400" b="0" dirty="0">
                          <a:solidFill>
                            <a:schemeClr val="tx1"/>
                          </a:solidFill>
                        </a:rPr>
                        <a:t> by Shom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Before</a:t>
                      </a:r>
                      <a:r>
                        <a:rPr kumimoji="0" lang="fr-FR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IMSAS Audit in 2023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735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b="0" dirty="0" err="1">
                          <a:solidFill>
                            <a:schemeClr val="tx1"/>
                          </a:solidFill>
                        </a:rPr>
                        <a:t>Technical</a:t>
                      </a:r>
                      <a:r>
                        <a:rPr lang="fr-FR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2400" b="0" dirty="0" err="1">
                          <a:solidFill>
                            <a:schemeClr val="tx1"/>
                          </a:solidFill>
                        </a:rPr>
                        <a:t>Visit</a:t>
                      </a:r>
                      <a:endParaRPr lang="fr-FR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0" dirty="0">
                          <a:solidFill>
                            <a:schemeClr val="tx1"/>
                          </a:solidFill>
                        </a:rPr>
                        <a:t>Benin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0" dirty="0" err="1">
                          <a:solidFill>
                            <a:schemeClr val="tx1"/>
                          </a:solidFill>
                        </a:rPr>
                        <a:t>Led</a:t>
                      </a:r>
                      <a:r>
                        <a:rPr lang="fr-FR" sz="2400" b="0" dirty="0">
                          <a:solidFill>
                            <a:schemeClr val="tx1"/>
                          </a:solidFill>
                        </a:rPr>
                        <a:t> by Shom</a:t>
                      </a:r>
                      <a:endParaRPr lang="fr-FR" sz="24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655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dirty="0" err="1">
                          <a:solidFill>
                            <a:schemeClr val="tx1"/>
                          </a:solidFill>
                        </a:rPr>
                        <a:t>Technical</a:t>
                      </a:r>
                      <a:r>
                        <a:rPr lang="fr-FR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2400" b="0" dirty="0" err="1">
                          <a:solidFill>
                            <a:schemeClr val="tx1"/>
                          </a:solidFill>
                        </a:rPr>
                        <a:t>Visit</a:t>
                      </a:r>
                      <a:endParaRPr lang="fr-FR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0" dirty="0" err="1">
                          <a:solidFill>
                            <a:schemeClr val="tx1"/>
                          </a:solidFill>
                        </a:rPr>
                        <a:t>Guinea</a:t>
                      </a:r>
                      <a:r>
                        <a:rPr lang="fr-FR" sz="2400" b="0" dirty="0">
                          <a:solidFill>
                            <a:schemeClr val="tx1"/>
                          </a:solidFill>
                        </a:rPr>
                        <a:t> Bissau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dirty="0" err="1">
                          <a:solidFill>
                            <a:schemeClr val="tx1"/>
                          </a:solidFill>
                        </a:rPr>
                        <a:t>Led</a:t>
                      </a:r>
                      <a:r>
                        <a:rPr lang="fr-FR" sz="2400" b="0" dirty="0">
                          <a:solidFill>
                            <a:schemeClr val="tx1"/>
                          </a:solidFill>
                        </a:rPr>
                        <a:t> by IHPT</a:t>
                      </a:r>
                      <a:endParaRPr lang="fr-FR" sz="24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787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dirty="0" err="1">
                          <a:solidFill>
                            <a:schemeClr val="tx1"/>
                          </a:solidFill>
                        </a:rPr>
                        <a:t>Technical</a:t>
                      </a:r>
                      <a:r>
                        <a:rPr lang="fr-FR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2400" b="0" dirty="0" err="1">
                          <a:solidFill>
                            <a:schemeClr val="tx1"/>
                          </a:solidFill>
                        </a:rPr>
                        <a:t>Visit</a:t>
                      </a:r>
                      <a:endParaRPr lang="fr-FR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0" dirty="0">
                          <a:solidFill>
                            <a:schemeClr val="tx1"/>
                          </a:solidFill>
                        </a:rPr>
                        <a:t>Sierra Leone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i="0" dirty="0" err="1">
                          <a:solidFill>
                            <a:schemeClr val="tx1"/>
                          </a:solidFill>
                        </a:rPr>
                        <a:t>Led</a:t>
                      </a:r>
                      <a:r>
                        <a:rPr lang="fr-FR" sz="2400" b="0" i="0" dirty="0">
                          <a:solidFill>
                            <a:schemeClr val="tx1"/>
                          </a:solidFill>
                        </a:rPr>
                        <a:t> by UKHO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854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</a:rPr>
                        <a:t>Face-to-face Seminar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0" dirty="0">
                          <a:solidFill>
                            <a:schemeClr val="tx1"/>
                          </a:solidFill>
                        </a:rPr>
                        <a:t>All EAtHC countries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i="0" dirty="0" err="1">
                          <a:solidFill>
                            <a:schemeClr val="tx1"/>
                          </a:solidFill>
                        </a:rPr>
                        <a:t>Led</a:t>
                      </a:r>
                      <a:r>
                        <a:rPr lang="fr-FR" sz="2400" b="0" i="0" dirty="0">
                          <a:solidFill>
                            <a:schemeClr val="tx1"/>
                          </a:solidFill>
                        </a:rPr>
                        <a:t> by Shom </a:t>
                      </a:r>
                      <a:r>
                        <a:rPr lang="fr-FR" sz="2400" b="0" i="0" dirty="0" err="1">
                          <a:solidFill>
                            <a:schemeClr val="tx1"/>
                          </a:solidFill>
                        </a:rPr>
                        <a:t>with</a:t>
                      </a:r>
                      <a:r>
                        <a:rPr lang="fr-FR" sz="2400" b="0" i="0" dirty="0">
                          <a:solidFill>
                            <a:schemeClr val="tx1"/>
                          </a:solidFill>
                        </a:rPr>
                        <a:t> IHPT support</a:t>
                      </a:r>
                    </a:p>
                    <a:p>
                      <a:r>
                        <a:rPr lang="fr-FR" sz="2400" b="0" i="1" u="none" strike="noStrike" kern="1200" baseline="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Relationship </a:t>
                      </a:r>
                      <a:r>
                        <a:rPr lang="fr-FR" sz="2400" b="0" i="1" u="none" strike="noStrike" kern="1200" baseline="0" dirty="0" err="1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with</a:t>
                      </a:r>
                      <a:r>
                        <a:rPr lang="fr-FR" sz="2400" b="0" i="1" u="none" strike="noStrike" kern="1200" baseline="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NAVAREA II and </a:t>
                      </a:r>
                      <a:r>
                        <a:rPr lang="fr-FR" sz="2400" b="0" i="1" u="none" strike="noStrike" kern="1200" baseline="0" dirty="0" err="1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PCAs</a:t>
                      </a:r>
                      <a:r>
                        <a:rPr lang="fr-FR" sz="2400" b="0" i="1" u="none" strike="noStrike" kern="1200" baseline="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– Risk </a:t>
                      </a:r>
                      <a:r>
                        <a:rPr lang="fr-FR" sz="2400" b="0" i="1" u="none" strike="noStrike" kern="1200" baseline="0" dirty="0" err="1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assessment</a:t>
                      </a:r>
                      <a:r>
                        <a:rPr lang="fr-FR" sz="2400" b="0" i="1" u="none" strike="noStrike" kern="1200" baseline="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– Survey </a:t>
                      </a:r>
                      <a:r>
                        <a:rPr lang="fr-FR" sz="2400" b="0" i="1" u="none" strike="noStrike" kern="1200" baseline="0" dirty="0" err="1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specifications</a:t>
                      </a:r>
                      <a:endParaRPr lang="fr-FR" sz="2400" b="0" i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9611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1494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CBCA-3CAC-486E-A0B9-46B6C5FF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2023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6C7CEADA-D137-4EB7-A07D-433736E7AE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572735"/>
              </p:ext>
            </p:extLst>
          </p:nvPr>
        </p:nvGraphicFramePr>
        <p:xfrm>
          <a:off x="684458" y="1545832"/>
          <a:ext cx="10823084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110">
                  <a:extLst>
                    <a:ext uri="{9D8B030D-6E8A-4147-A177-3AD203B41FA5}">
                      <a16:colId xmlns:a16="http://schemas.microsoft.com/office/drawing/2014/main" val="4244573791"/>
                    </a:ext>
                  </a:extLst>
                </a:gridCol>
                <a:gridCol w="2724505">
                  <a:extLst>
                    <a:ext uri="{9D8B030D-6E8A-4147-A177-3AD203B41FA5}">
                      <a16:colId xmlns:a16="http://schemas.microsoft.com/office/drawing/2014/main" val="1011338282"/>
                    </a:ext>
                  </a:extLst>
                </a:gridCol>
                <a:gridCol w="5568469">
                  <a:extLst>
                    <a:ext uri="{9D8B030D-6E8A-4147-A177-3AD203B41FA5}">
                      <a16:colId xmlns:a16="http://schemas.microsoft.com/office/drawing/2014/main" val="27180679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400" b="0" dirty="0" err="1">
                          <a:solidFill>
                            <a:schemeClr val="tx1"/>
                          </a:solidFill>
                        </a:rPr>
                        <a:t>Regional</a:t>
                      </a:r>
                      <a:r>
                        <a:rPr lang="fr-FR" sz="2400" b="0" dirty="0">
                          <a:solidFill>
                            <a:schemeClr val="tx1"/>
                          </a:solidFill>
                        </a:rPr>
                        <a:t> training </a:t>
                      </a:r>
                      <a:r>
                        <a:rPr lang="fr-FR" sz="2400" b="0" dirty="0" err="1">
                          <a:solidFill>
                            <a:schemeClr val="tx1"/>
                          </a:solidFill>
                        </a:rPr>
                        <a:t>visit</a:t>
                      </a:r>
                      <a:r>
                        <a:rPr lang="fr-FR" sz="2400" b="0" dirty="0">
                          <a:solidFill>
                            <a:schemeClr val="tx1"/>
                          </a:solidFill>
                        </a:rPr>
                        <a:t> centre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0" dirty="0">
                          <a:solidFill>
                            <a:schemeClr val="tx1"/>
                          </a:solidFill>
                        </a:rPr>
                        <a:t>For </a:t>
                      </a:r>
                      <a:r>
                        <a:rPr lang="fr-FR" sz="2400" b="0" dirty="0" err="1">
                          <a:solidFill>
                            <a:schemeClr val="tx1"/>
                          </a:solidFill>
                        </a:rPr>
                        <a:t>identified</a:t>
                      </a:r>
                      <a:r>
                        <a:rPr lang="fr-FR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2400" b="0" dirty="0" err="1">
                          <a:solidFill>
                            <a:schemeClr val="tx1"/>
                          </a:solidFill>
                        </a:rPr>
                        <a:t>coastal</a:t>
                      </a:r>
                      <a:r>
                        <a:rPr lang="fr-FR" sz="2400" b="0" dirty="0">
                          <a:solidFill>
                            <a:schemeClr val="tx1"/>
                          </a:solidFill>
                        </a:rPr>
                        <a:t> States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0" dirty="0">
                          <a:solidFill>
                            <a:schemeClr val="tx1"/>
                          </a:solidFill>
                        </a:rPr>
                        <a:t>To support the </a:t>
                      </a:r>
                      <a:r>
                        <a:rPr lang="fr-FR" sz="2400" b="0" dirty="0" err="1">
                          <a:solidFill>
                            <a:schemeClr val="tx1"/>
                          </a:solidFill>
                        </a:rPr>
                        <a:t>emergence</a:t>
                      </a:r>
                      <a:r>
                        <a:rPr lang="fr-FR" sz="2400" b="0" dirty="0">
                          <a:solidFill>
                            <a:schemeClr val="tx1"/>
                          </a:solidFill>
                        </a:rPr>
                        <a:t> of local training </a:t>
                      </a:r>
                      <a:r>
                        <a:rPr lang="fr-FR" sz="2400" b="0" dirty="0" err="1">
                          <a:solidFill>
                            <a:schemeClr val="tx1"/>
                          </a:solidFill>
                        </a:rPr>
                        <a:t>opportunities</a:t>
                      </a:r>
                      <a:endParaRPr lang="fr-FR" sz="18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743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b="0" dirty="0" err="1">
                          <a:solidFill>
                            <a:schemeClr val="tx1"/>
                          </a:solidFill>
                        </a:rPr>
                        <a:t>Technical</a:t>
                      </a:r>
                      <a:r>
                        <a:rPr lang="fr-FR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2400" b="0" dirty="0" err="1">
                          <a:solidFill>
                            <a:schemeClr val="tx1"/>
                          </a:solidFill>
                        </a:rPr>
                        <a:t>Visits</a:t>
                      </a:r>
                      <a:r>
                        <a:rPr lang="fr-FR" sz="2400" b="0" dirty="0">
                          <a:solidFill>
                            <a:schemeClr val="tx1"/>
                          </a:solidFill>
                        </a:rPr>
                        <a:t> or </a:t>
                      </a:r>
                      <a:r>
                        <a:rPr lang="fr-FR" sz="2400" b="0" dirty="0" err="1">
                          <a:solidFill>
                            <a:schemeClr val="tx1"/>
                          </a:solidFill>
                        </a:rPr>
                        <a:t>Technical</a:t>
                      </a:r>
                      <a:r>
                        <a:rPr lang="fr-FR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2400" b="0" dirty="0" err="1">
                          <a:solidFill>
                            <a:schemeClr val="tx1"/>
                          </a:solidFill>
                        </a:rPr>
                        <a:t>Implementation</a:t>
                      </a:r>
                      <a:r>
                        <a:rPr lang="fr-FR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2400" b="0" dirty="0" err="1">
                          <a:solidFill>
                            <a:schemeClr val="tx1"/>
                          </a:solidFill>
                        </a:rPr>
                        <a:t>Visits</a:t>
                      </a:r>
                      <a:endParaRPr lang="fr-FR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0" dirty="0">
                          <a:solidFill>
                            <a:schemeClr val="tx1"/>
                          </a:solidFill>
                        </a:rPr>
                        <a:t>For </a:t>
                      </a:r>
                      <a:r>
                        <a:rPr lang="fr-FR" sz="2400" b="0" dirty="0" err="1">
                          <a:solidFill>
                            <a:schemeClr val="tx1"/>
                          </a:solidFill>
                        </a:rPr>
                        <a:t>identified</a:t>
                      </a:r>
                      <a:r>
                        <a:rPr lang="fr-FR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2400" b="0" dirty="0" err="1">
                          <a:solidFill>
                            <a:schemeClr val="tx1"/>
                          </a:solidFill>
                        </a:rPr>
                        <a:t>coastal</a:t>
                      </a:r>
                      <a:r>
                        <a:rPr lang="fr-FR" sz="2400" b="0" dirty="0">
                          <a:solidFill>
                            <a:schemeClr val="tx1"/>
                          </a:solidFill>
                        </a:rPr>
                        <a:t> States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2 or 3 per year. Coastal States to be</a:t>
                      </a:r>
                    </a:p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identified according to the demands and</a:t>
                      </a:r>
                    </a:p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opportunities</a:t>
                      </a:r>
                      <a:endParaRPr kumimoji="0" lang="fr-FR" sz="1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735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</a:rPr>
                        <a:t>Seminar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0" dirty="0">
                          <a:solidFill>
                            <a:schemeClr val="tx1"/>
                          </a:solidFill>
                        </a:rPr>
                        <a:t>All EAtHC countries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i="0" dirty="0" err="1">
                          <a:solidFill>
                            <a:schemeClr val="tx1"/>
                          </a:solidFill>
                        </a:rPr>
                        <a:t>Led</a:t>
                      </a:r>
                      <a:r>
                        <a:rPr lang="fr-FR" sz="2400" b="0" i="0" dirty="0">
                          <a:solidFill>
                            <a:schemeClr val="tx1"/>
                          </a:solidFill>
                        </a:rPr>
                        <a:t> by Shom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i="1" u="none" strike="noStrike" kern="1200" baseline="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S-100</a:t>
                      </a:r>
                      <a:endParaRPr lang="fr-FR" sz="2400" b="0" i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9611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6161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203</Words>
  <Application>Microsoft Office PowerPoint</Application>
  <PresentationFormat>Grand écran</PresentationFormat>
  <Paragraphs>58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游ゴシック</vt:lpstr>
      <vt:lpstr>游ゴシック Light</vt:lpstr>
      <vt:lpstr>Arial</vt:lpstr>
      <vt:lpstr>Calibri</vt:lpstr>
      <vt:lpstr>Calibri Light</vt:lpstr>
      <vt:lpstr>Office Theme</vt:lpstr>
      <vt:lpstr>Présentation PowerPoint</vt:lpstr>
      <vt:lpstr>2021</vt:lpstr>
      <vt:lpstr>2022</vt:lpstr>
      <vt:lpstr>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Technical Coordination Meeting 22Sep2020</dc:title>
  <dc:creator>Alberto Costa Neves</dc:creator>
  <cp:lastModifiedBy>Julien SMEECKAERT, DMI/REX</cp:lastModifiedBy>
  <cp:revision>50</cp:revision>
  <dcterms:created xsi:type="dcterms:W3CDTF">2020-09-20T17:50:33Z</dcterms:created>
  <dcterms:modified xsi:type="dcterms:W3CDTF">2021-06-08T07:07:58Z</dcterms:modified>
</cp:coreProperties>
</file>