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  <p:sldId id="260" r:id="rId5"/>
    <p:sldId id="261" r:id="rId6"/>
    <p:sldId id="26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00ACA8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89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20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07F85-E674-43CC-987E-4BE55E31E0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075A09-2A4E-4C58-ADED-9AF474DF99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4F4EE6-E935-4E71-B34D-C8F78A78E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1F375E-D998-4D5B-AF8B-D51B7B118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A87E5-14E0-4CBB-BB8E-CD3BE4DBA37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807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AFDE3-1F29-468C-86CB-3098A8847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52DCCE-461C-42DA-BDC0-3EA8E38F7E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7850"/>
            <a:ext cx="10515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10ED96-6614-47E2-8F71-DC425B9EBF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E8BEC5-A04B-4BB6-81B9-C9DCF5F1062E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641377-C9CA-4B25-A76D-CC1F199E9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7A2ACF-E322-49DD-AF67-D13553C73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A87E5-14E0-4CBB-BB8E-CD3BE4DBA37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466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220CBC3-1436-4450-8CC5-220AC104A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6526E5-EC6E-4FB3-A0DB-388FCA0BB2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5CCE60-85AE-4886-BF16-C5CBFA009D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2FA822-2C07-4746-9030-3F8446747D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FA87E5-14E0-4CBB-BB8E-CD3BE4DBA377}" type="slidenum">
              <a:rPr lang="en-US" smtClean="0"/>
              <a:t>‹N°›</a:t>
            </a:fld>
            <a:endParaRPr lang="en-US"/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A2B7AB7B-9C44-433D-B14D-861586A545B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015644"/>
            <a:ext cx="2608028" cy="869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715E19EA-6F6B-4D0A-ACD3-CFA9BE6BD5E5}"/>
              </a:ext>
            </a:extLst>
          </p:cNvPr>
          <p:cNvSpPr txBox="1">
            <a:spLocks/>
          </p:cNvSpPr>
          <p:nvPr userDrawn="1"/>
        </p:nvSpPr>
        <p:spPr>
          <a:xfrm>
            <a:off x="4038600" y="635960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CBSC19</a:t>
            </a:r>
            <a:br>
              <a:rPr lang="en-US" altLang="ja-JP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VTC</a:t>
            </a:r>
            <a:r>
              <a:rPr lang="de-DE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9 – 10 June, 2021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6AFDE94-252B-4BA4-B1A6-67924CBFCB10}"/>
              </a:ext>
            </a:extLst>
          </p:cNvPr>
          <p:cNvSpPr/>
          <p:nvPr userDrawn="1"/>
        </p:nvSpPr>
        <p:spPr>
          <a:xfrm>
            <a:off x="0" y="0"/>
            <a:ext cx="12192000" cy="6012386"/>
          </a:xfrm>
          <a:prstGeom prst="rect">
            <a:avLst/>
          </a:prstGeom>
          <a:solidFill>
            <a:schemeClr val="accent1">
              <a:lumMod val="20000"/>
              <a:lumOff val="80000"/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425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タイトル 1"/>
          <p:cNvSpPr txBox="1">
            <a:spLocks/>
          </p:cNvSpPr>
          <p:nvPr/>
        </p:nvSpPr>
        <p:spPr>
          <a:xfrm>
            <a:off x="469784" y="1761526"/>
            <a:ext cx="11232858" cy="194085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2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en-US" altLang="ja-JP" sz="271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CBSC19-05.1B</a:t>
            </a:r>
          </a:p>
          <a:p>
            <a:endParaRPr kumimoji="1" lang="en-US" altLang="ja-JP" sz="271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kumimoji="1" lang="en-US" altLang="ja-JP" sz="14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EAtHC Report</a:t>
            </a:r>
            <a:endParaRPr kumimoji="1" lang="en-US" altLang="ja-JP" sz="9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kumimoji="1" lang="en-US" altLang="ja-JP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kumimoji="1" lang="en-US" altLang="ja-JP" b="1" dirty="0">
                <a:solidFill>
                  <a:schemeClr val="accent1">
                    <a:lumMod val="75000"/>
                  </a:schemeClr>
                </a:solidFill>
              </a:rPr>
              <a:t>Report to CBSC19</a:t>
            </a:r>
          </a:p>
          <a:p>
            <a:endParaRPr kumimoji="1" lang="en-US" altLang="ja-JP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kumimoji="1" lang="en-US" altLang="ja-JP" sz="5100" b="1" dirty="0">
                <a:solidFill>
                  <a:schemeClr val="accent1">
                    <a:lumMod val="75000"/>
                  </a:schemeClr>
                </a:solidFill>
              </a:rPr>
              <a:t>VTC, 9 – 10 June 2021</a:t>
            </a:r>
            <a:endParaRPr kumimoji="1" lang="ja-JP" altLang="en-US" sz="51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サブタイトル 2"/>
          <p:cNvSpPr txBox="1">
            <a:spLocks/>
          </p:cNvSpPr>
          <p:nvPr/>
        </p:nvSpPr>
        <p:spPr>
          <a:xfrm>
            <a:off x="1524000" y="3691019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kumimoji="1" lang="en-US" altLang="ja-JP" sz="2800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ja-JP" altLang="en-US" sz="2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en-US" altLang="ja-JP" sz="2800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kumimoji="1" lang="en-US" altLang="ja-JP" sz="2800" dirty="0">
                <a:solidFill>
                  <a:schemeClr val="accent1">
                    <a:lumMod val="75000"/>
                  </a:schemeClr>
                </a:solidFill>
              </a:rPr>
              <a:t>By Julien Smeeckaert (Shom - France)</a:t>
            </a:r>
          </a:p>
          <a:p>
            <a:r>
              <a:rPr kumimoji="1" lang="en-US" altLang="ja-JP" sz="2800" dirty="0">
                <a:solidFill>
                  <a:schemeClr val="accent1">
                    <a:lumMod val="75000"/>
                  </a:schemeClr>
                </a:solidFill>
              </a:rPr>
              <a:t>EAtHC CB Coordinator</a:t>
            </a:r>
          </a:p>
          <a:p>
            <a:endParaRPr kumimoji="1" lang="en-US" altLang="ja-JP" sz="2800" dirty="0">
              <a:solidFill>
                <a:schemeClr val="accent1">
                  <a:lumMod val="75000"/>
                </a:schemeClr>
              </a:solidFill>
            </a:endParaRPr>
          </a:p>
          <a:p>
            <a:endParaRPr kumimoji="1" lang="ja-JP" alt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9577310" y="6279867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dirty="0">
                <a:solidFill>
                  <a:schemeClr val="accent1">
                    <a:lumMod val="75000"/>
                  </a:schemeClr>
                </a:solidFill>
              </a:rPr>
              <a:t>CBSC19-05.1B</a:t>
            </a:r>
            <a:endParaRPr kumimoji="1" lang="ja-JP" alt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262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0CBCA-3CAC-486E-A0B9-46B6C5FF1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7665" y="0"/>
            <a:ext cx="10515600" cy="1325563"/>
          </a:xfrm>
        </p:spPr>
        <p:txBody>
          <a:bodyPr/>
          <a:lstStyle/>
          <a:p>
            <a:r>
              <a:rPr lang="en-US" dirty="0"/>
              <a:t>Activities completed since CBSC18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B6D3E-28D8-47C5-829C-60BBA67DC2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3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i="1" dirty="0">
                <a:solidFill>
                  <a:srgbClr val="FF0000"/>
                </a:solidFill>
              </a:rPr>
              <a:t>Impact of pandemic Covid-19 !</a:t>
            </a:r>
          </a:p>
          <a:p>
            <a:r>
              <a:rPr lang="en-US" i="1" dirty="0"/>
              <a:t>Cancellation of Plenary EAtHC16 and the MSI/MSDI Seminar planned beforehand and of several TVs.</a:t>
            </a:r>
          </a:p>
          <a:p>
            <a:endParaRPr lang="en-US" dirty="0"/>
          </a:p>
          <a:p>
            <a:r>
              <a:rPr lang="en-US" dirty="0"/>
              <a:t>[CBWP2020 – A-09] : Technical Visit to Togo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sz="2000" i="1" dirty="0"/>
              <a:t>31 October – 5 November 2020</a:t>
            </a:r>
          </a:p>
          <a:p>
            <a:pPr marL="0" indent="0">
              <a:buNone/>
            </a:pPr>
            <a:r>
              <a:rPr lang="en-US" sz="2000" i="1" dirty="0"/>
              <a:t>	Led by Shom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D00A626-4A37-4380-A67E-DAA4C448CB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1724" y="3237992"/>
            <a:ext cx="874940" cy="526479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C14DA333-F037-4DE9-9678-A91C187D7F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5734" y="4266287"/>
            <a:ext cx="3436266" cy="1932899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A63C322B-977A-448F-9AE7-A185145904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6639" y="4266287"/>
            <a:ext cx="3443827" cy="1932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467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0CBCA-3CAC-486E-A0B9-46B6C5FF1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Activities planned for 2021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B6D3E-28D8-47C5-829C-60BBA67DC2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/>
          <a:lstStyle/>
          <a:p>
            <a:r>
              <a:rPr lang="en-US" dirty="0"/>
              <a:t>[CBWP2021 – A-01] : Technical Visit and Training Centre Visit to Côte d’Ivoire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sz="2400" i="1" dirty="0"/>
              <a:t>31 May – 4 June 2021</a:t>
            </a:r>
          </a:p>
          <a:p>
            <a:pPr marL="0" indent="0">
              <a:buNone/>
            </a:pPr>
            <a:r>
              <a:rPr lang="en-US" sz="2400" i="1" dirty="0"/>
              <a:t>	Led by Shom</a:t>
            </a:r>
          </a:p>
          <a:p>
            <a:pPr marL="0" indent="0">
              <a:buNone/>
            </a:pPr>
            <a:endParaRPr lang="en-US" sz="2400" i="1" dirty="0"/>
          </a:p>
          <a:p>
            <a:pPr marL="0" indent="0">
              <a:buNone/>
            </a:pPr>
            <a:endParaRPr lang="en-US" sz="2400" i="1" dirty="0"/>
          </a:p>
          <a:p>
            <a:pPr marL="0" indent="0">
              <a:buNone/>
            </a:pPr>
            <a:endParaRPr lang="en-US" sz="2400" i="1" dirty="0"/>
          </a:p>
          <a:p>
            <a:r>
              <a:rPr lang="en-US" sz="2400" i="1" dirty="0"/>
              <a:t> 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DF1E2B2-AC85-4904-BE04-303FB3031F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5719" y="1253331"/>
            <a:ext cx="683645" cy="454043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CCECA0A3-2D04-4565-A314-461062DD4C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4020" y="1880972"/>
            <a:ext cx="2191055" cy="1548028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1E495A5E-DAE1-48B6-8B63-12579ABEF5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20889" y="1880972"/>
            <a:ext cx="2471111" cy="1548028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35B11195-53ED-43E8-8215-4A0AFB4E20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83717" y="1880972"/>
            <a:ext cx="2294489" cy="1548028"/>
          </a:xfrm>
          <a:prstGeom prst="rect">
            <a:avLst/>
          </a:prstGeom>
        </p:spPr>
      </p:pic>
      <p:graphicFrame>
        <p:nvGraphicFramePr>
          <p:cNvPr id="12" name="Tableau 11">
            <a:extLst>
              <a:ext uri="{FF2B5EF4-FFF2-40B4-BE49-F238E27FC236}">
                <a16:creationId xmlns:a16="http://schemas.microsoft.com/office/drawing/2014/main" id="{D6F5CDB8-E526-4019-AD15-72D2030853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3353357"/>
              </p:ext>
            </p:extLst>
          </p:nvPr>
        </p:nvGraphicFramePr>
        <p:xfrm>
          <a:off x="1183654" y="4546881"/>
          <a:ext cx="10830294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7320">
                  <a:extLst>
                    <a:ext uri="{9D8B030D-6E8A-4147-A177-3AD203B41FA5}">
                      <a16:colId xmlns:a16="http://schemas.microsoft.com/office/drawing/2014/main" val="4244573791"/>
                    </a:ext>
                  </a:extLst>
                </a:gridCol>
                <a:gridCol w="4074059">
                  <a:extLst>
                    <a:ext uri="{9D8B030D-6E8A-4147-A177-3AD203B41FA5}">
                      <a16:colId xmlns:a16="http://schemas.microsoft.com/office/drawing/2014/main" val="1011338282"/>
                    </a:ext>
                  </a:extLst>
                </a:gridCol>
                <a:gridCol w="4218915">
                  <a:extLst>
                    <a:ext uri="{9D8B030D-6E8A-4147-A177-3AD203B41FA5}">
                      <a16:colId xmlns:a16="http://schemas.microsoft.com/office/drawing/2014/main" val="27180679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sz="2400" b="0" dirty="0">
                          <a:solidFill>
                            <a:schemeClr val="tx1"/>
                          </a:solidFill>
                        </a:rPr>
                        <a:t>CBWP2021 – A-04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400" b="0" dirty="0" err="1">
                          <a:solidFill>
                            <a:schemeClr val="tx1"/>
                          </a:solidFill>
                        </a:rPr>
                        <a:t>Technical</a:t>
                      </a:r>
                      <a:r>
                        <a:rPr lang="fr-FR" sz="24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sz="2400" b="0" dirty="0" err="1">
                          <a:solidFill>
                            <a:schemeClr val="tx1"/>
                          </a:solidFill>
                        </a:rPr>
                        <a:t>Visit</a:t>
                      </a:r>
                      <a:r>
                        <a:rPr lang="fr-FR" sz="2400" b="0" dirty="0">
                          <a:solidFill>
                            <a:schemeClr val="tx1"/>
                          </a:solidFill>
                        </a:rPr>
                        <a:t> to Congo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400" b="0" dirty="0" err="1">
                          <a:solidFill>
                            <a:schemeClr val="tx1"/>
                          </a:solidFill>
                        </a:rPr>
                        <a:t>Led</a:t>
                      </a:r>
                      <a:r>
                        <a:rPr lang="fr-FR" sz="2400" b="0" dirty="0">
                          <a:solidFill>
                            <a:schemeClr val="tx1"/>
                          </a:solidFill>
                        </a:rPr>
                        <a:t> by Shom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27353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2400" b="0" dirty="0">
                          <a:solidFill>
                            <a:schemeClr val="tx1"/>
                          </a:solidFill>
                        </a:rPr>
                        <a:t>CBWP2021 – P-32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400" b="0" dirty="0">
                          <a:solidFill>
                            <a:schemeClr val="tx1"/>
                          </a:solidFill>
                        </a:rPr>
                        <a:t>MSI &amp; MSDI Seminar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400" b="0" dirty="0" err="1">
                          <a:solidFill>
                            <a:schemeClr val="tx1"/>
                          </a:solidFill>
                        </a:rPr>
                        <a:t>September</a:t>
                      </a:r>
                      <a:r>
                        <a:rPr lang="fr-FR" sz="2400" b="0" dirty="0">
                          <a:solidFill>
                            <a:schemeClr val="tx1"/>
                          </a:solidFill>
                        </a:rPr>
                        <a:t> 2021, </a:t>
                      </a:r>
                      <a:r>
                        <a:rPr lang="fr-FR" sz="2400" b="0" dirty="0" err="1">
                          <a:solidFill>
                            <a:schemeClr val="tx1"/>
                          </a:solidFill>
                        </a:rPr>
                        <a:t>led</a:t>
                      </a:r>
                      <a:r>
                        <a:rPr lang="fr-FR" sz="2400" b="0" dirty="0">
                          <a:solidFill>
                            <a:schemeClr val="tx1"/>
                          </a:solidFill>
                        </a:rPr>
                        <a:t> by Shom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46556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8788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0CBCA-3CAC-486E-A0B9-46B6C5FF1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B6D3E-28D8-47C5-829C-60BBA67DC2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54154"/>
            <a:ext cx="10515600" cy="541002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26 EAtHC Member States but only 7 IHO Members</a:t>
            </a:r>
            <a:endParaRPr lang="en-US" sz="2400" i="1" dirty="0"/>
          </a:p>
          <a:p>
            <a:r>
              <a:rPr lang="en-US" dirty="0"/>
              <a:t>CB mainly focused on Central and Western African coastal States</a:t>
            </a:r>
          </a:p>
          <a:p>
            <a:endParaRPr lang="en-US" sz="1050" dirty="0"/>
          </a:p>
          <a:p>
            <a:r>
              <a:rPr lang="en-US" b="1" dirty="0"/>
              <a:t>Phase 1 (MSI) :</a:t>
            </a:r>
            <a:r>
              <a:rPr lang="en-US" dirty="0"/>
              <a:t> Non Western African coastal States fulfill independently its national obligations in a sustainable way. Importance of TVs. But ongoing progress</a:t>
            </a:r>
          </a:p>
          <a:p>
            <a:r>
              <a:rPr lang="en-US" b="1" dirty="0"/>
              <a:t>Phase 2 (Survey capacity)</a:t>
            </a:r>
            <a:r>
              <a:rPr lang="en-US" dirty="0"/>
              <a:t> : Only Morocco and Nigeria with developed capacities (offshore). Quite limited survey capacities (mainly </a:t>
            </a:r>
            <a:r>
              <a:rPr lang="en-US" dirty="0" err="1"/>
              <a:t>harbour</a:t>
            </a:r>
            <a:r>
              <a:rPr lang="en-US" dirty="0"/>
              <a:t> and non-national) incompliant with the development of important ports. </a:t>
            </a:r>
          </a:p>
          <a:p>
            <a:r>
              <a:rPr lang="en-US" b="1" dirty="0"/>
              <a:t>Phase 3 (Charting capacity)</a:t>
            </a:r>
            <a:r>
              <a:rPr lang="en-US" dirty="0"/>
              <a:t> : Morocco and Nigeria have developed their own capacities and started the transition for chart production. Increase of geomatics capacities (but not MSDI)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FF0000"/>
                </a:solidFill>
              </a:rPr>
              <a:t>Strong needs in </a:t>
            </a:r>
            <a:r>
              <a:rPr lang="en-US" dirty="0" err="1">
                <a:solidFill>
                  <a:srgbClr val="FF0000"/>
                </a:solidFill>
              </a:rPr>
              <a:t>lagunas</a:t>
            </a:r>
            <a:r>
              <a:rPr lang="en-US" dirty="0">
                <a:solidFill>
                  <a:srgbClr val="FF0000"/>
                </a:solidFill>
              </a:rPr>
              <a:t> and rivers surveying and charting (Currently no foreign assistance)</a:t>
            </a:r>
          </a:p>
          <a:p>
            <a:pPr marL="0" indent="0">
              <a:buNone/>
            </a:pPr>
            <a:endParaRPr lang="en-US" sz="100" dirty="0">
              <a:solidFill>
                <a:srgbClr val="FF0000"/>
              </a:solidFill>
            </a:endParaRPr>
          </a:p>
          <a:p>
            <a:r>
              <a:rPr lang="en-US" sz="2400" dirty="0"/>
              <a:t>To strengthen the involvement of other MS : currently mainly FR, PT, UK. In a longer term : MA, NG as local support for </a:t>
            </a:r>
            <a:r>
              <a:rPr lang="en-US" sz="2400" dirty="0" err="1"/>
              <a:t>neighbouring</a:t>
            </a:r>
            <a:r>
              <a:rPr lang="en-US" sz="2400" dirty="0"/>
              <a:t> countries.</a:t>
            </a:r>
          </a:p>
        </p:txBody>
      </p:sp>
    </p:spTree>
    <p:extLst>
      <p:ext uri="{BB962C8B-B14F-4D97-AF65-F5344CB8AC3E}">
        <p14:creationId xmlns:p14="http://schemas.microsoft.com/office/powerpoint/2010/main" val="38864315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0CBCA-3CAC-486E-A0B9-46B6C5FF1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Lesson-learned from Covid-19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B6D3E-28D8-47C5-829C-60BBA67DC2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0"/>
            <a:ext cx="10515600" cy="467668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use of virtual meetings and e-learning</a:t>
            </a:r>
          </a:p>
          <a:p>
            <a:r>
              <a:rPr lang="en-US" dirty="0"/>
              <a:t>Face-to-face meeting : limited number of places, travel and cost constraints</a:t>
            </a:r>
          </a:p>
          <a:p>
            <a:r>
              <a:rPr lang="en-US" dirty="0"/>
              <a:t>Virtual meeting : no more constraints, participation is increased (entire national committees for hydrography can attend a MSI course whereas only 2 of them could attend the same face-to-face seminary)</a:t>
            </a:r>
          </a:p>
          <a:p>
            <a:pPr marL="0" indent="0">
              <a:buNone/>
            </a:pPr>
            <a:r>
              <a:rPr lang="en-US" dirty="0"/>
              <a:t>&gt; E-learning or webinar can have more impact among attenders with a global reduced cost. But face-to-face meetings remain necessary.</a:t>
            </a:r>
          </a:p>
          <a:p>
            <a:endParaRPr lang="en-US" sz="1100" dirty="0"/>
          </a:p>
          <a:p>
            <a:r>
              <a:rPr lang="en-US" dirty="0"/>
              <a:t>Opportunity to develop regional seminars in French and English languages with support of IHO MS for organization (for ex : CI provides offers for training)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0077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0CBCA-3CAC-486E-A0B9-46B6C5FF1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Actions required of CBSC19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B6D3E-28D8-47C5-829C-60BBA67DC2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8937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Please note this report</a:t>
            </a:r>
          </a:p>
          <a:p>
            <a:r>
              <a:rPr lang="en-US" dirty="0"/>
              <a:t>Take any action considered appropriate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タイトル 1">
            <a:extLst>
              <a:ext uri="{FF2B5EF4-FFF2-40B4-BE49-F238E27FC236}">
                <a16:creationId xmlns:a16="http://schemas.microsoft.com/office/drawing/2014/main" id="{280ACBB5-237D-4AAC-9156-FEF4CDE42F62}"/>
              </a:ext>
            </a:extLst>
          </p:cNvPr>
          <p:cNvSpPr txBox="1">
            <a:spLocks/>
          </p:cNvSpPr>
          <p:nvPr/>
        </p:nvSpPr>
        <p:spPr>
          <a:xfrm>
            <a:off x="479571" y="2441208"/>
            <a:ext cx="11232858" cy="11233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en-US" altLang="ja-JP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41922F0-D359-40AE-9500-280DB973CA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7318" y="3564606"/>
            <a:ext cx="3797363" cy="2642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2223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996</TotalTime>
  <Words>406</Words>
  <Application>Microsoft Office PowerPoint</Application>
  <PresentationFormat>Grand écran</PresentationFormat>
  <Paragraphs>55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3" baseType="lpstr">
      <vt:lpstr>游ゴシック</vt:lpstr>
      <vt:lpstr>游ゴシック Light</vt:lpstr>
      <vt:lpstr>Arial</vt:lpstr>
      <vt:lpstr>Calibri</vt:lpstr>
      <vt:lpstr>Calibri Light</vt:lpstr>
      <vt:lpstr>Wingdings</vt:lpstr>
      <vt:lpstr>Office Theme</vt:lpstr>
      <vt:lpstr>Présentation PowerPoint</vt:lpstr>
      <vt:lpstr>Activities completed since CBSC18</vt:lpstr>
      <vt:lpstr>Activities planned for 2021</vt:lpstr>
      <vt:lpstr>Challenges</vt:lpstr>
      <vt:lpstr>Lesson-learned from Covid-19</vt:lpstr>
      <vt:lpstr>Actions required of CBSC19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1st Technical Coordination Meeting 22Sep2020</dc:title>
  <dc:creator>Alberto Costa Neves</dc:creator>
  <cp:lastModifiedBy>Julien SMEECKAERT, DMI/REX</cp:lastModifiedBy>
  <cp:revision>94</cp:revision>
  <dcterms:created xsi:type="dcterms:W3CDTF">2020-09-20T17:50:33Z</dcterms:created>
  <dcterms:modified xsi:type="dcterms:W3CDTF">2021-06-08T07:51:24Z</dcterms:modified>
</cp:coreProperties>
</file>