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3" r:id="rId4"/>
    <p:sldId id="264" r:id="rId5"/>
    <p:sldId id="265" r:id="rId6"/>
    <p:sldId id="266" r:id="rId7"/>
    <p:sldId id="268" r:id="rId8"/>
    <p:sldId id="270" r:id="rId9"/>
    <p:sldId id="267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66CC"/>
    <a:srgbClr val="00CC00"/>
    <a:srgbClr val="4472C4"/>
    <a:srgbClr val="00ACA8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07F85-E674-43CC-987E-4BE55E31E0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075A09-2A4E-4C58-ADED-9AF474DF99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F4EE6-E935-4E71-B34D-C8F78A78E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F375E-D998-4D5B-AF8B-D51B7B118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A87E5-14E0-4CBB-BB8E-CD3BE4DBA3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07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AFDE3-1F29-468C-86CB-3098A884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2DCCE-461C-42DA-BDC0-3EA8E38F7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7850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0ED96-6614-47E2-8F71-DC425B9EBF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E8BEC5-A04B-4BB6-81B9-C9DCF5F1062E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41377-C9CA-4B25-A76D-CC1F199E9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A2ACF-E322-49DD-AF67-D13553C73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A87E5-14E0-4CBB-BB8E-CD3BE4DBA3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66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20CBC3-1436-4450-8CC5-220AC104A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6526E5-EC6E-4FB3-A0DB-388FCA0BB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CCE60-85AE-4886-BF16-C5CBFA009D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2FA822-2C07-4746-9030-3F8446747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A87E5-14E0-4CBB-BB8E-CD3BE4DBA377}" type="slidenum">
              <a:rPr lang="en-US" smtClean="0"/>
              <a:t>‹nº›</a:t>
            </a:fld>
            <a:endParaRPr lang="en-US"/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A2B7AB7B-9C44-433D-B14D-861586A545B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15644"/>
            <a:ext cx="2608028" cy="86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715E19EA-6F6B-4D0A-ACD3-CFA9BE6BD5E5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960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CBSC19</a:t>
            </a:r>
            <a:br>
              <a:rPr lang="en-US" altLang="ja-JP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VTC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9 – 10 June, 2021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AFDE94-252B-4BA4-B1A6-67924CBFCB10}"/>
              </a:ext>
            </a:extLst>
          </p:cNvPr>
          <p:cNvSpPr/>
          <p:nvPr userDrawn="1"/>
        </p:nvSpPr>
        <p:spPr>
          <a:xfrm>
            <a:off x="0" y="0"/>
            <a:ext cx="12192000" cy="6012386"/>
          </a:xfrm>
          <a:prstGeom prst="rect">
            <a:avLst/>
          </a:prstGeom>
          <a:solidFill>
            <a:schemeClr val="accent1">
              <a:lumMod val="20000"/>
              <a:lumOff val="80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25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2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/>
          <p:cNvSpPr txBox="1">
            <a:spLocks/>
          </p:cNvSpPr>
          <p:nvPr/>
        </p:nvSpPr>
        <p:spPr>
          <a:xfrm>
            <a:off x="479571" y="790842"/>
            <a:ext cx="11232858" cy="22439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GB" altLang="ko-KR" sz="10000" b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IHO e-Learning </a:t>
            </a:r>
            <a:r>
              <a:rPr kumimoji="1" lang="en-GB" altLang="ko-KR" sz="10000" b="1" dirty="0" err="1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Center</a:t>
            </a:r>
            <a:endParaRPr kumimoji="1" lang="en-GB" altLang="ko-KR" sz="10000" b="1" dirty="0">
              <a:solidFill>
                <a:srgbClr val="00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GB" altLang="ko-KR" sz="10000" b="1" dirty="0">
              <a:solidFill>
                <a:srgbClr val="00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ja-JP" sz="10000" b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CB e-Learning Project Team</a:t>
            </a:r>
          </a:p>
          <a:p>
            <a:endParaRPr kumimoji="1" lang="en-US" altLang="ja-JP" b="1" dirty="0">
              <a:solidFill>
                <a:srgbClr val="00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ja-JP" b="1" dirty="0">
              <a:solidFill>
                <a:srgbClr val="00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ja-JP" b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 to CBSC19</a:t>
            </a:r>
          </a:p>
          <a:p>
            <a:endParaRPr kumimoji="1" lang="en-US" altLang="ja-JP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kumimoji="1" lang="ja-JP" altLang="en-US" sz="5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サブタイトル 2"/>
          <p:cNvSpPr txBox="1">
            <a:spLocks/>
          </p:cNvSpPr>
          <p:nvPr/>
        </p:nvSpPr>
        <p:spPr>
          <a:xfrm>
            <a:off x="1524000" y="4212909"/>
            <a:ext cx="9144000" cy="21199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2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</a:p>
          <a:p>
            <a:r>
              <a:rPr kumimoji="1" lang="en-US" altLang="ja-JP" sz="2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Helber Carvalho (DHN – Brazil) – Chair</a:t>
            </a:r>
          </a:p>
          <a:p>
            <a:r>
              <a:rPr kumimoji="1" lang="en-US" altLang="ja-JP" sz="2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Mina </a:t>
            </a:r>
            <a:r>
              <a:rPr kumimoji="1" lang="en-US" altLang="ja-JP" sz="20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Foroutan</a:t>
            </a:r>
            <a:r>
              <a:rPr kumimoji="1" lang="en-US" altLang="ja-JP" sz="2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(CHS – Canada) – Vice-Chair</a:t>
            </a:r>
          </a:p>
          <a:p>
            <a:r>
              <a:rPr kumimoji="1" lang="en-US" altLang="ja-JP" sz="2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Peter You (KHOA)</a:t>
            </a:r>
          </a:p>
          <a:p>
            <a:endParaRPr kumimoji="1" lang="en-US" altLang="ja-JP" sz="2800" dirty="0">
              <a:solidFill>
                <a:schemeClr val="accent1">
                  <a:lumMod val="75000"/>
                </a:schemeClr>
              </a:solidFill>
            </a:endParaRPr>
          </a:p>
          <a:p>
            <a:endParaRPr kumimoji="1" lang="ja-JP" alt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9601200" y="6145008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>
                <a:solidFill>
                  <a:srgbClr val="0066CC"/>
                </a:solidFill>
              </a:rPr>
              <a:t>CBSC19-08.2</a:t>
            </a:r>
            <a:endParaRPr kumimoji="1" lang="ja-JP" altLang="en-US" sz="2800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262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DDB6D3E-28D8-47C5-829C-60BBA67DC29E}"/>
              </a:ext>
            </a:extLst>
          </p:cNvPr>
          <p:cNvSpPr txBox="1">
            <a:spLocks/>
          </p:cNvSpPr>
          <p:nvPr/>
        </p:nvSpPr>
        <p:spPr>
          <a:xfrm>
            <a:off x="3830702" y="3842849"/>
            <a:ext cx="4265544" cy="7498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err="1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Obrigado</a:t>
            </a:r>
            <a:r>
              <a:rPr lang="en-US" sz="36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/ Thank you!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3E3180A-EB7C-451E-A36B-49C9D62CE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0975" y="6117938"/>
            <a:ext cx="2591025" cy="74987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7BADAF9F-C7CD-4372-944D-AAB3647329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5744" y="384196"/>
            <a:ext cx="3755461" cy="664522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08521E82-E79D-46C0-821E-E8B1CEB1B978}"/>
              </a:ext>
            </a:extLst>
          </p:cNvPr>
          <p:cNvSpPr txBox="1"/>
          <p:nvPr/>
        </p:nvSpPr>
        <p:spPr>
          <a:xfrm>
            <a:off x="3048000" y="4703441"/>
            <a:ext cx="6096000" cy="1179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Helber Carvalho (DHN – Brazil) – Chair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Mina </a:t>
            </a:r>
            <a:r>
              <a:rPr lang="en-US" sz="2000" dirty="0" err="1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Foroutan</a:t>
            </a:r>
            <a:r>
              <a:rPr lang="en-US" sz="20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(CHS – Canada) – Vice-Chair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Peter You (KHOA)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3F69370-84D8-48E7-AEC6-F7C54AB8C7AA}"/>
              </a:ext>
            </a:extLst>
          </p:cNvPr>
          <p:cNvSpPr txBox="1"/>
          <p:nvPr/>
        </p:nvSpPr>
        <p:spPr>
          <a:xfrm>
            <a:off x="1037744" y="974749"/>
            <a:ext cx="10080830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 Required of CBSC19</a:t>
            </a:r>
          </a:p>
          <a:p>
            <a:endParaRPr lang="en-US" dirty="0"/>
          </a:p>
          <a:p>
            <a:r>
              <a:rPr lang="en-US" sz="2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CBSC is invited to:</a:t>
            </a:r>
          </a:p>
          <a:p>
            <a:endParaRPr lang="en-US" sz="24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LcPeriod"/>
            </a:pPr>
            <a:r>
              <a:rPr lang="en-US" sz="2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 this report.</a:t>
            </a:r>
          </a:p>
          <a:p>
            <a:pPr marL="342900" indent="-342900">
              <a:buAutoNum type="alphaLcPeriod"/>
            </a:pPr>
            <a:r>
              <a:rPr lang="en-US" sz="2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 any action considered appropriate.</a:t>
            </a:r>
            <a:endParaRPr lang="pt-BR" sz="24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9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0CBCA-3CAC-486E-A0B9-46B6C5FF1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8174" y="365125"/>
            <a:ext cx="3588026" cy="586899"/>
          </a:xfrm>
        </p:spPr>
        <p:txBody>
          <a:bodyPr>
            <a:normAutofit fontScale="90000"/>
          </a:bodyPr>
          <a:lstStyle/>
          <a:p>
            <a:pPr algn="r"/>
            <a:b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e-Learning Project Team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B6D3E-28D8-47C5-829C-60BBA67DC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2558"/>
            <a:ext cx="10515600" cy="4632883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 algn="just">
              <a:buNone/>
            </a:pPr>
            <a:r>
              <a:rPr lang="en-US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Assembly endorsed the installment of an IHO e-Learning Center based on A-2 Pro 3.3 and related recommendations of the IRCC/CBSC</a:t>
            </a:r>
          </a:p>
          <a:p>
            <a:pPr marL="0" indent="0">
              <a:buNone/>
            </a:pPr>
            <a:endParaRPr lang="en-US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outcomes include the recognition of :</a:t>
            </a:r>
          </a:p>
          <a:p>
            <a:pPr lvl="1" algn="just"/>
            <a:r>
              <a:rPr lang="en-US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importance and potential of e-Learning for the improvement and extension of Capacity Building activities in hydrography;</a:t>
            </a:r>
          </a:p>
          <a:p>
            <a:pPr lvl="1" algn="just"/>
            <a:r>
              <a:rPr lang="en-US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acceleration of e-Learning during and post-pandemic world; and,</a:t>
            </a:r>
          </a:p>
          <a:p>
            <a:pPr lvl="1" algn="just"/>
            <a:r>
              <a:rPr lang="en-US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initiative from Republic of Korea to establish and support an IHO            e-Learning Center, to provide the infrastructure and to cooperate with IBSC, its Member States and industry.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EC3C911-1C30-4284-89BD-116618DA3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2000" y="6108127"/>
            <a:ext cx="2591025" cy="749873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EFD6187E-AE91-4CA7-B820-C43BEE65C899}"/>
              </a:ext>
            </a:extLst>
          </p:cNvPr>
          <p:cNvSpPr txBox="1"/>
          <p:nvPr/>
        </p:nvSpPr>
        <p:spPr>
          <a:xfrm>
            <a:off x="838200" y="952024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r>
              <a:rPr lang="pt-BR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Background</a:t>
            </a:r>
          </a:p>
        </p:txBody>
      </p:sp>
    </p:spTree>
    <p:extLst>
      <p:ext uri="{BB962C8B-B14F-4D97-AF65-F5344CB8AC3E}">
        <p14:creationId xmlns:p14="http://schemas.microsoft.com/office/powerpoint/2010/main" val="3204467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B6D3E-28D8-47C5-829C-60BBA67DC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34746"/>
            <a:ext cx="11353800" cy="319017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2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Project Team of IHO e-Learning Center started Its work after CBSC-18 with ten (10) representatives. In March 2021, during the 2nd Meeting, the PT grew by receiving 5 new members and replacing two (2). After 3rd Meeting, 1st June 2021, increasing the efforts two (2) new members joined to PT, replacing one.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Nowadays, the PT has fourteen (14) participants.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meetings to date (September 2020, March &amp; June 2021)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Imagem 1"/>
          <p:cNvPicPr/>
          <p:nvPr/>
        </p:nvPicPr>
        <p:blipFill rotWithShape="1">
          <a:blip r:embed="rId2"/>
          <a:srcRect t="9251" b="7036"/>
          <a:stretch/>
        </p:blipFill>
        <p:spPr>
          <a:xfrm>
            <a:off x="6096000" y="3291278"/>
            <a:ext cx="5314122" cy="24632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207" y="3291278"/>
            <a:ext cx="4893269" cy="246327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13FEEA5-0CC8-47FC-8E07-3098C9AC84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2792" y="6108127"/>
            <a:ext cx="2591025" cy="749873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230528B8-9EF0-45D7-937D-FAC522D14631}"/>
              </a:ext>
            </a:extLst>
          </p:cNvPr>
          <p:cNvSpPr txBox="1"/>
          <p:nvPr/>
        </p:nvSpPr>
        <p:spPr>
          <a:xfrm>
            <a:off x="609600" y="709174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Establishment </a:t>
            </a:r>
            <a:r>
              <a:rPr lang="pt-BR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pt-BR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PT (</a:t>
            </a:r>
            <a:r>
              <a:rPr lang="pt-BR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Representatives</a:t>
            </a:r>
            <a:r>
              <a:rPr lang="pt-BR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65D937ED-4C53-402F-8A57-91DE5B9458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1331" y="151452"/>
            <a:ext cx="3749365" cy="664522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DCC56E3F-ED02-4E06-B7B3-9EBD4354189E}"/>
              </a:ext>
            </a:extLst>
          </p:cNvPr>
          <p:cNvSpPr txBox="1"/>
          <p:nvPr/>
        </p:nvSpPr>
        <p:spPr>
          <a:xfrm>
            <a:off x="4359965" y="5779494"/>
            <a:ext cx="32865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Images of 3rd Meeting, 1st, June</a:t>
            </a:r>
            <a:endParaRPr lang="pt-BR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622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B6D3E-28D8-47C5-829C-60BBA67DC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425485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sz="2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Terms of Reference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Rules of Procedure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Finalization of the Implementation Plan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Sharing Member States’ experiences and contends:</a:t>
            </a:r>
          </a:p>
          <a:p>
            <a:pPr lvl="1"/>
            <a:r>
              <a:rPr lang="en-US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MSDIWG</a:t>
            </a:r>
          </a:p>
          <a:p>
            <a:pPr lvl="1"/>
            <a:r>
              <a:rPr lang="en-US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IC-ENC</a:t>
            </a:r>
          </a:p>
          <a:p>
            <a:pPr lvl="1"/>
            <a:r>
              <a:rPr lang="en-US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SANHO</a:t>
            </a:r>
          </a:p>
          <a:p>
            <a:pPr lvl="1"/>
            <a:r>
              <a:rPr lang="en-US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</a:p>
          <a:p>
            <a:pPr lvl="1"/>
            <a:r>
              <a:rPr lang="en-US" altLang="ko-KR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SHOM</a:t>
            </a:r>
            <a:endParaRPr lang="en-US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ko-KR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UNESCO</a:t>
            </a:r>
            <a:r>
              <a:rPr lang="ko-KR" altLang="en-US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ko-KR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Citizen Education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80FB5D2-6F67-4E3F-85A2-97AEC40D6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0975" y="6108127"/>
            <a:ext cx="2591025" cy="74987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537DD295-CD3E-490B-811F-463F73188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5543" y="235036"/>
            <a:ext cx="3749365" cy="664522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ECDEDFBA-33E0-4430-A82B-5D9C1196386A}"/>
              </a:ext>
            </a:extLst>
          </p:cNvPr>
          <p:cNvSpPr txBox="1"/>
          <p:nvPr/>
        </p:nvSpPr>
        <p:spPr>
          <a:xfrm>
            <a:off x="811695" y="637948"/>
            <a:ext cx="38795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Successes</a:t>
            </a:r>
            <a:r>
              <a:rPr lang="pt-BR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pt-BR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date</a:t>
            </a:r>
          </a:p>
        </p:txBody>
      </p:sp>
    </p:spTree>
    <p:extLst>
      <p:ext uri="{BB962C8B-B14F-4D97-AF65-F5344CB8AC3E}">
        <p14:creationId xmlns:p14="http://schemas.microsoft.com/office/powerpoint/2010/main" val="4093933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B6D3E-28D8-47C5-829C-60BBA67DC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496" y="1756789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Continuation with sharing of Member States’ experiences</a:t>
            </a:r>
          </a:p>
          <a:p>
            <a:r>
              <a:rPr lang="en-US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Drafting of the IHO e-Learning Center Guidelines</a:t>
            </a:r>
          </a:p>
          <a:p>
            <a:pPr lvl="1"/>
            <a:r>
              <a:rPr 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 Task Force setup to finalize</a:t>
            </a:r>
          </a:p>
          <a:p>
            <a:pPr marL="457200" lvl="1" indent="0">
              <a:buNone/>
            </a:pPr>
            <a:r>
              <a:rPr 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Projected completion September 2021</a:t>
            </a:r>
          </a:p>
          <a:p>
            <a:r>
              <a:rPr lang="en-US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Creation of Center e-Learning Website</a:t>
            </a:r>
          </a:p>
          <a:p>
            <a:pPr lvl="1"/>
            <a:r>
              <a:rPr 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Uploading 4 e-Learning curriculums</a:t>
            </a:r>
          </a:p>
          <a:p>
            <a:pPr marL="457200" lvl="1" indent="0">
              <a:buNone/>
            </a:pPr>
            <a:r>
              <a:rPr 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Projected completion November 2021</a:t>
            </a:r>
          </a:p>
          <a:p>
            <a:r>
              <a:rPr lang="en-US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 to CBSC19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61E5EDE-3676-4A3D-9594-8C7C1B5CD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0975" y="6108127"/>
            <a:ext cx="2591025" cy="749873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CEF68BD1-80B0-466D-9CF1-F8AFD13AEBB3}"/>
              </a:ext>
            </a:extLst>
          </p:cNvPr>
          <p:cNvSpPr txBox="1"/>
          <p:nvPr/>
        </p:nvSpPr>
        <p:spPr>
          <a:xfrm>
            <a:off x="705678" y="952023"/>
            <a:ext cx="44096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Planned</a:t>
            </a:r>
            <a:r>
              <a:rPr lang="pt-BR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r>
              <a:rPr lang="pt-BR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2021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B90D6D7-45FA-48F4-9ED5-70D0AB51D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1317" y="287501"/>
            <a:ext cx="3749365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138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B6D3E-28D8-47C5-829C-60BBA67DC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504" y="187435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Continuation with sharing of Member States’ experiences</a:t>
            </a:r>
          </a:p>
          <a:p>
            <a:r>
              <a:rPr lang="en-US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 up the Center Steering Committee</a:t>
            </a:r>
          </a:p>
          <a:p>
            <a:r>
              <a:rPr lang="en-US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Finalize the framework of the Center</a:t>
            </a:r>
          </a:p>
          <a:p>
            <a:r>
              <a:rPr lang="en-US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 the Center Secretariat</a:t>
            </a:r>
          </a:p>
          <a:p>
            <a:r>
              <a:rPr lang="en-US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Testing of operational site with IHO Member States</a:t>
            </a:r>
          </a:p>
          <a:p>
            <a:r>
              <a:rPr lang="en-US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 to CBSC20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338456A-1CDA-46D4-AAEF-44A9F38B8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0975" y="6131802"/>
            <a:ext cx="2591025" cy="749873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A6B39FCF-6B1B-4309-BCE5-1FC4E906257E}"/>
              </a:ext>
            </a:extLst>
          </p:cNvPr>
          <p:cNvSpPr txBox="1"/>
          <p:nvPr/>
        </p:nvSpPr>
        <p:spPr>
          <a:xfrm>
            <a:off x="622851" y="952024"/>
            <a:ext cx="43467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Planned</a:t>
            </a:r>
            <a:r>
              <a:rPr lang="pt-BR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r>
              <a:rPr lang="pt-BR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2022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B1633E8-760B-46FC-8A40-51DC635C8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1317" y="287502"/>
            <a:ext cx="3749365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27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AC0CBCA-3CAC-486E-A0B9-46B6C5FF1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913" y="285181"/>
            <a:ext cx="10124661" cy="692191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e-Learning System &amp; Website - System architecture (updated)</a:t>
            </a:r>
            <a:b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그룹 4"/>
          <p:cNvGrpSpPr>
            <a:grpSpLocks/>
          </p:cNvGrpSpPr>
          <p:nvPr/>
        </p:nvGrpSpPr>
        <p:grpSpPr bwMode="auto">
          <a:xfrm>
            <a:off x="1485900" y="914666"/>
            <a:ext cx="8760798" cy="5237977"/>
            <a:chOff x="-42130" y="2767742"/>
            <a:chExt cx="5861931" cy="4540562"/>
          </a:xfrm>
        </p:grpSpPr>
        <p:grpSp>
          <p:nvGrpSpPr>
            <p:cNvPr id="6" name="그룹 5"/>
            <p:cNvGrpSpPr>
              <a:grpSpLocks/>
            </p:cNvGrpSpPr>
            <p:nvPr/>
          </p:nvGrpSpPr>
          <p:grpSpPr bwMode="auto">
            <a:xfrm>
              <a:off x="1151940" y="2821783"/>
              <a:ext cx="863600" cy="502742"/>
              <a:chOff x="1110690" y="3150520"/>
              <a:chExt cx="863600" cy="502741"/>
            </a:xfrm>
          </p:grpSpPr>
          <p:pic>
            <p:nvPicPr>
              <p:cNvPr id="87" name="Picture 4" descr="D:\모스트비주얼\아이콘 작업\왜가리\23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0690" y="3150520"/>
                <a:ext cx="863600" cy="502741"/>
              </a:xfrm>
              <a:prstGeom prst="rect">
                <a:avLst/>
              </a:prstGeom>
              <a:ln>
                <a:headEnd type="oval"/>
                <a:tailEnd type="oval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8" name="Text Box 26"/>
              <p:cNvSpPr txBox="1">
                <a:spLocks noChangeAspect="1" noChangeArrowheads="1"/>
              </p:cNvSpPr>
              <p:nvPr/>
            </p:nvSpPr>
            <p:spPr bwMode="auto">
              <a:xfrm>
                <a:off x="1323231" y="3325950"/>
                <a:ext cx="441325" cy="29893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eaLnBrk="1" latinLnBrk="1" hangingPunct="1">
                  <a:lnSpc>
                    <a:spcPct val="90000"/>
                  </a:lnSpc>
                  <a:defRPr/>
                </a:pP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 Black" panose="020B0A04020102020204" pitchFamily="34" charset="0"/>
                    <a:ea typeface="나눔바른고딕" panose="020B0603020101020101" pitchFamily="50" charset="-127"/>
                  </a:rPr>
                  <a:t>CDN</a:t>
                </a:r>
              </a:p>
              <a:p>
                <a:pPr algn="ctr" eaLnBrk="1" latinLnBrk="1" hangingPunct="1">
                  <a:lnSpc>
                    <a:spcPct val="90000"/>
                  </a:lnSpc>
                  <a:defRPr/>
                </a:pP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 Black" panose="020B0A04020102020204" pitchFamily="34" charset="0"/>
                    <a:ea typeface="나눔바른고딕" panose="020B0603020101020101" pitchFamily="50" charset="-127"/>
                  </a:rPr>
                  <a:t>Internet</a:t>
                </a:r>
              </a:p>
            </p:txBody>
          </p:sp>
        </p:grpSp>
        <p:pic>
          <p:nvPicPr>
            <p:cNvPr id="7" name="Picture 9" descr="D:\Documents and Settings\jp\바탕 화면\아이콘 준호대리님작업\png\98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5666" y="2767742"/>
              <a:ext cx="612775" cy="679267"/>
            </a:xfrm>
            <a:prstGeom prst="rect">
              <a:avLst/>
            </a:prstGeom>
            <a:ln>
              <a:headEnd type="oval"/>
              <a:tailEnd type="oval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그룹 112"/>
            <p:cNvGrpSpPr>
              <a:grpSpLocks/>
            </p:cNvGrpSpPr>
            <p:nvPr/>
          </p:nvGrpSpPr>
          <p:grpSpPr bwMode="auto">
            <a:xfrm>
              <a:off x="142662" y="2870025"/>
              <a:ext cx="503245" cy="503238"/>
              <a:chOff x="-45019" y="7640760"/>
              <a:chExt cx="536587" cy="533401"/>
            </a:xfrm>
          </p:grpSpPr>
          <p:pic>
            <p:nvPicPr>
              <p:cNvPr id="84" name="Picture 53" descr="D:\모스트비주얼\아이콘 작업\왜가리\5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036" y="7640760"/>
                <a:ext cx="244475" cy="423863"/>
              </a:xfrm>
              <a:prstGeom prst="rect">
                <a:avLst/>
              </a:prstGeom>
              <a:ln>
                <a:headEnd type="oval"/>
                <a:tailEnd type="oval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5" name="Picture 53" descr="D:\모스트비주얼\아이콘 작업\왜가리\5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5019" y="7750298"/>
                <a:ext cx="244475" cy="423863"/>
              </a:xfrm>
              <a:prstGeom prst="rect">
                <a:avLst/>
              </a:prstGeom>
              <a:ln>
                <a:headEnd type="oval"/>
                <a:tailEnd type="oval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6" name="Picture 53" descr="D:\모스트비주얼\아이콘 작업\왜가리\5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7093" y="7750298"/>
                <a:ext cx="244475" cy="423863"/>
              </a:xfrm>
              <a:prstGeom prst="rect">
                <a:avLst/>
              </a:prstGeom>
              <a:ln>
                <a:headEnd type="oval"/>
                <a:tailEnd type="oval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" name="Text Box 114"/>
            <p:cNvSpPr txBox="1">
              <a:spLocks noChangeArrowheads="1"/>
            </p:cNvSpPr>
            <p:nvPr/>
          </p:nvSpPr>
          <p:spPr bwMode="auto">
            <a:xfrm>
              <a:off x="-42130" y="3515163"/>
              <a:ext cx="739028" cy="288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88900" indent="-88900" algn="ctr" defTabSz="1042988" latinLnBrk="1">
                <a:lnSpc>
                  <a:spcPct val="90000"/>
                </a:lnSpc>
                <a:buClr>
                  <a:schemeClr val="tx1">
                    <a:lumMod val="65000"/>
                    <a:lumOff val="35000"/>
                  </a:schemeClr>
                </a:buClr>
                <a:buSzPct val="100000"/>
                <a:tabLst>
                  <a:tab pos="5648325" algn="l"/>
                </a:tabLst>
                <a:defRPr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Black" panose="020B0A04020102020204" pitchFamily="34" charset="0"/>
                  <a:ea typeface="나눔바른고딕" panose="020B0603020101020101" pitchFamily="50" charset="-127"/>
                  <a:sym typeface="Monotype Sorts"/>
                </a:rPr>
                <a:t>Users</a:t>
              </a:r>
            </a:p>
            <a:p>
              <a:pPr marL="88900" indent="-88900" algn="ctr" defTabSz="1042988" latinLnBrk="1">
                <a:lnSpc>
                  <a:spcPct val="90000"/>
                </a:lnSpc>
                <a:buClr>
                  <a:schemeClr val="tx1">
                    <a:lumMod val="65000"/>
                    <a:lumOff val="35000"/>
                  </a:schemeClr>
                </a:buClr>
                <a:buSzPct val="100000"/>
                <a:tabLst>
                  <a:tab pos="5648325" algn="l"/>
                </a:tabLst>
                <a:defRPr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Black" panose="020B0A04020102020204" pitchFamily="34" charset="0"/>
                  <a:ea typeface="나눔바른고딕" panose="020B0603020101020101" pitchFamily="50" charset="-127"/>
                  <a:sym typeface="Monotype Sorts"/>
                </a:rPr>
                <a:t>(PC, Mobile)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ea typeface="나눔바른고딕" panose="020B0603020101020101" pitchFamily="50" charset="-127"/>
                <a:sym typeface="Monotype Sorts"/>
              </a:endParaRPr>
            </a:p>
          </p:txBody>
        </p:sp>
        <p:sp>
          <p:nvSpPr>
            <p:cNvPr id="10" name="Text Box 114"/>
            <p:cNvSpPr txBox="1">
              <a:spLocks noChangeArrowheads="1"/>
            </p:cNvSpPr>
            <p:nvPr/>
          </p:nvSpPr>
          <p:spPr bwMode="auto">
            <a:xfrm>
              <a:off x="2317725" y="3364889"/>
              <a:ext cx="557213" cy="144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88900" indent="-88900" algn="ctr" defTabSz="1042988" latinLnBrk="1">
                <a:lnSpc>
                  <a:spcPct val="90000"/>
                </a:lnSpc>
                <a:buClr>
                  <a:schemeClr val="tx1">
                    <a:lumMod val="65000"/>
                    <a:lumOff val="35000"/>
                  </a:schemeClr>
                </a:buClr>
                <a:buSzPct val="100000"/>
                <a:tabLst>
                  <a:tab pos="5648325" algn="l"/>
                </a:tabLst>
                <a:defRPr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Black" panose="020B0A04020102020204" pitchFamily="34" charset="0"/>
                  <a:ea typeface="나눔바른고딕" panose="020B0603020101020101" pitchFamily="50" charset="-127"/>
                  <a:sym typeface="Monotype Sorts"/>
                </a:rPr>
                <a:t>Firewall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ea typeface="나눔바른고딕" panose="020B0603020101020101" pitchFamily="50" charset="-127"/>
                <a:sym typeface="Monotype Sorts"/>
              </a:endParaRPr>
            </a:p>
          </p:txBody>
        </p:sp>
        <p:grpSp>
          <p:nvGrpSpPr>
            <p:cNvPr id="11" name="그룹 7"/>
            <p:cNvGrpSpPr>
              <a:grpSpLocks/>
            </p:cNvGrpSpPr>
            <p:nvPr/>
          </p:nvGrpSpPr>
          <p:grpSpPr bwMode="auto">
            <a:xfrm>
              <a:off x="1979588" y="3728236"/>
              <a:ext cx="801687" cy="480615"/>
              <a:chOff x="1104248" y="5123427"/>
              <a:chExt cx="802340" cy="481658"/>
            </a:xfrm>
          </p:grpSpPr>
          <p:sp>
            <p:nvSpPr>
              <p:cNvPr id="82" name="Text Box 114"/>
              <p:cNvSpPr txBox="1">
                <a:spLocks noChangeArrowheads="1"/>
              </p:cNvSpPr>
              <p:nvPr/>
            </p:nvSpPr>
            <p:spPr bwMode="auto">
              <a:xfrm>
                <a:off x="1104248" y="5484766"/>
                <a:ext cx="802340" cy="1203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marL="88900" indent="-88900" algn="ctr" defTabSz="1042988" latinLnBrk="1">
                  <a:lnSpc>
                    <a:spcPct val="90000"/>
                  </a:lnSpc>
                  <a:buClr>
                    <a:schemeClr val="tx1">
                      <a:lumMod val="65000"/>
                      <a:lumOff val="35000"/>
                    </a:schemeClr>
                  </a:buClr>
                  <a:buSzPct val="100000"/>
                  <a:tabLst>
                    <a:tab pos="5648325" algn="l"/>
                  </a:tabLst>
                  <a:defRPr/>
                </a:pPr>
                <a:r>
                  <a:rPr lang="en-US" altLang="ko-KR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 Black" panose="020B0A04020102020204" pitchFamily="34" charset="0"/>
                    <a:ea typeface="나눔바른고딕" panose="020B0603020101020101" pitchFamily="50" charset="-127"/>
                    <a:sym typeface="Monotype Sorts"/>
                  </a:rPr>
                  <a:t>L4/7 Switch #1</a:t>
                </a:r>
                <a:endParaRPr lang="ko-KR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Black" panose="020B0A04020102020204" pitchFamily="34" charset="0"/>
                  <a:ea typeface="나눔바른고딕" panose="020B0603020101020101" pitchFamily="50" charset="-127"/>
                  <a:sym typeface="Monotype Sorts"/>
                </a:endParaRPr>
              </a:p>
            </p:txBody>
          </p:sp>
          <p:pic>
            <p:nvPicPr>
              <p:cNvPr id="83" name="Picture 18" descr="D:\모스트비주얼\아이콘 작업\ra-10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8604" y="5123427"/>
                <a:ext cx="620713" cy="363537"/>
              </a:xfrm>
              <a:prstGeom prst="rect">
                <a:avLst/>
              </a:prstGeom>
              <a:ln>
                <a:headEnd type="oval"/>
                <a:tailEnd type="oval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" name="그룹 117"/>
            <p:cNvGrpSpPr>
              <a:grpSpLocks/>
            </p:cNvGrpSpPr>
            <p:nvPr/>
          </p:nvGrpSpPr>
          <p:grpSpPr bwMode="auto">
            <a:xfrm>
              <a:off x="3541688" y="3728236"/>
              <a:ext cx="803275" cy="480615"/>
              <a:chOff x="1104248" y="5123427"/>
              <a:chExt cx="802340" cy="481658"/>
            </a:xfrm>
          </p:grpSpPr>
          <p:pic>
            <p:nvPicPr>
              <p:cNvPr id="80" name="Picture 18" descr="D:\모스트비주얼\아이콘 작업\ra-10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8604" y="5123427"/>
                <a:ext cx="620713" cy="363537"/>
              </a:xfrm>
              <a:prstGeom prst="rect">
                <a:avLst/>
              </a:prstGeom>
              <a:ln>
                <a:headEnd type="oval"/>
                <a:tailEnd type="oval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1" name="Text Box 114"/>
              <p:cNvSpPr txBox="1">
                <a:spLocks noChangeArrowheads="1"/>
              </p:cNvSpPr>
              <p:nvPr/>
            </p:nvSpPr>
            <p:spPr bwMode="auto">
              <a:xfrm>
                <a:off x="1104248" y="5484766"/>
                <a:ext cx="802340" cy="1203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marL="88900" indent="-88900" algn="ctr" defTabSz="1042988" latinLnBrk="1">
                  <a:lnSpc>
                    <a:spcPct val="90000"/>
                  </a:lnSpc>
                  <a:buClr>
                    <a:schemeClr val="tx1">
                      <a:lumMod val="65000"/>
                      <a:lumOff val="35000"/>
                    </a:schemeClr>
                  </a:buClr>
                  <a:buSzPct val="100000"/>
                  <a:tabLst>
                    <a:tab pos="5648325" algn="l"/>
                  </a:tabLst>
                  <a:defRPr/>
                </a:pPr>
                <a:r>
                  <a:rPr lang="en-US" altLang="ko-KR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 Black" panose="020B0A04020102020204" pitchFamily="34" charset="0"/>
                    <a:ea typeface="나눔바른고딕" panose="020B0603020101020101" pitchFamily="50" charset="-127"/>
                    <a:sym typeface="Monotype Sorts"/>
                  </a:rPr>
                  <a:t>L4/7 Switch #2</a:t>
                </a:r>
                <a:endParaRPr lang="ko-KR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Black" panose="020B0A04020102020204" pitchFamily="34" charset="0"/>
                  <a:ea typeface="나눔바른고딕" panose="020B0603020101020101" pitchFamily="50" charset="-127"/>
                  <a:sym typeface="Monotype Sorts"/>
                </a:endParaRPr>
              </a:p>
            </p:txBody>
          </p:sp>
        </p:grpSp>
        <p:cxnSp>
          <p:nvCxnSpPr>
            <p:cNvPr id="13" name="직선 화살표 연결선 12"/>
            <p:cNvCxnSpPr/>
            <p:nvPr/>
          </p:nvCxnSpPr>
          <p:spPr bwMode="auto">
            <a:xfrm flipH="1" flipV="1">
              <a:off x="2399552" y="4233621"/>
              <a:ext cx="781845" cy="626088"/>
            </a:xfrm>
            <a:prstGeom prst="straightConnector1">
              <a:avLst/>
            </a:prstGeom>
            <a:ln w="9525">
              <a:solidFill>
                <a:schemeClr val="bg1">
                  <a:lumMod val="50000"/>
                </a:schemeClr>
              </a:solidFill>
              <a:headEnd type="oval" w="sm" len="me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화살표 연결선 13"/>
            <p:cNvCxnSpPr>
              <a:stCxn id="81" idx="2"/>
            </p:cNvCxnSpPr>
            <p:nvPr/>
          </p:nvCxnSpPr>
          <p:spPr bwMode="auto">
            <a:xfrm flipH="1">
              <a:off x="3160690" y="4208851"/>
              <a:ext cx="782636" cy="626085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그룹 3"/>
            <p:cNvGrpSpPr>
              <a:grpSpLocks/>
            </p:cNvGrpSpPr>
            <p:nvPr/>
          </p:nvGrpSpPr>
          <p:grpSpPr bwMode="auto">
            <a:xfrm>
              <a:off x="4746599" y="4450804"/>
              <a:ext cx="1073201" cy="1187450"/>
              <a:chOff x="4932759" y="5994766"/>
              <a:chExt cx="1265312" cy="1187922"/>
            </a:xfrm>
          </p:grpSpPr>
          <p:sp>
            <p:nvSpPr>
              <p:cNvPr id="78" name="모서리가 둥근 직사각형 77"/>
              <p:cNvSpPr/>
              <p:nvPr/>
            </p:nvSpPr>
            <p:spPr>
              <a:xfrm>
                <a:off x="4933155" y="5994777"/>
                <a:ext cx="1264916" cy="1187911"/>
              </a:xfrm>
              <a:prstGeom prst="roundRect">
                <a:avLst>
                  <a:gd name="adj" fmla="val 4167"/>
                </a:avLst>
              </a:prstGeom>
              <a:solidFill>
                <a:schemeClr val="bg1"/>
              </a:solidFill>
              <a:ln w="9525" algn="ctr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81000">
                      <a:schemeClr val="bg1"/>
                    </a:gs>
                  </a:gsLst>
                  <a:lin ang="16200000" scaled="0"/>
                  <a:tileRect/>
                </a:gradFill>
                <a:round/>
                <a:headEnd/>
                <a:tailEnd/>
              </a:ln>
            </p:spPr>
            <p:txBody>
              <a:bodyPr rIns="36000" anchor="ctr"/>
              <a:lstStyle/>
              <a:p>
                <a:pPr marL="92069" indent="-92069" defTabSz="1043056" latinLnBrk="1">
                  <a:lnSpc>
                    <a:spcPts val="1100"/>
                  </a:lnSpc>
                  <a:spcBef>
                    <a:spcPts val="600"/>
                  </a:spcBef>
                  <a:buClr>
                    <a:prstClr val="black">
                      <a:lumMod val="65000"/>
                      <a:lumOff val="35000"/>
                    </a:prstClr>
                  </a:buClr>
                  <a:buSzPct val="140000"/>
                  <a:buFont typeface="Wingdings" pitchFamily="2" charset="2"/>
                  <a:buChar char="§"/>
                  <a:defRPr/>
                </a:pPr>
                <a:endParaRPr lang="ko-KR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79" name="양쪽 모서리가 둥근 사각형 78"/>
              <p:cNvSpPr/>
              <p:nvPr/>
            </p:nvSpPr>
            <p:spPr bwMode="auto">
              <a:xfrm>
                <a:off x="4932759" y="5994766"/>
                <a:ext cx="1265312" cy="252466"/>
              </a:xfrm>
              <a:prstGeom prst="round2SameRect">
                <a:avLst>
                  <a:gd name="adj1" fmla="val 20612"/>
                  <a:gd name="adj2" fmla="val 0"/>
                </a:avLst>
              </a:prstGeom>
              <a:gradFill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rgbClr val="EAEAEA"/>
                  </a:gs>
                  <a:gs pos="100000">
                    <a:schemeClr val="bg1">
                      <a:lumMod val="85000"/>
                    </a:schemeClr>
                  </a:gs>
                </a:gsLst>
                <a:lin ang="19800000" scaled="0"/>
              </a:gradFill>
              <a:ln w="3175">
                <a:gradFill>
                  <a:gsLst>
                    <a:gs pos="0">
                      <a:srgbClr val="D1D1D1"/>
                    </a:gs>
                    <a:gs pos="50000">
                      <a:srgbClr val="EAEAEA"/>
                    </a:gs>
                    <a:gs pos="100000">
                      <a:srgbClr val="CDCDCD"/>
                    </a:gs>
                  </a:gsLst>
                  <a:lin ang="10800000" scaled="0"/>
                </a:gra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marL="339725" indent="-339725" algn="ctr" defTabSz="1042988" latinLnBrk="1">
                  <a:lnSpc>
                    <a:spcPct val="90000"/>
                  </a:lnSpc>
                  <a:buClr>
                    <a:srgbClr val="292929"/>
                  </a:buClr>
                  <a:buSzPct val="100000"/>
                  <a:tabLst>
                    <a:tab pos="5648325" algn="l"/>
                  </a:tabLst>
                  <a:defRPr/>
                </a:pP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 Black" panose="020B0A04020102020204" pitchFamily="34" charset="0"/>
                    <a:ea typeface="나눔바른고딕" panose="020B0603020101020101" pitchFamily="50" charset="-127"/>
                    <a:sym typeface="Monotype Sorts"/>
                  </a:rPr>
                  <a:t>VOD</a:t>
                </a:r>
                <a:r>
                  <a:rPr lang="ko-KR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 Black" panose="020B0A04020102020204" pitchFamily="34" charset="0"/>
                    <a:ea typeface="나눔바른고딕" panose="020B0603020101020101" pitchFamily="50" charset="-127"/>
                    <a:sym typeface="Monotype Sorts"/>
                  </a:rPr>
                  <a:t>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 Black" panose="020B0A04020102020204" pitchFamily="34" charset="0"/>
                    <a:ea typeface="나눔바른고딕" panose="020B0603020101020101" pitchFamily="50" charset="-127"/>
                    <a:sym typeface="Monotype Sorts"/>
                  </a:rPr>
                  <a:t>system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Black" panose="020B0A04020102020204" pitchFamily="34" charset="0"/>
                  <a:ea typeface="나눔바른고딕" panose="020B0603020101020101" pitchFamily="50" charset="-127"/>
                  <a:sym typeface="Monotype Sorts"/>
                </a:endParaRPr>
              </a:p>
            </p:txBody>
          </p:sp>
        </p:grpSp>
        <p:grpSp>
          <p:nvGrpSpPr>
            <p:cNvPr id="16" name="그룹 3"/>
            <p:cNvGrpSpPr>
              <a:grpSpLocks/>
            </p:cNvGrpSpPr>
            <p:nvPr/>
          </p:nvGrpSpPr>
          <p:grpSpPr bwMode="auto">
            <a:xfrm>
              <a:off x="1979588" y="4453979"/>
              <a:ext cx="2365375" cy="1184275"/>
              <a:chOff x="4932759" y="5994766"/>
              <a:chExt cx="1764989" cy="1185600"/>
            </a:xfrm>
          </p:grpSpPr>
          <p:sp>
            <p:nvSpPr>
              <p:cNvPr id="76" name="모서리가 둥근 직사각형 75"/>
              <p:cNvSpPr/>
              <p:nvPr/>
            </p:nvSpPr>
            <p:spPr>
              <a:xfrm>
                <a:off x="4933155" y="5994777"/>
                <a:ext cx="1762921" cy="1185589"/>
              </a:xfrm>
              <a:prstGeom prst="roundRect">
                <a:avLst>
                  <a:gd name="adj" fmla="val 4167"/>
                </a:avLst>
              </a:prstGeom>
              <a:solidFill>
                <a:schemeClr val="bg1"/>
              </a:solidFill>
              <a:ln w="9525" algn="ctr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81000">
                      <a:schemeClr val="bg1"/>
                    </a:gs>
                  </a:gsLst>
                  <a:lin ang="16200000" scaled="0"/>
                  <a:tileRect/>
                </a:gradFill>
                <a:round/>
                <a:headEnd/>
                <a:tailEnd/>
              </a:ln>
            </p:spPr>
            <p:txBody>
              <a:bodyPr rIns="36000" anchor="ctr"/>
              <a:lstStyle/>
              <a:p>
                <a:pPr marL="92069" indent="-92069" defTabSz="1043056" latinLnBrk="1">
                  <a:lnSpc>
                    <a:spcPts val="1100"/>
                  </a:lnSpc>
                  <a:spcBef>
                    <a:spcPts val="600"/>
                  </a:spcBef>
                  <a:buClr>
                    <a:prstClr val="black">
                      <a:lumMod val="65000"/>
                      <a:lumOff val="35000"/>
                    </a:prstClr>
                  </a:buClr>
                  <a:buSzPct val="140000"/>
                  <a:buFont typeface="Wingdings" pitchFamily="2" charset="2"/>
                  <a:buChar char="§"/>
                  <a:defRPr/>
                </a:pPr>
                <a:endParaRPr lang="ko-KR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77" name="양쪽 모서리가 둥근 사각형 76"/>
              <p:cNvSpPr/>
              <p:nvPr/>
            </p:nvSpPr>
            <p:spPr bwMode="auto">
              <a:xfrm>
                <a:off x="4932759" y="5994766"/>
                <a:ext cx="1764989" cy="252466"/>
              </a:xfrm>
              <a:prstGeom prst="round2SameRect">
                <a:avLst>
                  <a:gd name="adj1" fmla="val 20612"/>
                  <a:gd name="adj2" fmla="val 0"/>
                </a:avLst>
              </a:prstGeom>
              <a:gradFill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rgbClr val="EAEAEA"/>
                  </a:gs>
                  <a:gs pos="100000">
                    <a:schemeClr val="bg1">
                      <a:lumMod val="85000"/>
                    </a:schemeClr>
                  </a:gs>
                </a:gsLst>
                <a:lin ang="19800000" scaled="0"/>
              </a:gradFill>
              <a:ln w="3175">
                <a:gradFill>
                  <a:gsLst>
                    <a:gs pos="0">
                      <a:srgbClr val="D1D1D1"/>
                    </a:gs>
                    <a:gs pos="50000">
                      <a:srgbClr val="EAEAEA"/>
                    </a:gs>
                    <a:gs pos="100000">
                      <a:srgbClr val="CDCDCD"/>
                    </a:gs>
                  </a:gsLst>
                  <a:lin ang="10800000" scaled="0"/>
                </a:gra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marL="339725" indent="-339725" algn="ctr" defTabSz="1042988" latinLnBrk="1">
                  <a:lnSpc>
                    <a:spcPct val="90000"/>
                  </a:lnSpc>
                  <a:buClr>
                    <a:srgbClr val="292929"/>
                  </a:buClr>
                  <a:buSzPct val="100000"/>
                  <a:tabLst>
                    <a:tab pos="5648325" algn="l"/>
                  </a:tabLst>
                  <a:defRPr/>
                </a:pP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 Black" panose="020B0A04020102020204" pitchFamily="34" charset="0"/>
                    <a:ea typeface="나눔바른고딕" panose="020B0603020101020101" pitchFamily="50" charset="-127"/>
                    <a:sym typeface="Monotype Sorts"/>
                  </a:rPr>
                  <a:t>Dual WEB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Black" panose="020B0A04020102020204" pitchFamily="34" charset="0"/>
                  <a:ea typeface="나눔바른고딕" panose="020B0603020101020101" pitchFamily="50" charset="-127"/>
                  <a:sym typeface="Monotype Sorts"/>
                </a:endParaRPr>
              </a:p>
            </p:txBody>
          </p:sp>
        </p:grpSp>
        <p:grpSp>
          <p:nvGrpSpPr>
            <p:cNvPr id="17" name="그룹 159"/>
            <p:cNvGrpSpPr>
              <a:grpSpLocks/>
            </p:cNvGrpSpPr>
            <p:nvPr/>
          </p:nvGrpSpPr>
          <p:grpSpPr bwMode="auto">
            <a:xfrm>
              <a:off x="2587848" y="4734965"/>
              <a:ext cx="1273175" cy="855240"/>
              <a:chOff x="1038602" y="5783974"/>
              <a:chExt cx="1273408" cy="856630"/>
            </a:xfrm>
          </p:grpSpPr>
          <p:grpSp>
            <p:nvGrpSpPr>
              <p:cNvPr id="70" name="그룹 160"/>
              <p:cNvGrpSpPr>
                <a:grpSpLocks/>
              </p:cNvGrpSpPr>
              <p:nvPr/>
            </p:nvGrpSpPr>
            <p:grpSpPr bwMode="auto">
              <a:xfrm>
                <a:off x="1038602" y="5783974"/>
                <a:ext cx="557315" cy="856630"/>
                <a:chOff x="1038602" y="5783974"/>
                <a:chExt cx="557315" cy="856630"/>
              </a:xfrm>
            </p:grpSpPr>
            <p:pic>
              <p:nvPicPr>
                <p:cNvPr id="74" name="Picture 19" descr="D:\모스트비주얼\아이콘 작업\왜가리\서버3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07405" y="5783974"/>
                  <a:ext cx="417512" cy="690563"/>
                </a:xfrm>
                <a:prstGeom prst="rect">
                  <a:avLst/>
                </a:prstGeom>
                <a:ln>
                  <a:headEnd type="oval"/>
                  <a:tailEnd type="oval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5" name="Text Box 114"/>
                <p:cNvSpPr txBox="1">
                  <a:spLocks noChangeArrowheads="1"/>
                </p:cNvSpPr>
                <p:nvPr/>
              </p:nvSpPr>
              <p:spPr bwMode="auto">
                <a:xfrm>
                  <a:off x="1038602" y="6496300"/>
                  <a:ext cx="557315" cy="1443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marL="88900" indent="-88900" algn="ctr" defTabSz="1042988" latinLnBrk="1">
                    <a:lnSpc>
                      <a:spcPct val="90000"/>
                    </a:lnSpc>
                    <a:buClr>
                      <a:schemeClr val="tx1">
                        <a:lumMod val="65000"/>
                        <a:lumOff val="35000"/>
                      </a:schemeClr>
                    </a:buClr>
                    <a:buSzPct val="100000"/>
                    <a:tabLst>
                      <a:tab pos="5648325" algn="l"/>
                    </a:tabLst>
                    <a:defRPr/>
                  </a:pPr>
                  <a:r>
                    <a:rPr lang="en-US" altLang="ko-KR" sz="1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Arial Black" panose="020B0A04020102020204" pitchFamily="34" charset="0"/>
                      <a:ea typeface="나눔바른고딕" panose="020B0603020101020101" pitchFamily="50" charset="-127"/>
                      <a:sym typeface="Monotype Sorts"/>
                    </a:rPr>
                    <a:t>WEB#1</a:t>
                  </a:r>
                  <a:endParaRPr lang="ko-KR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 Black" panose="020B0A04020102020204" pitchFamily="34" charset="0"/>
                    <a:ea typeface="나눔바른고딕" panose="020B0603020101020101" pitchFamily="50" charset="-127"/>
                    <a:sym typeface="Monotype Sorts"/>
                  </a:endParaRPr>
                </a:p>
              </p:txBody>
            </p:sp>
          </p:grpSp>
          <p:grpSp>
            <p:nvGrpSpPr>
              <p:cNvPr id="71" name="그룹 161"/>
              <p:cNvGrpSpPr>
                <a:grpSpLocks/>
              </p:cNvGrpSpPr>
              <p:nvPr/>
            </p:nvGrpSpPr>
            <p:grpSpPr bwMode="auto">
              <a:xfrm>
                <a:off x="1754696" y="5783974"/>
                <a:ext cx="557314" cy="856630"/>
                <a:chOff x="1186002" y="5783974"/>
                <a:chExt cx="557314" cy="856630"/>
              </a:xfrm>
            </p:grpSpPr>
            <p:pic>
              <p:nvPicPr>
                <p:cNvPr id="72" name="Picture 19" descr="D:\모스트비주얼\아이콘 작업\왜가리\서버3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55642" y="5783974"/>
                  <a:ext cx="417512" cy="690563"/>
                </a:xfrm>
                <a:prstGeom prst="rect">
                  <a:avLst/>
                </a:prstGeom>
                <a:ln>
                  <a:headEnd type="oval"/>
                  <a:tailEnd type="oval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3" name="Text Box 114"/>
                <p:cNvSpPr txBox="1">
                  <a:spLocks noChangeArrowheads="1"/>
                </p:cNvSpPr>
                <p:nvPr/>
              </p:nvSpPr>
              <p:spPr bwMode="auto">
                <a:xfrm>
                  <a:off x="1186002" y="6496300"/>
                  <a:ext cx="557314" cy="1443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marL="88900" indent="-88900" algn="ctr" defTabSz="1042988" latinLnBrk="1">
                    <a:lnSpc>
                      <a:spcPct val="90000"/>
                    </a:lnSpc>
                    <a:buClr>
                      <a:schemeClr val="tx1">
                        <a:lumMod val="65000"/>
                        <a:lumOff val="35000"/>
                      </a:schemeClr>
                    </a:buClr>
                    <a:buSzPct val="100000"/>
                    <a:tabLst>
                      <a:tab pos="5648325" algn="l"/>
                    </a:tabLst>
                    <a:defRPr/>
                  </a:pPr>
                  <a:r>
                    <a:rPr lang="en-US" altLang="ko-KR" sz="1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Arial Black" panose="020B0A04020102020204" pitchFamily="34" charset="0"/>
                      <a:ea typeface="나눔바른고딕" panose="020B0603020101020101" pitchFamily="50" charset="-127"/>
                      <a:sym typeface="Monotype Sorts"/>
                    </a:rPr>
                    <a:t>WEB#2</a:t>
                  </a:r>
                  <a:endParaRPr lang="ko-KR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 Black" panose="020B0A04020102020204" pitchFamily="34" charset="0"/>
                    <a:ea typeface="나눔바른고딕" panose="020B0603020101020101" pitchFamily="50" charset="-127"/>
                    <a:sym typeface="Monotype Sorts"/>
                  </a:endParaRPr>
                </a:p>
              </p:txBody>
            </p:sp>
          </p:grpSp>
        </p:grpSp>
        <p:grpSp>
          <p:nvGrpSpPr>
            <p:cNvPr id="18" name="그룹 35"/>
            <p:cNvGrpSpPr>
              <a:grpSpLocks/>
            </p:cNvGrpSpPr>
            <p:nvPr/>
          </p:nvGrpSpPr>
          <p:grpSpPr bwMode="auto">
            <a:xfrm>
              <a:off x="2911450" y="3633003"/>
              <a:ext cx="557213" cy="383776"/>
              <a:chOff x="2097116" y="4783489"/>
              <a:chExt cx="557212" cy="383676"/>
            </a:xfrm>
          </p:grpSpPr>
          <p:grpSp>
            <p:nvGrpSpPr>
              <p:cNvPr id="65" name="Group 19"/>
              <p:cNvGrpSpPr>
                <a:grpSpLocks/>
              </p:cNvGrpSpPr>
              <p:nvPr/>
            </p:nvGrpSpPr>
            <p:grpSpPr bwMode="auto">
              <a:xfrm flipV="1">
                <a:off x="2221868" y="4783489"/>
                <a:ext cx="259562" cy="259562"/>
                <a:chOff x="2337" y="1934"/>
                <a:chExt cx="817" cy="816"/>
              </a:xfrm>
            </p:grpSpPr>
            <p:sp>
              <p:nvSpPr>
                <p:cNvPr id="67" name="Arc 8"/>
                <p:cNvSpPr>
                  <a:spLocks/>
                </p:cNvSpPr>
                <p:nvPr/>
              </p:nvSpPr>
              <p:spPr bwMode="auto">
                <a:xfrm>
                  <a:off x="2746" y="1937"/>
                  <a:ext cx="408" cy="550"/>
                </a:xfrm>
                <a:custGeom>
                  <a:avLst/>
                  <a:gdLst>
                    <a:gd name="T0" fmla="*/ 0 w 21600"/>
                    <a:gd name="T1" fmla="*/ 0 h 29178"/>
                    <a:gd name="T2" fmla="*/ 0 w 21600"/>
                    <a:gd name="T3" fmla="*/ 0 h 29178"/>
                    <a:gd name="T4" fmla="*/ 0 w 21600"/>
                    <a:gd name="T5" fmla="*/ 0 h 29178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9178"/>
                    <a:gd name="T11" fmla="*/ 21600 w 21600"/>
                    <a:gd name="T12" fmla="*/ 29178 h 291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9178" fill="none" extrusionOk="0">
                      <a:moveTo>
                        <a:pt x="1268" y="0"/>
                      </a:moveTo>
                      <a:cubicBezTo>
                        <a:pt x="12685" y="672"/>
                        <a:pt x="21600" y="10126"/>
                        <a:pt x="21600" y="21563"/>
                      </a:cubicBezTo>
                      <a:cubicBezTo>
                        <a:pt x="21600" y="24164"/>
                        <a:pt x="21130" y="26743"/>
                        <a:pt x="20213" y="29178"/>
                      </a:cubicBezTo>
                    </a:path>
                    <a:path w="21600" h="29178" stroke="0" extrusionOk="0">
                      <a:moveTo>
                        <a:pt x="1268" y="0"/>
                      </a:moveTo>
                      <a:cubicBezTo>
                        <a:pt x="12685" y="672"/>
                        <a:pt x="21600" y="10126"/>
                        <a:pt x="21600" y="21563"/>
                      </a:cubicBezTo>
                      <a:cubicBezTo>
                        <a:pt x="21600" y="24164"/>
                        <a:pt x="21130" y="26743"/>
                        <a:pt x="20213" y="29178"/>
                      </a:cubicBezTo>
                      <a:lnTo>
                        <a:pt x="0" y="21563"/>
                      </a:lnTo>
                      <a:lnTo>
                        <a:pt x="1268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A5002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wrap="none" anchor="ctr"/>
                <a:lstStyle/>
                <a:p>
                  <a:endParaRPr lang="ko-KR" altLang="en-US" sz="900">
                    <a:latin typeface="+mj-lt"/>
                    <a:ea typeface="나눔바른고딕" panose="020B0603020101020101" pitchFamily="50" charset="-127"/>
                  </a:endParaRPr>
                </a:p>
              </p:txBody>
            </p:sp>
            <p:sp>
              <p:nvSpPr>
                <p:cNvPr id="68" name="Arc 12"/>
                <p:cNvSpPr>
                  <a:spLocks/>
                </p:cNvSpPr>
                <p:nvPr/>
              </p:nvSpPr>
              <p:spPr bwMode="auto">
                <a:xfrm>
                  <a:off x="2387" y="2342"/>
                  <a:ext cx="725" cy="408"/>
                </a:xfrm>
                <a:custGeom>
                  <a:avLst/>
                  <a:gdLst>
                    <a:gd name="T0" fmla="*/ 0 w 38394"/>
                    <a:gd name="T1" fmla="*/ 0 h 21600"/>
                    <a:gd name="T2" fmla="*/ 0 w 38394"/>
                    <a:gd name="T3" fmla="*/ 0 h 21600"/>
                    <a:gd name="T4" fmla="*/ 0 w 3839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8394"/>
                    <a:gd name="T10" fmla="*/ 0 h 21600"/>
                    <a:gd name="T11" fmla="*/ 38394 w 3839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394" h="21600" fill="none" extrusionOk="0">
                      <a:moveTo>
                        <a:pt x="38394" y="9901"/>
                      </a:moveTo>
                      <a:cubicBezTo>
                        <a:pt x="34688" y="17085"/>
                        <a:pt x="27281" y="21599"/>
                        <a:pt x="19197" y="21600"/>
                      </a:cubicBezTo>
                      <a:cubicBezTo>
                        <a:pt x="11113" y="21600"/>
                        <a:pt x="3706" y="17086"/>
                        <a:pt x="0" y="9901"/>
                      </a:cubicBezTo>
                    </a:path>
                    <a:path w="38394" h="21600" stroke="0" extrusionOk="0">
                      <a:moveTo>
                        <a:pt x="38394" y="9901"/>
                      </a:moveTo>
                      <a:cubicBezTo>
                        <a:pt x="34688" y="17085"/>
                        <a:pt x="27281" y="21599"/>
                        <a:pt x="19197" y="21600"/>
                      </a:cubicBezTo>
                      <a:cubicBezTo>
                        <a:pt x="11113" y="21600"/>
                        <a:pt x="3706" y="17086"/>
                        <a:pt x="0" y="9901"/>
                      </a:cubicBezTo>
                      <a:lnTo>
                        <a:pt x="19197" y="0"/>
                      </a:lnTo>
                      <a:lnTo>
                        <a:pt x="38394" y="9901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A5002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wrap="none" anchor="ctr"/>
                <a:lstStyle/>
                <a:p>
                  <a:endParaRPr lang="ko-KR" altLang="en-US" sz="900">
                    <a:latin typeface="+mj-lt"/>
                    <a:ea typeface="나눔바른고딕" panose="020B0603020101020101" pitchFamily="50" charset="-127"/>
                  </a:endParaRPr>
                </a:p>
              </p:txBody>
            </p:sp>
            <p:sp>
              <p:nvSpPr>
                <p:cNvPr id="69" name="Arc 15"/>
                <p:cNvSpPr>
                  <a:spLocks/>
                </p:cNvSpPr>
                <p:nvPr/>
              </p:nvSpPr>
              <p:spPr bwMode="auto">
                <a:xfrm>
                  <a:off x="2337" y="1934"/>
                  <a:ext cx="408" cy="579"/>
                </a:xfrm>
                <a:custGeom>
                  <a:avLst/>
                  <a:gdLst>
                    <a:gd name="T0" fmla="*/ 0 w 21600"/>
                    <a:gd name="T1" fmla="*/ 0 h 30724"/>
                    <a:gd name="T2" fmla="*/ 0 w 21600"/>
                    <a:gd name="T3" fmla="*/ 0 h 30724"/>
                    <a:gd name="T4" fmla="*/ 0 w 21600"/>
                    <a:gd name="T5" fmla="*/ 0 h 3072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30724"/>
                    <a:gd name="T11" fmla="*/ 21600 w 21600"/>
                    <a:gd name="T12" fmla="*/ 30724 h 3072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30724" fill="none" extrusionOk="0">
                      <a:moveTo>
                        <a:pt x="2021" y="30724"/>
                      </a:moveTo>
                      <a:cubicBezTo>
                        <a:pt x="690" y="27866"/>
                        <a:pt x="0" y="24752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</a:path>
                    <a:path w="21600" h="30724" stroke="0" extrusionOk="0">
                      <a:moveTo>
                        <a:pt x="2021" y="30724"/>
                      </a:moveTo>
                      <a:cubicBezTo>
                        <a:pt x="690" y="27866"/>
                        <a:pt x="0" y="24752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lnTo>
                        <a:pt x="2021" y="30724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A5002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wrap="none" anchor="ctr"/>
                <a:lstStyle/>
                <a:p>
                  <a:endParaRPr lang="ko-KR" altLang="en-US" sz="900">
                    <a:latin typeface="+mj-lt"/>
                    <a:ea typeface="나눔바른고딕" panose="020B0603020101020101" pitchFamily="50" charset="-127"/>
                  </a:endParaRPr>
                </a:p>
              </p:txBody>
            </p:sp>
          </p:grpSp>
          <p:sp>
            <p:nvSpPr>
              <p:cNvPr id="66" name="Text Box 114"/>
              <p:cNvSpPr txBox="1">
                <a:spLocks noChangeArrowheads="1"/>
              </p:cNvSpPr>
              <p:nvPr/>
            </p:nvSpPr>
            <p:spPr bwMode="auto">
              <a:xfrm>
                <a:off x="2097116" y="5047138"/>
                <a:ext cx="557212" cy="1200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marL="88900" indent="-88900" algn="ctr" defTabSz="1042988" latinLnBrk="1">
                  <a:lnSpc>
                    <a:spcPct val="90000"/>
                  </a:lnSpc>
                  <a:buClr>
                    <a:schemeClr val="tx1">
                      <a:lumMod val="65000"/>
                      <a:lumOff val="35000"/>
                    </a:schemeClr>
                  </a:buClr>
                  <a:buSzPct val="100000"/>
                  <a:tabLst>
                    <a:tab pos="5648325" algn="l"/>
                  </a:tabLst>
                  <a:defRPr/>
                </a:pPr>
                <a:r>
                  <a:rPr lang="en-US" altLang="ko-KR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 Black" panose="020B0A04020102020204" pitchFamily="34" charset="0"/>
                    <a:ea typeface="나눔바른고딕" panose="020B0603020101020101" pitchFamily="50" charset="-127"/>
                    <a:sym typeface="Monotype Sorts"/>
                  </a:rPr>
                  <a:t>Switch HA</a:t>
                </a:r>
                <a:endParaRPr lang="ko-KR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Black" panose="020B0A04020102020204" pitchFamily="34" charset="0"/>
                  <a:ea typeface="나눔바른고딕" panose="020B0603020101020101" pitchFamily="50" charset="-127"/>
                  <a:sym typeface="Monotype Sorts"/>
                </a:endParaRPr>
              </a:p>
            </p:txBody>
          </p:sp>
        </p:grpSp>
        <p:grpSp>
          <p:nvGrpSpPr>
            <p:cNvPr id="19" name="그룹 420"/>
            <p:cNvGrpSpPr>
              <a:grpSpLocks/>
            </p:cNvGrpSpPr>
            <p:nvPr/>
          </p:nvGrpSpPr>
          <p:grpSpPr bwMode="auto">
            <a:xfrm>
              <a:off x="763563" y="4453979"/>
              <a:ext cx="720725" cy="876300"/>
              <a:chOff x="4932759" y="5994766"/>
              <a:chExt cx="1764989" cy="876504"/>
            </a:xfrm>
          </p:grpSpPr>
          <p:sp>
            <p:nvSpPr>
              <p:cNvPr id="63" name="모서리가 둥근 직사각형 62"/>
              <p:cNvSpPr/>
              <p:nvPr/>
            </p:nvSpPr>
            <p:spPr>
              <a:xfrm>
                <a:off x="4933155" y="5994777"/>
                <a:ext cx="1762921" cy="876493"/>
              </a:xfrm>
              <a:prstGeom prst="roundRect">
                <a:avLst>
                  <a:gd name="adj" fmla="val 4167"/>
                </a:avLst>
              </a:prstGeom>
              <a:solidFill>
                <a:schemeClr val="bg1"/>
              </a:solidFill>
              <a:ln w="9525" algn="ctr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81000">
                      <a:schemeClr val="bg1"/>
                    </a:gs>
                  </a:gsLst>
                  <a:lin ang="16200000" scaled="0"/>
                  <a:tileRect/>
                </a:gradFill>
                <a:round/>
                <a:headEnd/>
                <a:tailEnd/>
              </a:ln>
            </p:spPr>
            <p:txBody>
              <a:bodyPr rIns="36000" anchor="ctr"/>
              <a:lstStyle/>
              <a:p>
                <a:pPr marL="92069" indent="-92069" defTabSz="1043056" latinLnBrk="1">
                  <a:lnSpc>
                    <a:spcPts val="1100"/>
                  </a:lnSpc>
                  <a:spcBef>
                    <a:spcPts val="600"/>
                  </a:spcBef>
                  <a:buClr>
                    <a:prstClr val="black">
                      <a:lumMod val="65000"/>
                      <a:lumOff val="35000"/>
                    </a:prstClr>
                  </a:buClr>
                  <a:buSzPct val="140000"/>
                  <a:buFont typeface="Wingdings" pitchFamily="2" charset="2"/>
                  <a:buChar char="§"/>
                  <a:defRPr/>
                </a:pPr>
                <a:endParaRPr lang="ko-KR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64" name="양쪽 모서리가 둥근 사각형 63"/>
              <p:cNvSpPr/>
              <p:nvPr/>
            </p:nvSpPr>
            <p:spPr bwMode="auto">
              <a:xfrm>
                <a:off x="4932759" y="5994766"/>
                <a:ext cx="1764989" cy="252466"/>
              </a:xfrm>
              <a:prstGeom prst="round2SameRect">
                <a:avLst>
                  <a:gd name="adj1" fmla="val 20612"/>
                  <a:gd name="adj2" fmla="val 0"/>
                </a:avLst>
              </a:prstGeom>
              <a:gradFill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rgbClr val="EAEAEA"/>
                  </a:gs>
                  <a:gs pos="100000">
                    <a:schemeClr val="bg1">
                      <a:lumMod val="85000"/>
                    </a:schemeClr>
                  </a:gs>
                </a:gsLst>
                <a:lin ang="19800000" scaled="0"/>
              </a:gradFill>
              <a:ln w="3175">
                <a:gradFill>
                  <a:gsLst>
                    <a:gs pos="0">
                      <a:srgbClr val="D1D1D1"/>
                    </a:gs>
                    <a:gs pos="50000">
                      <a:srgbClr val="EAEAEA"/>
                    </a:gs>
                    <a:gs pos="100000">
                      <a:srgbClr val="CDCDCD"/>
                    </a:gs>
                  </a:gsLst>
                  <a:lin ang="10800000" scaled="0"/>
                </a:gra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marL="339725" indent="-339725" algn="ctr" defTabSz="1042988" latinLnBrk="1">
                  <a:lnSpc>
                    <a:spcPct val="90000"/>
                  </a:lnSpc>
                  <a:buClr>
                    <a:srgbClr val="292929"/>
                  </a:buClr>
                  <a:buSzPct val="100000"/>
                  <a:tabLst>
                    <a:tab pos="5648325" algn="l"/>
                  </a:tabLst>
                  <a:defRPr/>
                </a:pPr>
                <a:r>
                  <a:rPr lang="en-US" altLang="ko-KR" sz="9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 Black" panose="020B0A04020102020204" pitchFamily="34" charset="0"/>
                    <a:ea typeface="나눔바른고딕" panose="020B0603020101020101" pitchFamily="50" charset="-127"/>
                    <a:sym typeface="Monotype Sorts"/>
                  </a:rPr>
                  <a:t>Monitoring </a:t>
                </a:r>
              </a:p>
              <a:p>
                <a:pPr marL="339725" indent="-339725" algn="ctr" defTabSz="1042988" latinLnBrk="1">
                  <a:lnSpc>
                    <a:spcPct val="90000"/>
                  </a:lnSpc>
                  <a:buClr>
                    <a:srgbClr val="292929"/>
                  </a:buClr>
                  <a:buSzPct val="100000"/>
                  <a:tabLst>
                    <a:tab pos="5648325" algn="l"/>
                  </a:tabLst>
                  <a:defRPr/>
                </a:pPr>
                <a:r>
                  <a:rPr lang="en-US" altLang="ko-KR" sz="9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 Black" panose="020B0A04020102020204" pitchFamily="34" charset="0"/>
                    <a:ea typeface="나눔바른고딕" panose="020B0603020101020101" pitchFamily="50" charset="-127"/>
                    <a:sym typeface="Monotype Sorts"/>
                  </a:rPr>
                  <a:t>system</a:t>
                </a:r>
                <a:endParaRPr lang="ko-KR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Black" panose="020B0A04020102020204" pitchFamily="34" charset="0"/>
                  <a:ea typeface="나눔바른고딕" panose="020B0603020101020101" pitchFamily="50" charset="-127"/>
                  <a:sym typeface="Monotype Sorts"/>
                </a:endParaRPr>
              </a:p>
            </p:txBody>
          </p:sp>
        </p:grpSp>
        <p:pic>
          <p:nvPicPr>
            <p:cNvPr id="20" name="Picture 40" descr="CLASSIC MAC (OFF)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000" y="4838154"/>
              <a:ext cx="323850" cy="404813"/>
            </a:xfrm>
            <a:prstGeom prst="rect">
              <a:avLst/>
            </a:prstGeom>
            <a:ln>
              <a:headEnd type="oval"/>
              <a:tailEnd type="oval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 Box 114"/>
            <p:cNvSpPr txBox="1">
              <a:spLocks noChangeArrowheads="1"/>
            </p:cNvSpPr>
            <p:nvPr/>
          </p:nvSpPr>
          <p:spPr bwMode="auto">
            <a:xfrm>
              <a:off x="790550" y="5344535"/>
              <a:ext cx="714545" cy="324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88900" indent="-88900" algn="ctr" defTabSz="1042988" latinLnBrk="1">
                <a:lnSpc>
                  <a:spcPct val="90000"/>
                </a:lnSpc>
                <a:buClr>
                  <a:schemeClr val="tx1">
                    <a:lumMod val="65000"/>
                    <a:lumOff val="35000"/>
                  </a:schemeClr>
                </a:buClr>
                <a:buSzPct val="100000"/>
                <a:tabLst>
                  <a:tab pos="5648325" algn="l"/>
                </a:tabLst>
                <a:defRPr/>
              </a:pPr>
              <a:r>
                <a:rPr lang="en-US" altLang="ko-KR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Black" panose="020B0A04020102020204" pitchFamily="34" charset="0"/>
                  <a:ea typeface="나눔바른고딕" panose="020B0603020101020101" pitchFamily="50" charset="-127"/>
                  <a:sym typeface="Monotype Sorts"/>
                </a:rPr>
                <a:t>Source management,</a:t>
              </a:r>
            </a:p>
            <a:p>
              <a:pPr marL="88900" indent="-88900" algn="ctr" defTabSz="1042988" latinLnBrk="1">
                <a:lnSpc>
                  <a:spcPct val="90000"/>
                </a:lnSpc>
                <a:buClr>
                  <a:schemeClr val="tx1">
                    <a:lumMod val="65000"/>
                    <a:lumOff val="35000"/>
                  </a:schemeClr>
                </a:buClr>
                <a:buSzPct val="100000"/>
                <a:tabLst>
                  <a:tab pos="5648325" algn="l"/>
                </a:tabLst>
                <a:defRPr/>
              </a:pPr>
              <a:r>
                <a:rPr lang="en-US" altLang="ko-KR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Black" panose="020B0A04020102020204" pitchFamily="34" charset="0"/>
                  <a:ea typeface="나눔바른고딕" panose="020B0603020101020101" pitchFamily="50" charset="-127"/>
                  <a:sym typeface="Monotype Sorts"/>
                </a:rPr>
                <a:t>DB monitoring </a:t>
              </a:r>
              <a:endPara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ea typeface="나눔바른고딕" panose="020B0603020101020101" pitchFamily="50" charset="-127"/>
                <a:sym typeface="Monotype Sorts"/>
              </a:endParaRPr>
            </a:p>
          </p:txBody>
        </p:sp>
        <p:grpSp>
          <p:nvGrpSpPr>
            <p:cNvPr id="22" name="그룹 192"/>
            <p:cNvGrpSpPr>
              <a:grpSpLocks/>
            </p:cNvGrpSpPr>
            <p:nvPr/>
          </p:nvGrpSpPr>
          <p:grpSpPr bwMode="auto">
            <a:xfrm>
              <a:off x="4910592" y="4738782"/>
              <a:ext cx="775609" cy="860549"/>
              <a:chOff x="420606" y="5787797"/>
              <a:chExt cx="775861" cy="861064"/>
            </a:xfrm>
          </p:grpSpPr>
          <p:pic>
            <p:nvPicPr>
              <p:cNvPr id="61" name="Picture 19" descr="D:\모스트비주얼\아이콘 작업\왜가리\서버3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2154" y="5787797"/>
                <a:ext cx="417512" cy="690563"/>
              </a:xfrm>
              <a:prstGeom prst="rect">
                <a:avLst/>
              </a:prstGeom>
              <a:ln>
                <a:headEnd type="oval"/>
                <a:tailEnd type="oval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2" name="Text Box 114"/>
              <p:cNvSpPr txBox="1">
                <a:spLocks noChangeArrowheads="1"/>
              </p:cNvSpPr>
              <p:nvPr/>
            </p:nvSpPr>
            <p:spPr bwMode="auto">
              <a:xfrm>
                <a:off x="420606" y="6540743"/>
                <a:ext cx="775861" cy="108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marL="88900" indent="-88900" algn="ctr" defTabSz="1042988" latinLnBrk="1">
                  <a:lnSpc>
                    <a:spcPct val="90000"/>
                  </a:lnSpc>
                  <a:buClr>
                    <a:schemeClr val="tx1">
                      <a:lumMod val="65000"/>
                      <a:lumOff val="35000"/>
                    </a:schemeClr>
                  </a:buClr>
                  <a:buSzPct val="100000"/>
                  <a:tabLst>
                    <a:tab pos="5648325" algn="l"/>
                  </a:tabLst>
                  <a:defRPr/>
                </a:pPr>
                <a:r>
                  <a:rPr lang="en-US" altLang="ko-KR" sz="9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 Black" panose="020B0A04020102020204" pitchFamily="34" charset="0"/>
                    <a:ea typeface="나눔바른고딕" panose="020B0603020101020101" pitchFamily="50" charset="-127"/>
                    <a:sym typeface="Monotype Sorts"/>
                  </a:rPr>
                  <a:t>Stream Server</a:t>
                </a:r>
                <a:endParaRPr lang="ko-KR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Black" panose="020B0A04020102020204" pitchFamily="34" charset="0"/>
                  <a:ea typeface="나눔바른고딕" panose="020B0603020101020101" pitchFamily="50" charset="-127"/>
                  <a:sym typeface="Monotype Sorts"/>
                </a:endParaRPr>
              </a:p>
            </p:txBody>
          </p:sp>
        </p:grpSp>
        <p:grpSp>
          <p:nvGrpSpPr>
            <p:cNvPr id="23" name="그룹 420"/>
            <p:cNvGrpSpPr>
              <a:grpSpLocks/>
            </p:cNvGrpSpPr>
            <p:nvPr/>
          </p:nvGrpSpPr>
          <p:grpSpPr bwMode="auto">
            <a:xfrm>
              <a:off x="2530450" y="6071642"/>
              <a:ext cx="1587500" cy="1187450"/>
              <a:chOff x="4932759" y="5994766"/>
              <a:chExt cx="1764989" cy="1187924"/>
            </a:xfrm>
          </p:grpSpPr>
          <p:sp>
            <p:nvSpPr>
              <p:cNvPr id="59" name="모서리가 둥근 직사각형 58"/>
              <p:cNvSpPr/>
              <p:nvPr/>
            </p:nvSpPr>
            <p:spPr>
              <a:xfrm>
                <a:off x="4933156" y="5994779"/>
                <a:ext cx="1762923" cy="1187911"/>
              </a:xfrm>
              <a:prstGeom prst="roundRect">
                <a:avLst>
                  <a:gd name="adj" fmla="val 4167"/>
                </a:avLst>
              </a:prstGeom>
              <a:solidFill>
                <a:schemeClr val="bg1"/>
              </a:solidFill>
              <a:ln w="9525" algn="ctr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81000">
                      <a:schemeClr val="bg1"/>
                    </a:gs>
                  </a:gsLst>
                  <a:lin ang="16200000" scaled="0"/>
                  <a:tileRect/>
                </a:gradFill>
                <a:round/>
                <a:headEnd/>
                <a:tailEnd/>
              </a:ln>
            </p:spPr>
            <p:txBody>
              <a:bodyPr rIns="36000" anchor="ctr"/>
              <a:lstStyle/>
              <a:p>
                <a:pPr marL="92069" indent="-92069" defTabSz="1043056" latinLnBrk="1">
                  <a:lnSpc>
                    <a:spcPts val="1100"/>
                  </a:lnSpc>
                  <a:spcBef>
                    <a:spcPts val="600"/>
                  </a:spcBef>
                  <a:buClr>
                    <a:prstClr val="black">
                      <a:lumMod val="65000"/>
                      <a:lumOff val="35000"/>
                    </a:prstClr>
                  </a:buClr>
                  <a:buSzPct val="140000"/>
                  <a:buFont typeface="Wingdings" pitchFamily="2" charset="2"/>
                  <a:buChar char="§"/>
                  <a:defRPr/>
                </a:pPr>
                <a:endParaRPr lang="ko-KR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60" name="양쪽 모서리가 둥근 사각형 59"/>
              <p:cNvSpPr/>
              <p:nvPr/>
            </p:nvSpPr>
            <p:spPr bwMode="auto">
              <a:xfrm>
                <a:off x="4932759" y="5994766"/>
                <a:ext cx="1764989" cy="252466"/>
              </a:xfrm>
              <a:prstGeom prst="round2SameRect">
                <a:avLst>
                  <a:gd name="adj1" fmla="val 20612"/>
                  <a:gd name="adj2" fmla="val 0"/>
                </a:avLst>
              </a:prstGeom>
              <a:gradFill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rgbClr val="EAEAEA"/>
                  </a:gs>
                  <a:gs pos="100000">
                    <a:schemeClr val="bg1">
                      <a:lumMod val="85000"/>
                    </a:schemeClr>
                  </a:gs>
                </a:gsLst>
                <a:lin ang="19800000" scaled="0"/>
              </a:gradFill>
              <a:ln w="3175">
                <a:gradFill>
                  <a:gsLst>
                    <a:gs pos="0">
                      <a:srgbClr val="D1D1D1"/>
                    </a:gs>
                    <a:gs pos="50000">
                      <a:srgbClr val="EAEAEA"/>
                    </a:gs>
                    <a:gs pos="100000">
                      <a:srgbClr val="CDCDCD"/>
                    </a:gs>
                  </a:gsLst>
                  <a:lin ang="10800000" scaled="0"/>
                </a:gra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marL="339725" indent="-339725" algn="ctr" defTabSz="1042988" latinLnBrk="1">
                  <a:lnSpc>
                    <a:spcPct val="90000"/>
                  </a:lnSpc>
                  <a:buClr>
                    <a:srgbClr val="292929"/>
                  </a:buClr>
                  <a:buSzPct val="100000"/>
                  <a:tabLst>
                    <a:tab pos="5648325" algn="l"/>
                  </a:tabLst>
                  <a:defRPr/>
                </a:pP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 Black" panose="020B0A04020102020204" pitchFamily="34" charset="0"/>
                    <a:ea typeface="나눔바른고딕" panose="020B0603020101020101" pitchFamily="50" charset="-127"/>
                    <a:sym typeface="Monotype Sorts"/>
                  </a:rPr>
                  <a:t>Storage Server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Black" panose="020B0A04020102020204" pitchFamily="34" charset="0"/>
                  <a:ea typeface="나눔바른고딕" panose="020B0603020101020101" pitchFamily="50" charset="-127"/>
                  <a:sym typeface="Monotype Sorts"/>
                </a:endParaRPr>
              </a:p>
            </p:txBody>
          </p:sp>
        </p:grpSp>
        <p:grpSp>
          <p:nvGrpSpPr>
            <p:cNvPr id="24" name="그룹 217"/>
            <p:cNvGrpSpPr>
              <a:grpSpLocks/>
            </p:cNvGrpSpPr>
            <p:nvPr/>
          </p:nvGrpSpPr>
          <p:grpSpPr bwMode="auto">
            <a:xfrm>
              <a:off x="3274988" y="6335167"/>
              <a:ext cx="857250" cy="606425"/>
              <a:chOff x="2294744" y="7673913"/>
              <a:chExt cx="557212" cy="606302"/>
            </a:xfrm>
          </p:grpSpPr>
          <p:pic>
            <p:nvPicPr>
              <p:cNvPr id="57" name="Picture 5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29738" y="7673913"/>
                <a:ext cx="478786" cy="606302"/>
              </a:xfrm>
              <a:prstGeom prst="rect">
                <a:avLst/>
              </a:prstGeom>
              <a:ln>
                <a:headEnd type="oval"/>
                <a:tailEnd type="oval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8" name="Text Box 114"/>
              <p:cNvSpPr txBox="1">
                <a:spLocks noChangeArrowheads="1"/>
              </p:cNvSpPr>
              <p:nvPr/>
            </p:nvSpPr>
            <p:spPr bwMode="auto">
              <a:xfrm>
                <a:off x="2294744" y="7981815"/>
                <a:ext cx="557212" cy="1080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marL="88900" indent="-88900" algn="ctr" defTabSz="1042988" latinLnBrk="1">
                  <a:lnSpc>
                    <a:spcPct val="90000"/>
                  </a:lnSpc>
                  <a:buClr>
                    <a:schemeClr val="tx1">
                      <a:lumMod val="65000"/>
                      <a:lumOff val="35000"/>
                    </a:schemeClr>
                  </a:buClr>
                  <a:buSzPct val="100000"/>
                  <a:tabLst>
                    <a:tab pos="5648325" algn="l"/>
                  </a:tabLst>
                  <a:defRPr/>
                </a:pPr>
                <a:r>
                  <a:rPr lang="en-US" altLang="ko-KR" sz="9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 Black" panose="020B0A04020102020204" pitchFamily="34" charset="0"/>
                    <a:ea typeface="나눔바른고딕" panose="020B0603020101020101" pitchFamily="50" charset="-127"/>
                    <a:sym typeface="Monotype Sorts"/>
                  </a:rPr>
                  <a:t>VOD_NAS</a:t>
                </a:r>
                <a:endParaRPr lang="ko-KR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Black" panose="020B0A04020102020204" pitchFamily="34" charset="0"/>
                  <a:ea typeface="나눔바른고딕" panose="020B0603020101020101" pitchFamily="50" charset="-127"/>
                  <a:sym typeface="Monotype Sorts"/>
                </a:endParaRPr>
              </a:p>
            </p:txBody>
          </p:sp>
        </p:grpSp>
        <p:grpSp>
          <p:nvGrpSpPr>
            <p:cNvPr id="25" name="그룹 220"/>
            <p:cNvGrpSpPr>
              <a:grpSpLocks/>
            </p:cNvGrpSpPr>
            <p:nvPr/>
          </p:nvGrpSpPr>
          <p:grpSpPr bwMode="auto">
            <a:xfrm>
              <a:off x="2544738" y="6335167"/>
              <a:ext cx="857250" cy="606425"/>
              <a:chOff x="2294744" y="7673913"/>
              <a:chExt cx="557212" cy="606302"/>
            </a:xfrm>
          </p:grpSpPr>
          <p:pic>
            <p:nvPicPr>
              <p:cNvPr id="55" name="Picture 5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29738" y="7673913"/>
                <a:ext cx="478786" cy="606302"/>
              </a:xfrm>
              <a:prstGeom prst="rect">
                <a:avLst/>
              </a:prstGeom>
              <a:ln>
                <a:headEnd type="oval"/>
                <a:tailEnd type="oval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" name="Text Box 114"/>
              <p:cNvSpPr txBox="1">
                <a:spLocks noChangeArrowheads="1"/>
              </p:cNvSpPr>
              <p:nvPr/>
            </p:nvSpPr>
            <p:spPr bwMode="auto">
              <a:xfrm>
                <a:off x="2294744" y="7981815"/>
                <a:ext cx="557212" cy="1080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marL="88900" indent="-88900" algn="ctr" defTabSz="1042988" latinLnBrk="1">
                  <a:lnSpc>
                    <a:spcPct val="90000"/>
                  </a:lnSpc>
                  <a:buClr>
                    <a:schemeClr val="tx1">
                      <a:lumMod val="65000"/>
                      <a:lumOff val="35000"/>
                    </a:schemeClr>
                  </a:buClr>
                  <a:buSzPct val="100000"/>
                  <a:tabLst>
                    <a:tab pos="5648325" algn="l"/>
                  </a:tabLst>
                  <a:defRPr/>
                </a:pPr>
                <a:r>
                  <a:rPr lang="en-US" altLang="ko-KR" sz="9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 Black" panose="020B0A04020102020204" pitchFamily="34" charset="0"/>
                    <a:ea typeface="나눔바른고딕" panose="020B0603020101020101" pitchFamily="50" charset="-127"/>
                    <a:sym typeface="Monotype Sorts"/>
                  </a:rPr>
                  <a:t>WEB_NAS</a:t>
                </a:r>
                <a:endParaRPr lang="ko-KR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Black" panose="020B0A04020102020204" pitchFamily="34" charset="0"/>
                  <a:ea typeface="나눔바른고딕" panose="020B0603020101020101" pitchFamily="50" charset="-127"/>
                  <a:sym typeface="Monotype Sorts"/>
                </a:endParaRPr>
              </a:p>
            </p:txBody>
          </p:sp>
        </p:grpSp>
        <p:cxnSp>
          <p:nvCxnSpPr>
            <p:cNvPr id="26" name="꺾인 연결선 25"/>
            <p:cNvCxnSpPr/>
            <p:nvPr/>
          </p:nvCxnSpPr>
          <p:spPr>
            <a:xfrm rot="10800000" flipV="1">
              <a:off x="4116363" y="5044492"/>
              <a:ext cx="630237" cy="1620865"/>
            </a:xfrm>
            <a:prstGeom prst="bentConnector3">
              <a:avLst>
                <a:gd name="adj1" fmla="val 24316"/>
              </a:avLst>
            </a:prstGeom>
            <a:ln>
              <a:solidFill>
                <a:schemeClr val="bg1">
                  <a:lumMod val="50000"/>
                </a:schemeClr>
              </a:solidFill>
              <a:headEnd type="stealth" w="sm" len="me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꺾인 연결선 26"/>
            <p:cNvCxnSpPr/>
            <p:nvPr/>
          </p:nvCxnSpPr>
          <p:spPr>
            <a:xfrm rot="16200000" flipH="1">
              <a:off x="3025746" y="5773168"/>
              <a:ext cx="433395" cy="163512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>
                  <a:lumMod val="50000"/>
                </a:schemeClr>
              </a:solidFill>
              <a:headEnd type="stealth" w="sm" len="me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화살표 연결선 27"/>
            <p:cNvCxnSpPr/>
            <p:nvPr/>
          </p:nvCxnSpPr>
          <p:spPr>
            <a:xfrm flipV="1">
              <a:off x="1482700" y="5121383"/>
              <a:ext cx="506413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oval" w="sm" len="me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그룹 3"/>
            <p:cNvGrpSpPr>
              <a:grpSpLocks/>
            </p:cNvGrpSpPr>
            <p:nvPr/>
          </p:nvGrpSpPr>
          <p:grpSpPr bwMode="auto">
            <a:xfrm>
              <a:off x="758800" y="6071642"/>
              <a:ext cx="1497013" cy="1187450"/>
              <a:chOff x="4932759" y="5994766"/>
              <a:chExt cx="1764989" cy="1187922"/>
            </a:xfrm>
          </p:grpSpPr>
          <p:sp>
            <p:nvSpPr>
              <p:cNvPr id="53" name="모서리가 둥근 직사각형 52"/>
              <p:cNvSpPr/>
              <p:nvPr/>
            </p:nvSpPr>
            <p:spPr>
              <a:xfrm>
                <a:off x="4933155" y="5994777"/>
                <a:ext cx="1762921" cy="1187911"/>
              </a:xfrm>
              <a:prstGeom prst="roundRect">
                <a:avLst>
                  <a:gd name="adj" fmla="val 4167"/>
                </a:avLst>
              </a:prstGeom>
              <a:solidFill>
                <a:schemeClr val="bg1"/>
              </a:solidFill>
              <a:ln w="9525" algn="ctr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81000">
                      <a:schemeClr val="bg1"/>
                    </a:gs>
                  </a:gsLst>
                  <a:lin ang="16200000" scaled="0"/>
                  <a:tileRect/>
                </a:gradFill>
                <a:round/>
                <a:headEnd/>
                <a:tailEnd/>
              </a:ln>
            </p:spPr>
            <p:txBody>
              <a:bodyPr rIns="36000" anchor="ctr"/>
              <a:lstStyle/>
              <a:p>
                <a:pPr marL="92069" indent="-92069" defTabSz="1043056" latinLnBrk="1">
                  <a:lnSpc>
                    <a:spcPts val="1100"/>
                  </a:lnSpc>
                  <a:spcBef>
                    <a:spcPts val="600"/>
                  </a:spcBef>
                  <a:buClr>
                    <a:prstClr val="black">
                      <a:lumMod val="65000"/>
                      <a:lumOff val="35000"/>
                    </a:prstClr>
                  </a:buClr>
                  <a:buSzPct val="140000"/>
                  <a:buFont typeface="Wingdings" pitchFamily="2" charset="2"/>
                  <a:buChar char="§"/>
                  <a:defRPr/>
                </a:pPr>
                <a:endParaRPr lang="ko-KR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54" name="양쪽 모서리가 둥근 사각형 53"/>
              <p:cNvSpPr/>
              <p:nvPr/>
            </p:nvSpPr>
            <p:spPr bwMode="auto">
              <a:xfrm>
                <a:off x="4932759" y="5994766"/>
                <a:ext cx="1764989" cy="252466"/>
              </a:xfrm>
              <a:prstGeom prst="round2SameRect">
                <a:avLst>
                  <a:gd name="adj1" fmla="val 20612"/>
                  <a:gd name="adj2" fmla="val 0"/>
                </a:avLst>
              </a:prstGeom>
              <a:gradFill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rgbClr val="EAEAEA"/>
                  </a:gs>
                  <a:gs pos="100000">
                    <a:schemeClr val="bg1">
                      <a:lumMod val="85000"/>
                    </a:schemeClr>
                  </a:gs>
                </a:gsLst>
                <a:lin ang="19800000" scaled="0"/>
              </a:gradFill>
              <a:ln w="3175">
                <a:gradFill>
                  <a:gsLst>
                    <a:gs pos="0">
                      <a:srgbClr val="D1D1D1"/>
                    </a:gs>
                    <a:gs pos="50000">
                      <a:srgbClr val="EAEAEA"/>
                    </a:gs>
                    <a:gs pos="100000">
                      <a:srgbClr val="CDCDCD"/>
                    </a:gs>
                  </a:gsLst>
                  <a:lin ang="10800000" scaled="0"/>
                </a:gra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marL="339725" indent="-339725" algn="ctr" defTabSz="1042988" latinLnBrk="1">
                  <a:lnSpc>
                    <a:spcPct val="90000"/>
                  </a:lnSpc>
                  <a:buClr>
                    <a:srgbClr val="292929"/>
                  </a:buClr>
                  <a:buSzPct val="100000"/>
                  <a:tabLst>
                    <a:tab pos="5648325" algn="l"/>
                  </a:tabLst>
                  <a:defRPr/>
                </a:pP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 Black" panose="020B0A04020102020204" pitchFamily="34" charset="0"/>
                    <a:ea typeface="나눔바른고딕" panose="020B0603020101020101" pitchFamily="50" charset="-127"/>
                    <a:sym typeface="Monotype Sorts"/>
                  </a:rPr>
                  <a:t>DB Server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Black" panose="020B0A04020102020204" pitchFamily="34" charset="0"/>
                  <a:ea typeface="나눔바른고딕" panose="020B0603020101020101" pitchFamily="50" charset="-127"/>
                  <a:sym typeface="Monotype Sorts"/>
                </a:endParaRPr>
              </a:p>
            </p:txBody>
          </p:sp>
        </p:grpSp>
        <p:pic>
          <p:nvPicPr>
            <p:cNvPr id="30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823" y="6393904"/>
              <a:ext cx="631825" cy="800100"/>
            </a:xfrm>
            <a:prstGeom prst="rect">
              <a:avLst/>
            </a:prstGeom>
            <a:ln>
              <a:headEnd type="oval"/>
              <a:tailEnd type="oval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 Box 114"/>
            <p:cNvSpPr txBox="1">
              <a:spLocks noChangeArrowheads="1"/>
            </p:cNvSpPr>
            <p:nvPr/>
          </p:nvSpPr>
          <p:spPr bwMode="auto">
            <a:xfrm>
              <a:off x="1334307" y="6833428"/>
              <a:ext cx="376457" cy="1080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88900" indent="-88900" algn="ctr" defTabSz="1042988" latinLnBrk="1">
                <a:lnSpc>
                  <a:spcPct val="90000"/>
                </a:lnSpc>
                <a:buClr>
                  <a:schemeClr val="tx1">
                    <a:lumMod val="65000"/>
                    <a:lumOff val="35000"/>
                  </a:schemeClr>
                </a:buClr>
                <a:buSzPct val="100000"/>
                <a:tabLst>
                  <a:tab pos="5648325" algn="l"/>
                </a:tabLst>
                <a:defRPr/>
              </a:pPr>
              <a:r>
                <a:rPr lang="en-US" altLang="ko-KR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Black" panose="020B0A04020102020204" pitchFamily="34" charset="0"/>
                  <a:ea typeface="나눔바른고딕" panose="020B0603020101020101" pitchFamily="50" charset="-127"/>
                  <a:sym typeface="Monotype Sorts"/>
                </a:rPr>
                <a:t>DB</a:t>
              </a:r>
              <a:endPara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ea typeface="나눔바른고딕" panose="020B0603020101020101" pitchFamily="50" charset="-127"/>
                <a:sym typeface="Monotype Sorts"/>
              </a:endParaRPr>
            </a:p>
          </p:txBody>
        </p:sp>
        <p:sp>
          <p:nvSpPr>
            <p:cNvPr id="35" name="Text Box 114"/>
            <p:cNvSpPr txBox="1">
              <a:spLocks noChangeArrowheads="1"/>
            </p:cNvSpPr>
            <p:nvPr/>
          </p:nvSpPr>
          <p:spPr bwMode="auto">
            <a:xfrm>
              <a:off x="1261558" y="7098751"/>
              <a:ext cx="557212" cy="1080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88900" indent="-88900" algn="ctr" defTabSz="1042988" latinLnBrk="1">
                <a:lnSpc>
                  <a:spcPct val="90000"/>
                </a:lnSpc>
                <a:buClr>
                  <a:schemeClr val="tx1">
                    <a:lumMod val="65000"/>
                    <a:lumOff val="35000"/>
                  </a:schemeClr>
                </a:buClr>
                <a:buSzPct val="100000"/>
                <a:tabLst>
                  <a:tab pos="5648325" algn="l"/>
                </a:tabLst>
                <a:defRPr/>
              </a:pPr>
              <a:r>
                <a:rPr lang="en-US" altLang="ko-KR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Black" panose="020B0A04020102020204" pitchFamily="34" charset="0"/>
                  <a:ea typeface="나눔바른고딕" panose="020B0603020101020101" pitchFamily="50" charset="-127"/>
                  <a:sym typeface="Monotype Sorts"/>
                </a:rPr>
                <a:t>Active</a:t>
              </a:r>
              <a:endPara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ea typeface="나눔바른고딕" panose="020B0603020101020101" pitchFamily="50" charset="-127"/>
                <a:sym typeface="Monotype Sorts"/>
              </a:endParaRPr>
            </a:p>
          </p:txBody>
        </p:sp>
        <p:cxnSp>
          <p:nvCxnSpPr>
            <p:cNvPr id="37" name="꺾인 연결선 36"/>
            <p:cNvCxnSpPr/>
            <p:nvPr/>
          </p:nvCxnSpPr>
          <p:spPr>
            <a:xfrm rot="5400000">
              <a:off x="2116903" y="5027836"/>
              <a:ext cx="433395" cy="1654175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>
                  <a:lumMod val="50000"/>
                </a:schemeClr>
              </a:solidFill>
              <a:headEnd type="stealth" w="sm" len="me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그룹 3"/>
            <p:cNvGrpSpPr>
              <a:grpSpLocks/>
            </p:cNvGrpSpPr>
            <p:nvPr/>
          </p:nvGrpSpPr>
          <p:grpSpPr bwMode="auto">
            <a:xfrm>
              <a:off x="4746601" y="6071642"/>
              <a:ext cx="1073200" cy="1187450"/>
              <a:chOff x="4932759" y="5994766"/>
              <a:chExt cx="1265310" cy="1187922"/>
            </a:xfrm>
          </p:grpSpPr>
          <p:sp>
            <p:nvSpPr>
              <p:cNvPr id="46" name="모서리가 둥근 직사각형 45"/>
              <p:cNvSpPr/>
              <p:nvPr/>
            </p:nvSpPr>
            <p:spPr>
              <a:xfrm>
                <a:off x="4933155" y="5994777"/>
                <a:ext cx="1264914" cy="1187911"/>
              </a:xfrm>
              <a:prstGeom prst="roundRect">
                <a:avLst>
                  <a:gd name="adj" fmla="val 4167"/>
                </a:avLst>
              </a:prstGeom>
              <a:solidFill>
                <a:schemeClr val="bg1"/>
              </a:solidFill>
              <a:ln w="9525" algn="ctr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81000">
                      <a:schemeClr val="bg1"/>
                    </a:gs>
                  </a:gsLst>
                  <a:lin ang="16200000" scaled="0"/>
                  <a:tileRect/>
                </a:gradFill>
                <a:round/>
                <a:headEnd/>
                <a:tailEnd/>
              </a:ln>
            </p:spPr>
            <p:txBody>
              <a:bodyPr rIns="36000" anchor="ctr"/>
              <a:lstStyle/>
              <a:p>
                <a:pPr marL="92069" indent="-92069" defTabSz="1043056" latinLnBrk="1">
                  <a:lnSpc>
                    <a:spcPts val="1100"/>
                  </a:lnSpc>
                  <a:spcBef>
                    <a:spcPts val="600"/>
                  </a:spcBef>
                  <a:buClr>
                    <a:prstClr val="black">
                      <a:lumMod val="65000"/>
                      <a:lumOff val="35000"/>
                    </a:prstClr>
                  </a:buClr>
                  <a:buSzPct val="140000"/>
                  <a:buFont typeface="Wingdings" pitchFamily="2" charset="2"/>
                  <a:buChar char="§"/>
                  <a:defRPr/>
                </a:pPr>
                <a:endParaRPr lang="ko-KR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47" name="양쪽 모서리가 둥근 사각형 46"/>
              <p:cNvSpPr/>
              <p:nvPr/>
            </p:nvSpPr>
            <p:spPr bwMode="auto">
              <a:xfrm>
                <a:off x="4932759" y="5994766"/>
                <a:ext cx="1265310" cy="252466"/>
              </a:xfrm>
              <a:prstGeom prst="round2SameRect">
                <a:avLst>
                  <a:gd name="adj1" fmla="val 20612"/>
                  <a:gd name="adj2" fmla="val 0"/>
                </a:avLst>
              </a:prstGeom>
              <a:gradFill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rgbClr val="EAEAEA"/>
                  </a:gs>
                  <a:gs pos="100000">
                    <a:schemeClr val="bg1">
                      <a:lumMod val="85000"/>
                    </a:schemeClr>
                  </a:gs>
                </a:gsLst>
                <a:lin ang="19800000" scaled="0"/>
              </a:gradFill>
              <a:ln w="3175">
                <a:gradFill>
                  <a:gsLst>
                    <a:gs pos="0">
                      <a:srgbClr val="D1D1D1"/>
                    </a:gs>
                    <a:gs pos="50000">
                      <a:srgbClr val="EAEAEA"/>
                    </a:gs>
                    <a:gs pos="100000">
                      <a:srgbClr val="CDCDCD"/>
                    </a:gs>
                  </a:gsLst>
                  <a:lin ang="10800000" scaled="0"/>
                </a:gra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marL="339725" indent="-339725" algn="ctr" defTabSz="1042988" latinLnBrk="1">
                  <a:lnSpc>
                    <a:spcPct val="90000"/>
                  </a:lnSpc>
                  <a:buClr>
                    <a:srgbClr val="292929"/>
                  </a:buClr>
                  <a:buSzPct val="100000"/>
                  <a:tabLst>
                    <a:tab pos="5648325" algn="l"/>
                  </a:tabLst>
                  <a:defRPr/>
                </a:pP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 Black" panose="020B0A04020102020204" pitchFamily="34" charset="0"/>
                    <a:ea typeface="나눔바른고딕" panose="020B0603020101020101" pitchFamily="50" charset="-127"/>
                    <a:sym typeface="Monotype Sorts"/>
                  </a:rPr>
                  <a:t>Etc. Server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Black" panose="020B0A04020102020204" pitchFamily="34" charset="0"/>
                  <a:ea typeface="나눔바른고딕" panose="020B0603020101020101" pitchFamily="50" charset="-127"/>
                  <a:sym typeface="Monotype Sorts"/>
                </a:endParaRPr>
              </a:p>
            </p:txBody>
          </p:sp>
        </p:grpSp>
        <p:pic>
          <p:nvPicPr>
            <p:cNvPr id="39" name="Picture 19" descr="D:\모스트비주얼\아이콘 작업\왜가리\서버3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278" y="6354212"/>
              <a:ext cx="417376" cy="690150"/>
            </a:xfrm>
            <a:prstGeom prst="rect">
              <a:avLst/>
            </a:prstGeom>
            <a:ln>
              <a:headEnd type="oval"/>
              <a:tailEnd type="oval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0" name="꺾인 연결선 39"/>
            <p:cNvCxnSpPr/>
            <p:nvPr/>
          </p:nvCxnSpPr>
          <p:spPr>
            <a:xfrm rot="16200000" flipV="1">
              <a:off x="4110803" y="4688111"/>
              <a:ext cx="433395" cy="2333625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>
                  <a:lumMod val="50000"/>
                </a:schemeClr>
              </a:solidFill>
              <a:prstDash val="sysDash"/>
              <a:headEnd type="stealth" w="sm" len="me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그룹 292"/>
            <p:cNvGrpSpPr>
              <a:grpSpLocks/>
            </p:cNvGrpSpPr>
            <p:nvPr/>
          </p:nvGrpSpPr>
          <p:grpSpPr bwMode="auto">
            <a:xfrm>
              <a:off x="2939751" y="6701879"/>
              <a:ext cx="857248" cy="606425"/>
              <a:chOff x="2551507" y="7673913"/>
              <a:chExt cx="557212" cy="606302"/>
            </a:xfrm>
          </p:grpSpPr>
          <p:pic>
            <p:nvPicPr>
              <p:cNvPr id="44" name="Picture 5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0720" y="7673913"/>
                <a:ext cx="478786" cy="606302"/>
              </a:xfrm>
              <a:prstGeom prst="rect">
                <a:avLst/>
              </a:prstGeom>
              <a:ln>
                <a:headEnd type="oval"/>
                <a:tailEnd type="oval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" name="Text Box 114"/>
              <p:cNvSpPr txBox="1">
                <a:spLocks noChangeArrowheads="1"/>
              </p:cNvSpPr>
              <p:nvPr/>
            </p:nvSpPr>
            <p:spPr bwMode="auto">
              <a:xfrm>
                <a:off x="2551507" y="7978649"/>
                <a:ext cx="557212" cy="1080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marL="88900" indent="-88900" algn="ctr" defTabSz="1042988" latinLnBrk="1">
                  <a:lnSpc>
                    <a:spcPct val="90000"/>
                  </a:lnSpc>
                  <a:buClr>
                    <a:schemeClr val="tx1">
                      <a:lumMod val="65000"/>
                      <a:lumOff val="35000"/>
                    </a:schemeClr>
                  </a:buClr>
                  <a:buSzPct val="100000"/>
                  <a:tabLst>
                    <a:tab pos="5648325" algn="l"/>
                  </a:tabLst>
                  <a:defRPr/>
                </a:pPr>
                <a:r>
                  <a:rPr lang="en-US" altLang="ko-KR" sz="9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 Black" panose="020B0A04020102020204" pitchFamily="34" charset="0"/>
                    <a:ea typeface="나눔바른고딕" panose="020B0603020101020101" pitchFamily="50" charset="-127"/>
                    <a:sym typeface="Monotype Sorts"/>
                  </a:rPr>
                  <a:t>Etc.</a:t>
                </a:r>
                <a:r>
                  <a:rPr lang="ko-KR" altLang="en-US" sz="9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 Black" panose="020B0A04020102020204" pitchFamily="34" charset="0"/>
                    <a:ea typeface="나눔바른고딕" panose="020B0603020101020101" pitchFamily="50" charset="-127"/>
                    <a:sym typeface="Monotype Sorts"/>
                  </a:rPr>
                  <a:t> </a:t>
                </a:r>
                <a:r>
                  <a:rPr lang="en-US" altLang="ko-KR" sz="9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 Black" panose="020B0A04020102020204" pitchFamily="34" charset="0"/>
                    <a:ea typeface="나눔바른고딕" panose="020B0603020101020101" pitchFamily="50" charset="-127"/>
                    <a:sym typeface="Monotype Sorts"/>
                  </a:rPr>
                  <a:t>Data</a:t>
                </a:r>
                <a:endParaRPr lang="ko-KR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Black" panose="020B0A04020102020204" pitchFamily="34" charset="0"/>
                  <a:ea typeface="나눔바른고딕" panose="020B0603020101020101" pitchFamily="50" charset="-127"/>
                  <a:sym typeface="Monotype Sorts"/>
                </a:endParaRPr>
              </a:p>
            </p:txBody>
          </p:sp>
        </p:grpSp>
        <p:cxnSp>
          <p:nvCxnSpPr>
            <p:cNvPr id="42" name="꺾인 연결선 41"/>
            <p:cNvCxnSpPr/>
            <p:nvPr/>
          </p:nvCxnSpPr>
          <p:spPr>
            <a:xfrm flipH="1">
              <a:off x="2373288" y="2993408"/>
              <a:ext cx="582612" cy="714387"/>
            </a:xfrm>
            <a:prstGeom prst="bentConnector4">
              <a:avLst>
                <a:gd name="adj1" fmla="val -39282"/>
                <a:gd name="adj2" fmla="val 73353"/>
              </a:avLst>
            </a:prstGeom>
            <a:ln>
              <a:solidFill>
                <a:srgbClr val="C00000"/>
              </a:solidFill>
              <a:headEnd type="stealth" w="sm" len="me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꺾인 연결선 42"/>
            <p:cNvCxnSpPr/>
            <p:nvPr/>
          </p:nvCxnSpPr>
          <p:spPr>
            <a:xfrm>
              <a:off x="2955900" y="2993408"/>
              <a:ext cx="981075" cy="714387"/>
            </a:xfrm>
            <a:prstGeom prst="bentConnector2">
              <a:avLst/>
            </a:prstGeom>
            <a:ln>
              <a:solidFill>
                <a:srgbClr val="C00000"/>
              </a:solidFill>
              <a:headEnd type="stealth" w="sm" len="me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0" name="직선 화살표 연결선 89"/>
          <p:cNvCxnSpPr/>
          <p:nvPr/>
        </p:nvCxnSpPr>
        <p:spPr>
          <a:xfrm flipH="1">
            <a:off x="2561819" y="1382534"/>
            <a:ext cx="673918" cy="1"/>
          </a:xfrm>
          <a:prstGeom prst="straightConnector1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직선 화살표 연결선 90"/>
          <p:cNvCxnSpPr>
            <a:stCxn id="7" idx="1"/>
          </p:cNvCxnSpPr>
          <p:nvPr/>
        </p:nvCxnSpPr>
        <p:spPr>
          <a:xfrm flipH="1">
            <a:off x="4565437" y="1306466"/>
            <a:ext cx="518972" cy="15579"/>
          </a:xfrm>
          <a:prstGeom prst="straightConnector1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 Box 114"/>
          <p:cNvSpPr txBox="1">
            <a:spLocks noChangeArrowheads="1"/>
          </p:cNvSpPr>
          <p:nvPr/>
        </p:nvSpPr>
        <p:spPr bwMode="auto">
          <a:xfrm>
            <a:off x="8773635" y="5879292"/>
            <a:ext cx="1159167" cy="24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88900" indent="-88900" algn="ctr" defTabSz="1042988" latinLnBrk="1">
              <a:lnSpc>
                <a:spcPct val="90000"/>
              </a:lnSpc>
              <a:buClr>
                <a:schemeClr val="tx1">
                  <a:lumMod val="65000"/>
                  <a:lumOff val="35000"/>
                </a:schemeClr>
              </a:buClr>
              <a:buSzPct val="100000"/>
              <a:tabLst>
                <a:tab pos="5648325" algn="l"/>
              </a:tabLst>
              <a:defRPr/>
            </a:pP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ea typeface="나눔바른고딕" panose="020B0603020101020101" pitchFamily="50" charset="-127"/>
                <a:sym typeface="Monotype Sorts"/>
              </a:rPr>
              <a:t>Contents, Dev. Server</a:t>
            </a:r>
            <a:endParaRPr lang="ko-KR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  <a:ea typeface="나눔바른고딕" panose="020B0603020101020101" pitchFamily="50" charset="-127"/>
              <a:sym typeface="Monotype Sorts"/>
            </a:endParaRPr>
          </a:p>
        </p:txBody>
      </p:sp>
      <p:pic>
        <p:nvPicPr>
          <p:cNvPr id="93" name="그림 9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62" y="2954973"/>
            <a:ext cx="757714" cy="760804"/>
          </a:xfrm>
          <a:prstGeom prst="rect">
            <a:avLst/>
          </a:prstGeom>
        </p:spPr>
      </p:pic>
      <p:sp>
        <p:nvSpPr>
          <p:cNvPr id="94" name="Text Box 114"/>
          <p:cNvSpPr txBox="1">
            <a:spLocks noChangeArrowheads="1"/>
          </p:cNvSpPr>
          <p:nvPr/>
        </p:nvSpPr>
        <p:spPr bwMode="auto">
          <a:xfrm>
            <a:off x="1586292" y="3813188"/>
            <a:ext cx="832767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88900" indent="-88900" algn="ctr" defTabSz="1042988" latinLnBrk="1">
              <a:lnSpc>
                <a:spcPct val="90000"/>
              </a:lnSpc>
              <a:buClr>
                <a:schemeClr val="tx1">
                  <a:lumMod val="65000"/>
                  <a:lumOff val="35000"/>
                </a:schemeClr>
              </a:buClr>
              <a:buSzPct val="100000"/>
              <a:tabLst>
                <a:tab pos="5648325" algn="l"/>
              </a:tabLst>
              <a:defRPr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ea typeface="나눔바른고딕" panose="020B0603020101020101" pitchFamily="50" charset="-127"/>
                <a:sym typeface="Monotype Sorts"/>
              </a:rPr>
              <a:t>System admin.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  <a:ea typeface="나눔바른고딕" panose="020B0603020101020101" pitchFamily="50" charset="-127"/>
              <a:sym typeface="Monotype Sorts"/>
            </a:endParaRPr>
          </a:p>
        </p:txBody>
      </p:sp>
      <p:sp>
        <p:nvSpPr>
          <p:cNvPr id="95" name="모서리가 둥근 직사각형 94"/>
          <p:cNvSpPr/>
          <p:nvPr/>
        </p:nvSpPr>
        <p:spPr>
          <a:xfrm>
            <a:off x="8316407" y="1324512"/>
            <a:ext cx="3461244" cy="14963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Targeting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dirty="0"/>
              <a:t>10,000 users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dirty="0"/>
              <a:t>1,000 client concurrent connection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dirty="0"/>
              <a:t>Reliable &amp; convenient service </a:t>
            </a:r>
            <a:endParaRPr lang="ko-KR" altLang="en-US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4D6327B-759E-49BC-85BF-E9E4D554CE5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00975" y="6152643"/>
            <a:ext cx="2591025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97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90407F38-C3D8-4A10-947E-427E1656E972}"/>
              </a:ext>
            </a:extLst>
          </p:cNvPr>
          <p:cNvSpPr/>
          <p:nvPr/>
        </p:nvSpPr>
        <p:spPr>
          <a:xfrm>
            <a:off x="0" y="0"/>
            <a:ext cx="12192000" cy="3319272"/>
          </a:xfrm>
          <a:prstGeom prst="rect">
            <a:avLst/>
          </a:prstGeom>
          <a:gradFill>
            <a:gsLst>
              <a:gs pos="0">
                <a:srgbClr val="0179BF"/>
              </a:gs>
              <a:gs pos="97000">
                <a:srgbClr val="042557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357" tIns="37679" rIns="75357" bIns="37679" rtlCol="0" anchor="ctr"/>
          <a:lstStyle/>
          <a:p>
            <a:pPr algn="ctr"/>
            <a:endParaRPr lang="ko-KR" altLang="en-US" sz="160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9B9AF4BF-EDB9-4E88-B390-A20945D92B39}"/>
              </a:ext>
            </a:extLst>
          </p:cNvPr>
          <p:cNvSpPr/>
          <p:nvPr/>
        </p:nvSpPr>
        <p:spPr>
          <a:xfrm>
            <a:off x="0" y="0"/>
            <a:ext cx="12192000" cy="3319272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357" tIns="37679" rIns="75357" bIns="37679"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9" name="순서도: 준비 8">
            <a:extLst>
              <a:ext uri="{FF2B5EF4-FFF2-40B4-BE49-F238E27FC236}">
                <a16:creationId xmlns:a16="http://schemas.microsoft.com/office/drawing/2014/main" id="{74149431-F7BF-43E5-A327-881BB5857B42}"/>
              </a:ext>
            </a:extLst>
          </p:cNvPr>
          <p:cNvSpPr/>
          <p:nvPr/>
        </p:nvSpPr>
        <p:spPr>
          <a:xfrm>
            <a:off x="977206" y="2899233"/>
            <a:ext cx="1427892" cy="774291"/>
          </a:xfrm>
          <a:prstGeom prst="flowChartPreparation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65000" endPos="35000" dist="762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357" tIns="37679" rIns="75357" bIns="37679" rtlCol="0" anchor="ctr"/>
          <a:lstStyle/>
          <a:p>
            <a:pPr algn="ctr"/>
            <a:endParaRPr lang="ko-KR" altLang="en-US" sz="1600"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D8D0E7-F87C-4479-8D20-75562EFBD5B1}"/>
              </a:ext>
            </a:extLst>
          </p:cNvPr>
          <p:cNvSpPr txBox="1"/>
          <p:nvPr/>
        </p:nvSpPr>
        <p:spPr>
          <a:xfrm>
            <a:off x="1304620" y="3092811"/>
            <a:ext cx="773060" cy="599314"/>
          </a:xfrm>
          <a:prstGeom prst="rect">
            <a:avLst/>
          </a:prstGeom>
          <a:noFill/>
        </p:spPr>
        <p:txBody>
          <a:bodyPr wrap="none" lIns="75357" tIns="37679" rIns="75357" bIns="37679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OPEN</a:t>
            </a:r>
          </a:p>
          <a:p>
            <a:pPr algn="ctr"/>
            <a:r>
              <a:rPr lang="en-US" altLang="ko-KR" dirty="0">
                <a:solidFill>
                  <a:schemeClr val="bg1"/>
                </a:solidFill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course</a:t>
            </a:r>
            <a:endParaRPr lang="ko-KR" altLang="en-US" dirty="0">
              <a:solidFill>
                <a:schemeClr val="bg1"/>
              </a:solidFill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D892135A-70B5-45AF-B5ED-A977BE888C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296" y="1746110"/>
            <a:ext cx="1077713" cy="84888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순서도: 준비 10">
            <a:extLst>
              <a:ext uri="{FF2B5EF4-FFF2-40B4-BE49-F238E27FC236}">
                <a16:creationId xmlns:a16="http://schemas.microsoft.com/office/drawing/2014/main" id="{01EE3DD8-0044-48EF-99F2-CE96584FD188}"/>
              </a:ext>
            </a:extLst>
          </p:cNvPr>
          <p:cNvSpPr/>
          <p:nvPr/>
        </p:nvSpPr>
        <p:spPr>
          <a:xfrm>
            <a:off x="6850339" y="2899233"/>
            <a:ext cx="1427892" cy="774291"/>
          </a:xfrm>
          <a:prstGeom prst="flowChartPreparation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65000" endPos="35000" dist="762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357" tIns="37679" rIns="75357" bIns="37679" rtlCol="0" anchor="ctr"/>
          <a:lstStyle/>
          <a:p>
            <a:pPr algn="ctr"/>
            <a:endParaRPr lang="ko-KR" altLang="en-US" sz="1600"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F055F5-01E5-48EA-8E4B-D1FDD701230A}"/>
              </a:ext>
            </a:extLst>
          </p:cNvPr>
          <p:cNvSpPr txBox="1"/>
          <p:nvPr/>
        </p:nvSpPr>
        <p:spPr>
          <a:xfrm>
            <a:off x="6910822" y="3108200"/>
            <a:ext cx="1306925" cy="630092"/>
          </a:xfrm>
          <a:prstGeom prst="rect">
            <a:avLst/>
          </a:prstGeom>
          <a:noFill/>
        </p:spPr>
        <p:txBody>
          <a:bodyPr wrap="none" lIns="75357" tIns="37679" rIns="75357" bIns="37679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CERTIFICATE</a:t>
            </a:r>
            <a:endParaRPr lang="en-US" altLang="ko-KR" sz="1600" dirty="0">
              <a:solidFill>
                <a:schemeClr val="bg1"/>
              </a:solidFill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algn="ctr"/>
            <a:r>
              <a:rPr lang="en-US" altLang="ko-KR" dirty="0">
                <a:solidFill>
                  <a:schemeClr val="bg1"/>
                </a:solidFill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course</a:t>
            </a:r>
            <a:endParaRPr lang="ko-KR" altLang="en-US" dirty="0">
              <a:solidFill>
                <a:schemeClr val="bg1"/>
              </a:solidFill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6F556736-590F-4697-9FC6-76C53F8071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671" y="1746110"/>
            <a:ext cx="973224" cy="84888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순서도: 준비 11">
            <a:extLst>
              <a:ext uri="{FF2B5EF4-FFF2-40B4-BE49-F238E27FC236}">
                <a16:creationId xmlns:a16="http://schemas.microsoft.com/office/drawing/2014/main" id="{124B4707-79F2-49A1-BD39-99F6A30B38CF}"/>
              </a:ext>
            </a:extLst>
          </p:cNvPr>
          <p:cNvSpPr/>
          <p:nvPr/>
        </p:nvSpPr>
        <p:spPr>
          <a:xfrm>
            <a:off x="9786906" y="2899233"/>
            <a:ext cx="1427892" cy="774291"/>
          </a:xfrm>
          <a:prstGeom prst="flowChartPreparation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65000" endPos="35000" dist="762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357" tIns="37679" rIns="75357" bIns="37679" rtlCol="0" anchor="ctr"/>
          <a:lstStyle/>
          <a:p>
            <a:pPr algn="ctr"/>
            <a:endParaRPr lang="ko-KR" altLang="en-US" sz="1600"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08C923-47CF-4145-9A5B-1BA992900969}"/>
              </a:ext>
            </a:extLst>
          </p:cNvPr>
          <p:cNvSpPr txBox="1"/>
          <p:nvPr/>
        </p:nvSpPr>
        <p:spPr>
          <a:xfrm>
            <a:off x="10092552" y="3092811"/>
            <a:ext cx="816598" cy="599314"/>
          </a:xfrm>
          <a:prstGeom prst="rect">
            <a:avLst/>
          </a:prstGeom>
          <a:noFill/>
        </p:spPr>
        <p:txBody>
          <a:bodyPr wrap="none" lIns="75357" tIns="37679" rIns="75357" bIns="37679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SPECIAL</a:t>
            </a:r>
          </a:p>
          <a:p>
            <a:pPr algn="ctr"/>
            <a:r>
              <a:rPr lang="en-US" altLang="ko-KR" dirty="0">
                <a:solidFill>
                  <a:schemeClr val="bg1"/>
                </a:solidFill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course</a:t>
            </a:r>
            <a:endParaRPr lang="ko-KR" altLang="en-US" dirty="0">
              <a:solidFill>
                <a:schemeClr val="bg1"/>
              </a:solidFill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pic>
        <p:nvPicPr>
          <p:cNvPr id="27" name="그림 26" descr="텍스트, 벡터그래픽이(가) 표시된 사진&#10;&#10;자동 생성된 설명">
            <a:extLst>
              <a:ext uri="{FF2B5EF4-FFF2-40B4-BE49-F238E27FC236}">
                <a16:creationId xmlns:a16="http://schemas.microsoft.com/office/drawing/2014/main" id="{9489F19C-D457-4B51-AAC3-C358315FC7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329" y="1770366"/>
            <a:ext cx="1321047" cy="80037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순서도: 준비 9">
            <a:extLst>
              <a:ext uri="{FF2B5EF4-FFF2-40B4-BE49-F238E27FC236}">
                <a16:creationId xmlns:a16="http://schemas.microsoft.com/office/drawing/2014/main" id="{54F25C52-585B-49D6-A02C-5F1924ED9819}"/>
              </a:ext>
            </a:extLst>
          </p:cNvPr>
          <p:cNvSpPr/>
          <p:nvPr/>
        </p:nvSpPr>
        <p:spPr>
          <a:xfrm>
            <a:off x="3913774" y="2899233"/>
            <a:ext cx="1427892" cy="774291"/>
          </a:xfrm>
          <a:prstGeom prst="flowChartPreparation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65000" endPos="35000" dist="762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357" tIns="37679" rIns="75357" bIns="37679" rtlCol="0" anchor="ctr"/>
          <a:lstStyle/>
          <a:p>
            <a:pPr algn="ctr"/>
            <a:endParaRPr lang="ko-KR" altLang="en-US" sz="1600"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569F85-6B9F-4FF2-8E4A-81850C299F51}"/>
              </a:ext>
            </a:extLst>
          </p:cNvPr>
          <p:cNvSpPr txBox="1"/>
          <p:nvPr/>
        </p:nvSpPr>
        <p:spPr>
          <a:xfrm>
            <a:off x="4156901" y="3092811"/>
            <a:ext cx="941633" cy="599314"/>
          </a:xfrm>
          <a:prstGeom prst="rect">
            <a:avLst/>
          </a:prstGeom>
          <a:noFill/>
        </p:spPr>
        <p:txBody>
          <a:bodyPr wrap="none" lIns="75357" tIns="37679" rIns="75357" bIns="37679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REGULAR</a:t>
            </a:r>
          </a:p>
          <a:p>
            <a:pPr algn="ctr"/>
            <a:r>
              <a:rPr lang="en-US" altLang="ko-KR" dirty="0">
                <a:solidFill>
                  <a:schemeClr val="bg1"/>
                </a:solidFill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course</a:t>
            </a:r>
            <a:endParaRPr lang="ko-KR" altLang="en-US" dirty="0">
              <a:solidFill>
                <a:schemeClr val="bg1"/>
              </a:solidFill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B7C62233-D010-4907-9C57-57FA47509E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008" y="1829899"/>
            <a:ext cx="935425" cy="6813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980F481-FCE3-43EE-9C04-39CDBCF7B4D4}"/>
              </a:ext>
            </a:extLst>
          </p:cNvPr>
          <p:cNvSpPr txBox="1"/>
          <p:nvPr/>
        </p:nvSpPr>
        <p:spPr>
          <a:xfrm>
            <a:off x="302977" y="363117"/>
            <a:ext cx="6222181" cy="63009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75357" tIns="37679" rIns="75357" bIns="37679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Type of IHO</a:t>
            </a:r>
            <a:r>
              <a:rPr lang="ko-KR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ko-KR" sz="36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e-Learning Courses</a:t>
            </a:r>
            <a:endParaRPr lang="ko-KR" altLang="en-US" sz="3600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1A1F9B8-2D03-44AD-80A7-E31B8919FDCA}"/>
              </a:ext>
            </a:extLst>
          </p:cNvPr>
          <p:cNvSpPr txBox="1"/>
          <p:nvPr/>
        </p:nvSpPr>
        <p:spPr>
          <a:xfrm>
            <a:off x="302977" y="4170861"/>
            <a:ext cx="2803193" cy="1922753"/>
          </a:xfrm>
          <a:prstGeom prst="rect">
            <a:avLst/>
          </a:prstGeom>
          <a:noFill/>
        </p:spPr>
        <p:txBody>
          <a:bodyPr wrap="square" lIns="75357" tIns="37679" rIns="75357" bIns="37679" rtlCol="0">
            <a:spAutoFit/>
          </a:bodyPr>
          <a:lstStyle/>
          <a:p>
            <a:pPr marL="217313" indent="-217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Log-in not required</a:t>
            </a:r>
          </a:p>
          <a:p>
            <a:pPr marL="217313" indent="-217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course registration</a:t>
            </a:r>
          </a:p>
          <a:p>
            <a:pPr marL="217313" indent="-217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Containing short video clips</a:t>
            </a:r>
          </a:p>
          <a:p>
            <a:pPr marL="217313" indent="-217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to all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직선 연결선 40">
            <a:extLst>
              <a:ext uri="{FF2B5EF4-FFF2-40B4-BE49-F238E27FC236}">
                <a16:creationId xmlns:a16="http://schemas.microsoft.com/office/drawing/2014/main" id="{4B58DF69-2399-415E-964B-A51F8EDB54C5}"/>
              </a:ext>
            </a:extLst>
          </p:cNvPr>
          <p:cNvCxnSpPr>
            <a:cxnSpLocks/>
          </p:cNvCxnSpPr>
          <p:nvPr/>
        </p:nvCxnSpPr>
        <p:spPr>
          <a:xfrm>
            <a:off x="3150155" y="4036471"/>
            <a:ext cx="0" cy="2351648"/>
          </a:xfrm>
          <a:prstGeom prst="line">
            <a:avLst/>
          </a:prstGeom>
          <a:ln w="6350">
            <a:gradFill>
              <a:gsLst>
                <a:gs pos="0">
                  <a:srgbClr val="042557">
                    <a:alpha val="0"/>
                  </a:srgbClr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rgbClr val="042557">
                    <a:alpha val="0"/>
                  </a:srgb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41">
            <a:extLst>
              <a:ext uri="{FF2B5EF4-FFF2-40B4-BE49-F238E27FC236}">
                <a16:creationId xmlns:a16="http://schemas.microsoft.com/office/drawing/2014/main" id="{EE20F1BF-10E5-45DC-8CB7-36C03265F982}"/>
              </a:ext>
            </a:extLst>
          </p:cNvPr>
          <p:cNvCxnSpPr>
            <a:cxnSpLocks/>
          </p:cNvCxnSpPr>
          <p:nvPr/>
        </p:nvCxnSpPr>
        <p:spPr>
          <a:xfrm>
            <a:off x="6096000" y="4036471"/>
            <a:ext cx="0" cy="2351648"/>
          </a:xfrm>
          <a:prstGeom prst="line">
            <a:avLst/>
          </a:prstGeom>
          <a:ln w="6350">
            <a:gradFill>
              <a:gsLst>
                <a:gs pos="0">
                  <a:srgbClr val="042557">
                    <a:alpha val="0"/>
                  </a:srgbClr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rgbClr val="042557">
                    <a:alpha val="0"/>
                  </a:srgb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>
            <a:extLst>
              <a:ext uri="{FF2B5EF4-FFF2-40B4-BE49-F238E27FC236}">
                <a16:creationId xmlns:a16="http://schemas.microsoft.com/office/drawing/2014/main" id="{597617A6-F082-4295-A0CD-0E01742CCB9A}"/>
              </a:ext>
            </a:extLst>
          </p:cNvPr>
          <p:cNvCxnSpPr>
            <a:cxnSpLocks/>
          </p:cNvCxnSpPr>
          <p:nvPr/>
        </p:nvCxnSpPr>
        <p:spPr>
          <a:xfrm>
            <a:off x="9115976" y="4036471"/>
            <a:ext cx="0" cy="2351648"/>
          </a:xfrm>
          <a:prstGeom prst="line">
            <a:avLst/>
          </a:prstGeom>
          <a:ln w="6350">
            <a:gradFill>
              <a:gsLst>
                <a:gs pos="0">
                  <a:srgbClr val="042557">
                    <a:alpha val="0"/>
                  </a:srgbClr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rgbClr val="042557">
                    <a:alpha val="0"/>
                  </a:srgb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2EC28366-A1E5-4A26-93C6-6D26DF21FEF5}"/>
              </a:ext>
            </a:extLst>
          </p:cNvPr>
          <p:cNvSpPr txBox="1"/>
          <p:nvPr/>
        </p:nvSpPr>
        <p:spPr>
          <a:xfrm>
            <a:off x="3188893" y="4179328"/>
            <a:ext cx="2937249" cy="1922753"/>
          </a:xfrm>
          <a:prstGeom prst="rect">
            <a:avLst/>
          </a:prstGeom>
          <a:noFill/>
        </p:spPr>
        <p:txBody>
          <a:bodyPr wrap="square" lIns="75357" tIns="37679" rIns="75357" bIns="37679" rtlCol="0">
            <a:spAutoFit/>
          </a:bodyPr>
          <a:lstStyle/>
          <a:p>
            <a:pPr marL="217313" indent="-217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Log-in required</a:t>
            </a:r>
          </a:p>
          <a:p>
            <a:pPr marL="217313" indent="-217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 the approval of Steering Committee</a:t>
            </a:r>
          </a:p>
          <a:p>
            <a:pPr marL="217313" indent="-217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fundamental knowledge</a:t>
            </a:r>
          </a:p>
          <a:p>
            <a:pPr marL="217313" indent="-217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on a monthly basis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7F07B9B-D74F-4970-9465-7FB698521D82}"/>
              </a:ext>
            </a:extLst>
          </p:cNvPr>
          <p:cNvSpPr txBox="1"/>
          <p:nvPr/>
        </p:nvSpPr>
        <p:spPr>
          <a:xfrm>
            <a:off x="6274049" y="4187795"/>
            <a:ext cx="2803193" cy="1922755"/>
          </a:xfrm>
          <a:prstGeom prst="rect">
            <a:avLst/>
          </a:prstGeom>
          <a:noFill/>
        </p:spPr>
        <p:txBody>
          <a:bodyPr wrap="square" lIns="75357" tIns="37679" rIns="75357" bIns="37679" rtlCol="0">
            <a:spAutoFit/>
          </a:bodyPr>
          <a:lstStyle/>
          <a:p>
            <a:pPr marL="217313" indent="-217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Log-in required</a:t>
            </a:r>
          </a:p>
          <a:p>
            <a:pPr marL="217313" indent="-217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 the approval of IBSC</a:t>
            </a:r>
          </a:p>
          <a:p>
            <a:pPr marL="217313" indent="-217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certification</a:t>
            </a:r>
          </a:p>
          <a:p>
            <a:pPr marL="217313" indent="-217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regularly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70CEB04-ED17-4D12-9F63-FAE17265E134}"/>
              </a:ext>
            </a:extLst>
          </p:cNvPr>
          <p:cNvSpPr txBox="1"/>
          <p:nvPr/>
        </p:nvSpPr>
        <p:spPr>
          <a:xfrm>
            <a:off x="9212616" y="4204729"/>
            <a:ext cx="2803193" cy="1553421"/>
          </a:xfrm>
          <a:prstGeom prst="rect">
            <a:avLst/>
          </a:prstGeom>
          <a:noFill/>
        </p:spPr>
        <p:txBody>
          <a:bodyPr wrap="square" lIns="75357" tIns="37679" rIns="75357" bIns="37679" rtlCol="0">
            <a:spAutoFit/>
          </a:bodyPr>
          <a:lstStyle/>
          <a:p>
            <a:pPr marL="217313" indent="-217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special subjects</a:t>
            </a:r>
          </a:p>
          <a:p>
            <a:pPr marL="217313" indent="-217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Taught by subject experts in real-time</a:t>
            </a:r>
          </a:p>
          <a:p>
            <a:pPr marL="217313" indent="-217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regular course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C1D577E-6A5A-47B1-909A-94B0CE2B79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13637" y="6110550"/>
            <a:ext cx="2591025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297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B6D3E-28D8-47C5-829C-60BBA67DC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218" y="1572143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IHO e-Learning Center is proceeding with the cooperation of IHO, Project Team, Republic of Korea, IBSC, and Member States;</a:t>
            </a:r>
          </a:p>
          <a:p>
            <a:pPr algn="just"/>
            <a:r>
              <a:rPr lang="en-US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great deal of gratitude is owed to the KHOA who actively supported the budget required for building an e-Learning system and a website in 2021;</a:t>
            </a:r>
          </a:p>
          <a:p>
            <a:pPr algn="just"/>
            <a:r>
              <a:rPr lang="en-US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CBSC e-Learning Project Team is committed to developing and implementing the IHO e-Learning Center; and</a:t>
            </a:r>
          </a:p>
          <a:p>
            <a:pPr algn="just"/>
            <a:r>
              <a:rPr lang="en-US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Despite of the ongoing pandemic, it is expected that the Center will be operational test from 2022.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ECF6AC9-6F2C-4C8F-AD7B-AF8811BCC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3740" y="6118550"/>
            <a:ext cx="2591025" cy="749873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F9CE3D3-083D-4230-B560-364C7024BA80}"/>
              </a:ext>
            </a:extLst>
          </p:cNvPr>
          <p:cNvSpPr txBox="1"/>
          <p:nvPr/>
        </p:nvSpPr>
        <p:spPr>
          <a:xfrm>
            <a:off x="646043" y="844981"/>
            <a:ext cx="23489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pt-BR" sz="28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605D979-6FD3-495D-8EC3-E36C1D20D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269" y="180459"/>
            <a:ext cx="3755461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026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1783</TotalTime>
  <Words>647</Words>
  <Application>Microsoft Office PowerPoint</Application>
  <PresentationFormat>Widescreen</PresentationFormat>
  <Paragraphs>126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Times New Roman</vt:lpstr>
      <vt:lpstr>Wingdings</vt:lpstr>
      <vt:lpstr>Office Theme</vt:lpstr>
      <vt:lpstr>Apresentação do PowerPoint</vt:lpstr>
      <vt:lpstr> e-Learning Project Team </vt:lpstr>
      <vt:lpstr>Apresentação do PowerPoint</vt:lpstr>
      <vt:lpstr>Apresentação do PowerPoint</vt:lpstr>
      <vt:lpstr>Apresentação do PowerPoint</vt:lpstr>
      <vt:lpstr>Apresentação do PowerPoint</vt:lpstr>
      <vt:lpstr>e-Learning System &amp; Website - System architecture (updated) 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1st Technical Coordination Meeting 22Sep2020</dc:title>
  <dc:creator>Alberto Costa Neves</dc:creator>
  <cp:lastModifiedBy>Helber Macedo</cp:lastModifiedBy>
  <cp:revision>80</cp:revision>
  <dcterms:created xsi:type="dcterms:W3CDTF">2020-09-20T17:50:33Z</dcterms:created>
  <dcterms:modified xsi:type="dcterms:W3CDTF">2021-06-09T22:30:04Z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bfb733f-faef-464c-9b6d-731b56f94973_Enabled">
    <vt:lpwstr>true</vt:lpwstr>
  </property>
  <property fmtid="{D5CDD505-2E9C-101B-9397-08002B2CF9AE}" pid="3" name="MSIP_Label_1bfb733f-faef-464c-9b6d-731b56f94973_SetDate">
    <vt:lpwstr>2021-06-08T12:55:02Z</vt:lpwstr>
  </property>
  <property fmtid="{D5CDD505-2E9C-101B-9397-08002B2CF9AE}" pid="4" name="MSIP_Label_1bfb733f-faef-464c-9b6d-731b56f94973_Method">
    <vt:lpwstr>Standard</vt:lpwstr>
  </property>
  <property fmtid="{D5CDD505-2E9C-101B-9397-08002B2CF9AE}" pid="5" name="MSIP_Label_1bfb733f-faef-464c-9b6d-731b56f94973_Name">
    <vt:lpwstr>Unclass - Non-Classifié</vt:lpwstr>
  </property>
  <property fmtid="{D5CDD505-2E9C-101B-9397-08002B2CF9AE}" pid="6" name="MSIP_Label_1bfb733f-faef-464c-9b6d-731b56f94973_SiteId">
    <vt:lpwstr>1594fdae-a1d9-4405-915d-011467234338</vt:lpwstr>
  </property>
  <property fmtid="{D5CDD505-2E9C-101B-9397-08002B2CF9AE}" pid="7" name="MSIP_Label_1bfb733f-faef-464c-9b6d-731b56f94973_ActionId">
    <vt:lpwstr>4a1b3cb8-7fa5-4979-993e-46faff46bf31</vt:lpwstr>
  </property>
  <property fmtid="{D5CDD505-2E9C-101B-9397-08002B2CF9AE}" pid="8" name="MSIP_Label_1bfb733f-faef-464c-9b6d-731b56f94973_ContentBits">
    <vt:lpwstr>0</vt:lpwstr>
  </property>
</Properties>
</file>