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2" r:id="rId3"/>
    <p:sldId id="264" r:id="rId4"/>
    <p:sldId id="275" r:id="rId5"/>
    <p:sldId id="273" r:id="rId6"/>
    <p:sldId id="271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6208"/>
  </p:normalViewPr>
  <p:slideViewPr>
    <p:cSldViewPr snapToGrid="0" snapToObjects="1">
      <p:cViewPr varScale="1">
        <p:scale>
          <a:sx n="91" d="100"/>
          <a:sy n="91" d="100"/>
        </p:scale>
        <p:origin x="10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salmo\Desktop\MACHC\20%20Santo%20Domingo\Presentaci&#243;n\Info%20cursos\ALUMNOS%20EXTRANJEROS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4.5630880526822903E-2"/>
          <c:y val="9.0686091789818291E-2"/>
          <c:w val="0.93367064293735258"/>
          <c:h val="0.57602211180382668"/>
        </c:manualLayout>
      </c:layout>
      <c:bar3DChart>
        <c:barDir val="col"/>
        <c:grouping val="stacked"/>
        <c:varyColors val="0"/>
        <c:ser>
          <c:idx val="0"/>
          <c:order val="0"/>
          <c:tx>
            <c:v>Categoria A</c:v>
          </c:tx>
          <c:spPr>
            <a:gradFill rotWithShape="1">
              <a:gsLst>
                <a:gs pos="0">
                  <a:schemeClr val="accent6">
                    <a:lumMod val="110000"/>
                    <a:satMod val="105000"/>
                    <a:tint val="67000"/>
                  </a:schemeClr>
                </a:gs>
                <a:gs pos="50000">
                  <a:schemeClr val="accent6">
                    <a:lumMod val="105000"/>
                    <a:satMod val="103000"/>
                    <a:tint val="73000"/>
                  </a:schemeClr>
                </a:gs>
                <a:gs pos="100000">
                  <a:schemeClr val="accent6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6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6">
                  <a:shade val="95000"/>
                </a:schemeClr>
              </a:contourClr>
            </a:sp3d>
          </c:spPr>
          <c:invertIfNegative val="0"/>
          <c:cat>
            <c:strRef>
              <c:f>PAISES!$R$3:$R$22</c:f>
              <c:strCache>
                <c:ptCount val="20"/>
                <c:pt idx="0">
                  <c:v>Argelia</c:v>
                </c:pt>
                <c:pt idx="1">
                  <c:v>Argentina</c:v>
                </c:pt>
                <c:pt idx="2">
                  <c:v>Bolivia</c:v>
                </c:pt>
                <c:pt idx="3">
                  <c:v>Brasil</c:v>
                </c:pt>
                <c:pt idx="4">
                  <c:v>Chile</c:v>
                </c:pt>
                <c:pt idx="5">
                  <c:v>Colombia</c:v>
                </c:pt>
                <c:pt idx="6">
                  <c:v>Cabo Verde</c:v>
                </c:pt>
                <c:pt idx="7">
                  <c:v>Ecuador</c:v>
                </c:pt>
                <c:pt idx="8">
                  <c:v>Guatemala</c:v>
                </c:pt>
                <c:pt idx="9">
                  <c:v>Haití</c:v>
                </c:pt>
                <c:pt idx="10">
                  <c:v>Honduras</c:v>
                </c:pt>
                <c:pt idx="11">
                  <c:v>Marruecos</c:v>
                </c:pt>
                <c:pt idx="12">
                  <c:v>Mauritania</c:v>
                </c:pt>
                <c:pt idx="13">
                  <c:v>México</c:v>
                </c:pt>
                <c:pt idx="14">
                  <c:v>Nicaragua</c:v>
                </c:pt>
                <c:pt idx="15">
                  <c:v>Perú</c:v>
                </c:pt>
                <c:pt idx="16">
                  <c:v>R. Dominicana</c:v>
                </c:pt>
                <c:pt idx="17">
                  <c:v>Túnez</c:v>
                </c:pt>
                <c:pt idx="18">
                  <c:v>Uruguay</c:v>
                </c:pt>
                <c:pt idx="19">
                  <c:v>Venezuela</c:v>
                </c:pt>
              </c:strCache>
            </c:strRef>
          </c:cat>
          <c:val>
            <c:numRef>
              <c:f>PAISES!$S$3:$S$22</c:f>
              <c:numCache>
                <c:formatCode>General</c:formatCode>
                <c:ptCount val="20"/>
                <c:pt idx="0">
                  <c:v>5</c:v>
                </c:pt>
                <c:pt idx="1">
                  <c:v>8</c:v>
                </c:pt>
                <c:pt idx="2">
                  <c:v>5</c:v>
                </c:pt>
                <c:pt idx="3">
                  <c:v>1</c:v>
                </c:pt>
                <c:pt idx="4">
                  <c:v>2</c:v>
                </c:pt>
                <c:pt idx="5">
                  <c:v>5</c:v>
                </c:pt>
                <c:pt idx="6">
                  <c:v>1</c:v>
                </c:pt>
                <c:pt idx="7">
                  <c:v>5</c:v>
                </c:pt>
                <c:pt idx="8">
                  <c:v>3</c:v>
                </c:pt>
                <c:pt idx="9">
                  <c:v>1</c:v>
                </c:pt>
                <c:pt idx="10">
                  <c:v>4</c:v>
                </c:pt>
                <c:pt idx="11">
                  <c:v>10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2</c:v>
                </c:pt>
                <c:pt idx="16">
                  <c:v>3</c:v>
                </c:pt>
                <c:pt idx="17">
                  <c:v>9</c:v>
                </c:pt>
                <c:pt idx="18">
                  <c:v>9</c:v>
                </c:pt>
                <c:pt idx="19">
                  <c:v>13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ADD-304C-A00D-6A450E5C62DC}"/>
            </c:ext>
          </c:extLst>
        </c:ser>
        <c:ser>
          <c:idx val="1"/>
          <c:order val="1"/>
          <c:tx>
            <c:v>Categoría B</c:v>
          </c:tx>
          <c:spPr>
            <a:gradFill rotWithShape="1">
              <a:gsLst>
                <a:gs pos="0">
                  <a:schemeClr val="accent5">
                    <a:lumMod val="110000"/>
                    <a:satMod val="105000"/>
                    <a:tint val="67000"/>
                  </a:schemeClr>
                </a:gs>
                <a:gs pos="50000">
                  <a:schemeClr val="accent5">
                    <a:lumMod val="105000"/>
                    <a:satMod val="103000"/>
                    <a:tint val="73000"/>
                  </a:schemeClr>
                </a:gs>
                <a:gs pos="100000">
                  <a:schemeClr val="accent5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5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5">
                  <a:shade val="95000"/>
                </a:schemeClr>
              </a:contourClr>
            </a:sp3d>
          </c:spPr>
          <c:invertIfNegative val="0"/>
          <c:cat>
            <c:strRef>
              <c:f>PAISES!$R$3:$R$22</c:f>
              <c:strCache>
                <c:ptCount val="20"/>
                <c:pt idx="0">
                  <c:v>Argelia</c:v>
                </c:pt>
                <c:pt idx="1">
                  <c:v>Argentina</c:v>
                </c:pt>
                <c:pt idx="2">
                  <c:v>Bolivia</c:v>
                </c:pt>
                <c:pt idx="3">
                  <c:v>Brasil</c:v>
                </c:pt>
                <c:pt idx="4">
                  <c:v>Chile</c:v>
                </c:pt>
                <c:pt idx="5">
                  <c:v>Colombia</c:v>
                </c:pt>
                <c:pt idx="6">
                  <c:v>Cabo Verde</c:v>
                </c:pt>
                <c:pt idx="7">
                  <c:v>Ecuador</c:v>
                </c:pt>
                <c:pt idx="8">
                  <c:v>Guatemala</c:v>
                </c:pt>
                <c:pt idx="9">
                  <c:v>Haití</c:v>
                </c:pt>
                <c:pt idx="10">
                  <c:v>Honduras</c:v>
                </c:pt>
                <c:pt idx="11">
                  <c:v>Marruecos</c:v>
                </c:pt>
                <c:pt idx="12">
                  <c:v>Mauritania</c:v>
                </c:pt>
                <c:pt idx="13">
                  <c:v>México</c:v>
                </c:pt>
                <c:pt idx="14">
                  <c:v>Nicaragua</c:v>
                </c:pt>
                <c:pt idx="15">
                  <c:v>Perú</c:v>
                </c:pt>
                <c:pt idx="16">
                  <c:v>R. Dominicana</c:v>
                </c:pt>
                <c:pt idx="17">
                  <c:v>Túnez</c:v>
                </c:pt>
                <c:pt idx="18">
                  <c:v>Uruguay</c:v>
                </c:pt>
                <c:pt idx="19">
                  <c:v>Venezuela</c:v>
                </c:pt>
              </c:strCache>
            </c:strRef>
          </c:cat>
          <c:val>
            <c:numRef>
              <c:f>PAISES!$T$3:$T$22</c:f>
              <c:numCache>
                <c:formatCode>General</c:formatCode>
                <c:ptCount val="20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11</c:v>
                </c:pt>
                <c:pt idx="12">
                  <c:v>0</c:v>
                </c:pt>
                <c:pt idx="13">
                  <c:v>0</c:v>
                </c:pt>
                <c:pt idx="14">
                  <c:v>2</c:v>
                </c:pt>
                <c:pt idx="15">
                  <c:v>0</c:v>
                </c:pt>
                <c:pt idx="16">
                  <c:v>9</c:v>
                </c:pt>
                <c:pt idx="17">
                  <c:v>2</c:v>
                </c:pt>
                <c:pt idx="18">
                  <c:v>0</c:v>
                </c:pt>
                <c:pt idx="19">
                  <c:v>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8ADD-304C-A00D-6A450E5C62D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20611600"/>
        <c:axId val="320611984"/>
        <c:axId val="0"/>
      </c:bar3DChart>
      <c:catAx>
        <c:axId val="320611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20611984"/>
        <c:crosses val="autoZero"/>
        <c:auto val="1"/>
        <c:lblAlgn val="ctr"/>
        <c:lblOffset val="100"/>
        <c:noMultiLvlLbl val="0"/>
      </c:catAx>
      <c:valAx>
        <c:axId val="320611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2061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05781B3-0461-4544-BD5B-F9882455B4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7CDFE5B0-BD84-6542-82AC-3F3DEEE0C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71B1522-D231-5A49-B8AA-F8149AFA1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7BFF6EE4-5EAA-2F42-9D8E-BC0424163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5776C33-7453-FF40-9C4C-09C000ACA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127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100AF1-6C24-D14E-BDF6-D1ACD093CD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E7520ED2-C099-204B-AAE3-C4F13696C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4268AEE-385D-0543-B26F-B5B3466E9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562232E0-9D66-3648-A52B-1BBF09712C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74B6EBC-DDDC-3C4F-8C54-1316EA1F9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854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DABF9F3-A3C2-1640-B6B7-B64EC6E572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01566112-6651-6E46-86FD-80FF432DDF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63DE2757-0B1A-204A-BFC9-0F75DD3F1A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11273BD4-F6D7-A74C-AC05-F5B4990EB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B73F92C8-2941-FE4E-BB7E-89AB0AD4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4760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47038C3-2369-2E4E-92AF-F93F7688F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9E71A1F4-5BEA-0F45-B677-FA9A8D3F69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30C3C9EA-2D30-464B-BB57-4245D01D1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DF78F234-C57A-414F-B127-3BE32B0E4D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A8CC67A0-7BE2-C648-9827-EA3C79F9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7146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D5041A4-8B88-8E4F-A502-D1D1C5B71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34E09719-C28F-EC45-B5E9-53E576FD36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58B33DE2-4625-5C42-9414-75EE1CF9A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334566FC-C7DE-8F4F-8C3E-9DD62E647E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2602DF5-4A9C-0340-8ACD-C0FC1F4A1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210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4A82293-63F6-8945-A607-02DFA4C9F6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2E41A5EB-61C4-0F49-BB80-EAF253B050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5BFA7FCA-847B-8C47-8A20-2770CF24EC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FFE0E44-CEC4-494E-B184-656D4F5D6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F934B457-F41F-7342-95E4-77EA749FC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982E0BE6-D776-0A45-829B-70D7D795C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68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637ED1F-4041-1948-B182-583122D94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02F6F0BC-2968-B441-A1EB-F8921C458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FEAC9EE0-E8B8-A047-AECD-AE290CAD8C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A6B527B6-17AF-6645-8D94-0509B11C5B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6F07675B-8A8B-AE41-B27A-42D0E0829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FCDF843E-CBD9-2247-B9DF-45D018272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D945C9AF-FF95-BB46-A9B5-80DD15FC5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976073CF-75CF-3E41-87C5-05A815A8A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0799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2A8655A-5645-4F4E-9FD7-E6813A124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8E407DED-9F00-CA45-9DCF-21FE898E2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77F395B4-2505-8D44-991D-848C9F882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FADCC5FB-AC5F-CC4D-A948-3B873A7EF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242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DC7C89A6-78C1-B04B-9556-BC241319B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2CF801F0-BBA0-4B49-BF91-D1579C1904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B0023AB7-445D-2C4C-83D8-1C717BE24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42775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0DCFA16-94DD-0D40-B53C-E78C5F9F3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87E286BA-144A-0B49-B3BD-5D704C5D3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4F70528E-FE99-9041-8D06-D2B4DE8DFB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4D37ADD8-944E-E54E-B66D-65742685C9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71FED37-A649-DC44-8376-8374CD599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DD04555-BDC8-0A4E-855E-8C153F00F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660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370A1B5-C0CA-BD41-99D9-608247526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D7E1A70F-D933-2944-A5F7-8D02D47A6B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1364BBA-0BC3-2742-9CA9-B650881D5F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4E65DD6D-0579-654E-9D17-F38E97029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4222F392-B3B2-0548-808C-9F98F83BC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253EDEC6-B1DA-0746-85AD-C37F32434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3597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FF064C1F-3EA4-5946-8D12-9699A76D5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43C631BD-DB1D-AE45-AAB1-706A0FADC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7D9108B-8259-1148-8A53-3CCAB97C18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346D-0034-6C44-BBC6-56181750D8B2}" type="datetimeFigureOut">
              <a:rPr lang="es-ES" smtClean="0"/>
              <a:pPr/>
              <a:t>07/06/2021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917AE479-63D4-C641-AE41-C26D78B712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4D088F0D-708E-CC4E-A2E1-8F26EF4FD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CF5D2-3878-E748-B52A-7AB40306E783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340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chart" Target="../charts/char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mailto:ihmrelin@mde.es" TargetMode="External"/><Relationship Id="rId3" Type="http://schemas.openxmlformats.org/officeDocument/2006/relationships/image" Target="../media/image2.png"/><Relationship Id="rId7" Type="http://schemas.openxmlformats.org/officeDocument/2006/relationships/hyperlink" Target="mailto:ihmesp@fn.mde.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hyperlink" Target="https://www.iho-machc.org/training/Spain_es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6C64A698-D6A2-40BD-813E-64C278A84C1B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1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7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198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b="1" strike="noStrike" spc="-1" dirty="0">
                <a:solidFill>
                  <a:srgbClr val="0E58C4"/>
                </a:solidFill>
                <a:latin typeface="Calibri Light"/>
              </a:rPr>
              <a:t>Instituto Hidrográfico de la Marina (IHM)</a:t>
            </a:r>
            <a:endParaRPr lang="es-ES" sz="4400" b="1" strike="noStrike" spc="-1" dirty="0">
              <a:latin typeface="Arial"/>
            </a:endParaRPr>
          </a:p>
        </p:txBody>
      </p:sp>
      <p:pic>
        <p:nvPicPr>
          <p:cNvPr id="199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00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01" name="TextShape 5"/>
          <p:cNvSpPr txBox="1"/>
          <p:nvPr/>
        </p:nvSpPr>
        <p:spPr>
          <a:xfrm>
            <a:off x="754560" y="1064160"/>
            <a:ext cx="10945440" cy="4008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</a:pPr>
            <a:r>
              <a:rPr lang="es-ES" sz="2400" b="0" strike="noStrike" spc="-1" dirty="0" err="1" smtClean="0">
                <a:latin typeface="Arial"/>
              </a:rPr>
              <a:t>Spanish</a:t>
            </a:r>
            <a:r>
              <a:rPr lang="es-ES" sz="2400" b="0" strike="noStrike" spc="-1" dirty="0" smtClean="0">
                <a:latin typeface="Arial"/>
              </a:rPr>
              <a:t> </a:t>
            </a:r>
            <a:r>
              <a:rPr lang="es-ES" sz="2400" spc="-1" dirty="0" err="1" smtClean="0">
                <a:latin typeface="Arial"/>
              </a:rPr>
              <a:t>N</a:t>
            </a:r>
            <a:r>
              <a:rPr lang="es-ES" sz="2400" b="0" strike="noStrike" spc="-1" dirty="0" err="1" smtClean="0">
                <a:latin typeface="Arial"/>
              </a:rPr>
              <a:t>avy</a:t>
            </a:r>
            <a:r>
              <a:rPr lang="es-ES" sz="2400" b="0" strike="noStrike" spc="-1" dirty="0" smtClean="0">
                <a:latin typeface="Arial"/>
              </a:rPr>
              <a:t> </a:t>
            </a:r>
            <a:r>
              <a:rPr lang="es-ES" sz="2400" b="0" strike="noStrike" spc="-1" dirty="0" err="1" smtClean="0">
                <a:latin typeface="Arial"/>
              </a:rPr>
              <a:t>Hydrographic</a:t>
            </a:r>
            <a:r>
              <a:rPr lang="es-ES" sz="2400" b="0" strike="noStrike" spc="-1" dirty="0" smtClean="0">
                <a:latin typeface="Arial"/>
              </a:rPr>
              <a:t> Office has a </a:t>
            </a:r>
            <a:r>
              <a:rPr lang="es-ES" sz="2400" b="0" strike="noStrike" spc="-1" dirty="0" err="1" smtClean="0">
                <a:latin typeface="Arial"/>
              </a:rPr>
              <a:t>Hydrographic</a:t>
            </a:r>
            <a:r>
              <a:rPr lang="es-ES" sz="2400" b="0" strike="noStrike" spc="-1" dirty="0" smtClean="0">
                <a:latin typeface="Arial"/>
              </a:rPr>
              <a:t> </a:t>
            </a:r>
            <a:r>
              <a:rPr lang="es-ES" sz="2400" b="0" strike="noStrike" spc="-1" dirty="0" err="1" smtClean="0">
                <a:latin typeface="Arial"/>
              </a:rPr>
              <a:t>School</a:t>
            </a:r>
            <a:r>
              <a:rPr lang="es-ES" sz="2400" b="0" strike="noStrike" spc="-1" dirty="0" smtClean="0">
                <a:latin typeface="Arial"/>
              </a:rPr>
              <a:t> “Alejandro Malaspina”</a:t>
            </a:r>
            <a:endParaRPr lang="es-ES" sz="2400" b="0" strike="noStrike" spc="-1" dirty="0">
              <a:latin typeface="Arial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 err="1" smtClean="0">
                <a:solidFill>
                  <a:srgbClr val="000000"/>
                </a:solidFill>
                <a:latin typeface="Calibri"/>
              </a:rPr>
              <a:t>Equipment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 and </a:t>
            </a:r>
            <a:r>
              <a:rPr lang="es-ES" sz="2400" b="0" strike="noStrike" spc="-1" dirty="0" err="1" smtClean="0">
                <a:solidFill>
                  <a:srgbClr val="000000"/>
                </a:solidFill>
                <a:latin typeface="Calibri"/>
              </a:rPr>
              <a:t>vessels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. </a:t>
            </a:r>
            <a:r>
              <a:rPr lang="es-ES" sz="2400" b="0" strike="noStrike" spc="-1" dirty="0" err="1" smtClean="0">
                <a:solidFill>
                  <a:srgbClr val="000000"/>
                </a:solidFill>
                <a:latin typeface="Calibri"/>
              </a:rPr>
              <a:t>Knowledge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 and </a:t>
            </a:r>
            <a:r>
              <a:rPr lang="es-ES" sz="2400" b="0" strike="noStrike" spc="-1" dirty="0" err="1" smtClean="0">
                <a:solidFill>
                  <a:srgbClr val="000000"/>
                </a:solidFill>
                <a:latin typeface="Calibri"/>
              </a:rPr>
              <a:t>capacity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es-ES" sz="2400" b="0" strike="noStrike" spc="-1" dirty="0">
              <a:latin typeface="Arial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>
                <a:solidFill>
                  <a:srgbClr val="000000"/>
                </a:solidFill>
                <a:latin typeface="Calibri"/>
              </a:rPr>
              <a:t>IHM </a:t>
            </a:r>
            <a:r>
              <a:rPr lang="es-ES" sz="2400" spc="-1" dirty="0" err="1" smtClean="0">
                <a:solidFill>
                  <a:srgbClr val="000000"/>
                </a:solidFill>
                <a:latin typeface="Calibri"/>
              </a:rPr>
              <a:t>is</a:t>
            </a:r>
            <a:r>
              <a:rPr lang="es-ES" sz="24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400" spc="-1" dirty="0" err="1" smtClean="0">
                <a:solidFill>
                  <a:srgbClr val="000000"/>
                </a:solidFill>
                <a:latin typeface="Calibri"/>
              </a:rPr>
              <a:t>the</a:t>
            </a:r>
            <a:r>
              <a:rPr lang="es-ES" sz="2400" spc="-1" dirty="0" smtClean="0">
                <a:solidFill>
                  <a:srgbClr val="000000"/>
                </a:solidFill>
                <a:latin typeface="Calibri"/>
              </a:rPr>
              <a:t> NAVAREA III </a:t>
            </a:r>
            <a:r>
              <a:rPr lang="es-ES" sz="2400" spc="-1" dirty="0" err="1" smtClean="0">
                <a:solidFill>
                  <a:srgbClr val="000000"/>
                </a:solidFill>
                <a:latin typeface="Calibri"/>
              </a:rPr>
              <a:t>coordinator</a:t>
            </a:r>
            <a:endParaRPr lang="es-ES" sz="2400" b="0" strike="noStrike" spc="-1" dirty="0">
              <a:latin typeface="Arial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s-ES" sz="2400" b="0" strike="noStrike" spc="-1" dirty="0" err="1" smtClean="0">
                <a:solidFill>
                  <a:srgbClr val="000000"/>
                </a:solidFill>
                <a:latin typeface="Calibri"/>
              </a:rPr>
              <a:t>Capacity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400" b="0" strike="noStrike" spc="-1" dirty="0" err="1" smtClean="0">
                <a:solidFill>
                  <a:srgbClr val="000000"/>
                </a:solidFill>
                <a:latin typeface="Calibri"/>
              </a:rPr>
              <a:t>building</a:t>
            </a:r>
            <a:r>
              <a:rPr lang="es-ES" sz="2400" b="0" strike="noStrike" spc="-1" dirty="0" smtClean="0">
                <a:solidFill>
                  <a:srgbClr val="000000"/>
                </a:solidFill>
                <a:latin typeface="Calibri"/>
              </a:rPr>
              <a:t> in </a:t>
            </a:r>
            <a:r>
              <a:rPr lang="es-ES" sz="2400" b="0" strike="noStrike" spc="-1" dirty="0" err="1" smtClean="0">
                <a:solidFill>
                  <a:srgbClr val="000000"/>
                </a:solidFill>
                <a:latin typeface="Calibri"/>
              </a:rPr>
              <a:t>Spanish</a:t>
            </a:r>
            <a:r>
              <a:rPr lang="es-ES" sz="2400" b="0" strike="noStrike" spc="-1" dirty="0" smtClean="0">
                <a:latin typeface="Calibri"/>
              </a:rPr>
              <a:t>: </a:t>
            </a:r>
            <a:r>
              <a:rPr lang="es-ES" sz="2400" spc="-1" dirty="0" smtClean="0">
                <a:latin typeface="Calibri"/>
              </a:rPr>
              <a:t>136</a:t>
            </a:r>
            <a:r>
              <a:rPr lang="es-ES" sz="2400" b="0" strike="noStrike" spc="-1" dirty="0" smtClean="0">
                <a:solidFill>
                  <a:srgbClr val="FF0000"/>
                </a:solidFill>
                <a:latin typeface="Calibri"/>
              </a:rPr>
              <a:t> </a:t>
            </a:r>
            <a:r>
              <a:rPr lang="es-ES" sz="2400" b="0" strike="noStrike" spc="-1" dirty="0" err="1" smtClean="0">
                <a:latin typeface="Calibri"/>
              </a:rPr>
              <a:t>international</a:t>
            </a:r>
            <a:r>
              <a:rPr lang="es-ES" sz="2400" b="0" strike="noStrike" spc="-1" dirty="0" smtClean="0">
                <a:latin typeface="Calibri"/>
              </a:rPr>
              <a:t> </a:t>
            </a:r>
            <a:r>
              <a:rPr lang="es-ES" sz="2400" b="0" strike="noStrike" spc="-1" dirty="0" err="1" smtClean="0">
                <a:latin typeface="Calibri"/>
              </a:rPr>
              <a:t>students</a:t>
            </a:r>
            <a:r>
              <a:rPr lang="es-ES" sz="2400" b="0" strike="noStrike" spc="-1" dirty="0" smtClean="0">
                <a:latin typeface="Calibri"/>
              </a:rPr>
              <a:t> </a:t>
            </a:r>
            <a:r>
              <a:rPr lang="es-ES" sz="2400" b="0" strike="noStrike" spc="-1" dirty="0" err="1" smtClean="0">
                <a:latin typeface="Calibri"/>
              </a:rPr>
              <a:t>since</a:t>
            </a:r>
            <a:r>
              <a:rPr lang="es-ES" sz="2400" b="0" strike="noStrike" spc="-1" dirty="0" smtClean="0">
                <a:latin typeface="Calibri"/>
              </a:rPr>
              <a:t> 1969</a:t>
            </a:r>
            <a:endParaRPr lang="es-E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7" name="Gráfico 16">
            <a:extLst>
              <a:ext uri="{FF2B5EF4-FFF2-40B4-BE49-F238E27FC236}">
                <a16:creationId xmlns="" xmlns:a16="http://schemas.microsoft.com/office/drawing/2014/main" id="{A0486E29-B6F8-9B4E-B179-2399326209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6764953"/>
              </p:ext>
            </p:extLst>
          </p:nvPr>
        </p:nvGraphicFramePr>
        <p:xfrm>
          <a:off x="220717" y="3085299"/>
          <a:ext cx="11813723" cy="3319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21213577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7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D3EF7AC5-4389-48D9-9776-799F345BBBFD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2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28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229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230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b="1" spc="-1" dirty="0" err="1" smtClean="0">
                <a:solidFill>
                  <a:srgbClr val="0E58C4"/>
                </a:solidFill>
                <a:latin typeface="Calibri Light"/>
              </a:rPr>
              <a:t>Courses</a:t>
            </a:r>
            <a:r>
              <a:rPr lang="es-ES" sz="4400" b="1" spc="-1" dirty="0" smtClean="0">
                <a:solidFill>
                  <a:srgbClr val="0E58C4"/>
                </a:solidFill>
                <a:latin typeface="Calibri Light"/>
              </a:rPr>
              <a:t> at IHM (Cádiz)</a:t>
            </a:r>
            <a:endParaRPr lang="es-ES" sz="4400" b="1" spc="-1" dirty="0">
              <a:solidFill>
                <a:srgbClr val="0E58C4"/>
              </a:solidFill>
              <a:latin typeface="Calibri Light"/>
            </a:endParaRPr>
          </a:p>
        </p:txBody>
      </p:sp>
      <p:pic>
        <p:nvPicPr>
          <p:cNvPr id="231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32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33" name="TextShape 5"/>
          <p:cNvSpPr txBox="1"/>
          <p:nvPr/>
        </p:nvSpPr>
        <p:spPr>
          <a:xfrm>
            <a:off x="618464" y="1202650"/>
            <a:ext cx="11258226" cy="3825235"/>
          </a:xfrm>
          <a:prstGeom prst="rect">
            <a:avLst/>
          </a:prstGeom>
          <a:noFill/>
          <a:ln>
            <a:noFill/>
          </a:ln>
        </p:spPr>
        <p:txBody>
          <a:bodyPr wrap="square" lIns="90000" tIns="45000" rIns="90000" bIns="45000">
            <a:spAutoFit/>
          </a:bodyPr>
          <a:lstStyle/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1. </a:t>
            </a:r>
            <a:r>
              <a:rPr lang="en-US" sz="2800" dirty="0"/>
              <a:t>Hydrography specialization </a:t>
            </a:r>
            <a:r>
              <a:rPr lang="en-US" sz="2800" dirty="0" smtClean="0"/>
              <a:t>course </a:t>
            </a:r>
            <a:r>
              <a:rPr lang="en-US" sz="2800" dirty="0"/>
              <a:t>of </a:t>
            </a:r>
            <a:r>
              <a:rPr lang="en-US" sz="2800" b="1" dirty="0"/>
              <a:t>Category “A” 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10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months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es-ES" sz="2000" b="0" strike="noStrike" spc="-1" dirty="0">
              <a:latin typeface="Arial"/>
            </a:endParaRPr>
          </a:p>
          <a:p>
            <a:pPr>
              <a:lnSpc>
                <a:spcPct val="150000"/>
              </a:lnSpc>
              <a:spcBef>
                <a:spcPts val="1001"/>
              </a:spcBef>
            </a:pP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2. </a:t>
            </a:r>
            <a:r>
              <a:rPr lang="en-US" sz="2800" dirty="0"/>
              <a:t>Hydrography specialization </a:t>
            </a:r>
            <a:r>
              <a:rPr lang="en-US" sz="2800" dirty="0" smtClean="0"/>
              <a:t>course </a:t>
            </a:r>
            <a:r>
              <a:rPr lang="en-US" sz="2800" dirty="0"/>
              <a:t>of </a:t>
            </a:r>
            <a:r>
              <a:rPr lang="en-US" sz="2800" b="1" dirty="0"/>
              <a:t>Category </a:t>
            </a:r>
            <a:r>
              <a:rPr lang="en-US" sz="2800" b="1" dirty="0" smtClean="0"/>
              <a:t>“B”</a:t>
            </a:r>
            <a:r>
              <a:rPr lang="en-US" sz="2800" dirty="0" smtClean="0"/>
              <a:t> 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(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10 </a:t>
            </a:r>
            <a:r>
              <a:rPr lang="es-ES" sz="2800" spc="-1" dirty="0" err="1">
                <a:solidFill>
                  <a:srgbClr val="000000"/>
                </a:solidFill>
              </a:rPr>
              <a:t>months</a:t>
            </a:r>
            <a:r>
              <a:rPr lang="es-ES" sz="2800" spc="-1" dirty="0">
                <a:solidFill>
                  <a:srgbClr val="000000"/>
                </a:solidFill>
              </a:rPr>
              <a:t>)</a:t>
            </a:r>
            <a:endParaRPr lang="es-ES" sz="28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150000"/>
              </a:lnSpc>
              <a:spcBef>
                <a:spcPts val="1001"/>
              </a:spcBef>
            </a:pPr>
            <a:endParaRPr lang="es-ES" sz="2000" b="1" strike="noStrike" spc="-1" dirty="0">
              <a:solidFill>
                <a:srgbClr val="002060"/>
              </a:solidFill>
              <a:latin typeface="Arial"/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Hydrographic surveys </a:t>
            </a:r>
            <a:r>
              <a:rPr lang="en-US" sz="2800" b="1" dirty="0"/>
              <a:t>basic course </a:t>
            </a:r>
            <a:r>
              <a:rPr lang="en-US" sz="2800" dirty="0"/>
              <a:t>(8 weeks)</a:t>
            </a:r>
            <a:endParaRPr lang="es-E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Hydrography and Cartography </a:t>
            </a:r>
            <a:r>
              <a:rPr lang="en-US" sz="2800" b="1" dirty="0"/>
              <a:t>middle course</a:t>
            </a:r>
            <a:r>
              <a:rPr lang="en-US" sz="2800" dirty="0"/>
              <a:t> (15 weeks)</a:t>
            </a:r>
            <a:endParaRPr lang="es-E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Hydrographic equipment management </a:t>
            </a:r>
            <a:r>
              <a:rPr lang="en-US" sz="2800" b="1" dirty="0"/>
              <a:t>basic course</a:t>
            </a:r>
            <a:r>
              <a:rPr lang="en-US" sz="2800" dirty="0"/>
              <a:t> (8 weeks)</a:t>
            </a:r>
            <a:endParaRPr lang="es-ES" sz="2800" dirty="0"/>
          </a:p>
          <a:p>
            <a:pPr marL="514350" lvl="0" indent="-514350">
              <a:buFont typeface="+mj-lt"/>
              <a:buAutoNum type="arabicPeriod"/>
            </a:pPr>
            <a:r>
              <a:rPr lang="en-US" sz="2800" dirty="0"/>
              <a:t>Processing </a:t>
            </a:r>
            <a:r>
              <a:rPr lang="en-US" sz="2800" dirty="0" err="1"/>
              <a:t>multibeam</a:t>
            </a:r>
            <a:r>
              <a:rPr lang="en-US" sz="2800" dirty="0"/>
              <a:t> data and acquisition </a:t>
            </a:r>
            <a:r>
              <a:rPr lang="en-US" sz="2800" b="1" dirty="0"/>
              <a:t>advanced course </a:t>
            </a:r>
            <a:r>
              <a:rPr lang="en-US" sz="2800" dirty="0" smtClean="0"/>
              <a:t>(15 </a:t>
            </a:r>
            <a:r>
              <a:rPr lang="en-US" sz="2800" dirty="0"/>
              <a:t>weeks)</a:t>
            </a:r>
            <a:endParaRPr lang="es-ES" sz="2800" dirty="0"/>
          </a:p>
        </p:txBody>
      </p:sp>
    </p:spTree>
    <p:extLst>
      <p:ext uri="{BB962C8B-B14F-4D97-AF65-F5344CB8AC3E}">
        <p14:creationId xmlns:p14="http://schemas.microsoft.com/office/powerpoint/2010/main" val="2246554982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22C29D94-09B6-487B-8996-D24E58AE83AA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3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2800" dirty="0">
                <a:solidFill>
                  <a:srgbClr val="002060"/>
                </a:solidFill>
              </a:rPr>
              <a:t>Hydrography specialization courses of Category “A</a:t>
            </a:r>
            <a:r>
              <a:rPr lang="en-US" sz="2800" dirty="0" smtClean="0">
                <a:solidFill>
                  <a:srgbClr val="002060"/>
                </a:solidFill>
              </a:rPr>
              <a:t>” &amp; “B”</a:t>
            </a:r>
            <a:r>
              <a:rPr lang="es-ES" sz="2800" b="1" spc="-1" dirty="0" smtClean="0">
                <a:solidFill>
                  <a:srgbClr val="002060"/>
                </a:solidFill>
                <a:latin typeface="Calibri Light"/>
              </a:rPr>
              <a:t>, </a:t>
            </a:r>
            <a:r>
              <a:rPr lang="en-US" sz="2800" dirty="0">
                <a:solidFill>
                  <a:srgbClr val="002060"/>
                </a:solidFill>
              </a:rPr>
              <a:t>by means of </a:t>
            </a:r>
            <a:r>
              <a:rPr lang="en-US" sz="2800" b="1" dirty="0">
                <a:solidFill>
                  <a:srgbClr val="002060"/>
                </a:solidFill>
              </a:rPr>
              <a:t>the Plan of International Cooperation for Military Teaching</a:t>
            </a:r>
            <a:endParaRPr lang="es-ES" sz="2800" b="1" spc="-1" dirty="0">
              <a:solidFill>
                <a:srgbClr val="002060"/>
              </a:solidFill>
              <a:latin typeface="Calibri Light"/>
            </a:endParaRPr>
          </a:p>
        </p:txBody>
      </p:sp>
      <p:pic>
        <p:nvPicPr>
          <p:cNvPr id="247" name="Picture 2"/>
          <p:cNvPicPr/>
          <p:nvPr/>
        </p:nvPicPr>
        <p:blipFill>
          <a:blip r:embed="rId2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48" name="Picture 3"/>
          <p:cNvPicPr/>
          <p:nvPr/>
        </p:nvPicPr>
        <p:blipFill>
          <a:blip r:embed="rId3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49" name="TextShape 5"/>
          <p:cNvSpPr txBox="1"/>
          <p:nvPr/>
        </p:nvSpPr>
        <p:spPr>
          <a:xfrm>
            <a:off x="809801" y="987769"/>
            <a:ext cx="10008000" cy="551082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2800" spc="-1" dirty="0">
                <a:solidFill>
                  <a:srgbClr val="000000"/>
                </a:solidFill>
                <a:latin typeface="Calibri"/>
              </a:rPr>
              <a:t>I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n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Spanish</a:t>
            </a:r>
            <a:endParaRPr lang="es-ES" sz="28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8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students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  per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course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 (4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international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students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)</a:t>
            </a:r>
            <a:endParaRPr lang="es-ES" sz="28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2800" spc="-1" dirty="0" err="1" smtClean="0">
                <a:solidFill>
                  <a:srgbClr val="000000"/>
                </a:solidFill>
                <a:latin typeface="Calibri"/>
              </a:rPr>
              <a:t>From</a:t>
            </a:r>
            <a:r>
              <a:rPr lang="es-ES" sz="28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800" spc="-1" dirty="0" err="1" smtClean="0">
                <a:solidFill>
                  <a:srgbClr val="000000"/>
                </a:solidFill>
                <a:latin typeface="Calibri"/>
              </a:rPr>
              <a:t>September</a:t>
            </a:r>
            <a:r>
              <a:rPr lang="es-ES" sz="2800" spc="-1" dirty="0" smtClean="0">
                <a:solidFill>
                  <a:srgbClr val="000000"/>
                </a:solidFill>
                <a:latin typeface="Calibri"/>
              </a:rPr>
              <a:t> to June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es-ES" sz="28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Military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students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with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 a set of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requirements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.</a:t>
            </a:r>
            <a:endParaRPr lang="es-E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2800" spc="-1" dirty="0" err="1" smtClean="0">
                <a:solidFill>
                  <a:srgbClr val="000000"/>
                </a:solidFill>
                <a:latin typeface="Calibri"/>
              </a:rPr>
              <a:t>Cat</a:t>
            </a:r>
            <a:r>
              <a:rPr lang="es-ES" sz="2800" spc="-1" dirty="0" smtClean="0">
                <a:solidFill>
                  <a:srgbClr val="000000"/>
                </a:solidFill>
                <a:latin typeface="Calibri"/>
              </a:rPr>
              <a:t> “A”: </a:t>
            </a:r>
            <a:r>
              <a:rPr lang="es-ES" sz="2800" spc="-1" dirty="0" err="1" smtClean="0">
                <a:solidFill>
                  <a:srgbClr val="000000"/>
                </a:solidFill>
                <a:latin typeface="Calibri"/>
              </a:rPr>
              <a:t>graduate</a:t>
            </a:r>
            <a:r>
              <a:rPr lang="es-ES" sz="2800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800" spc="-1" dirty="0" err="1" smtClean="0">
                <a:solidFill>
                  <a:srgbClr val="000000"/>
                </a:solidFill>
                <a:latin typeface="Calibri"/>
              </a:rPr>
              <a:t>students</a:t>
            </a:r>
            <a:endParaRPr lang="es-ES" sz="2800" spc="-1" dirty="0">
              <a:solidFill>
                <a:srgbClr val="000000"/>
              </a:solidFill>
              <a:latin typeface="Calibri"/>
            </a:endParaRPr>
          </a:p>
          <a:p>
            <a:pPr marL="914400" lvl="1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Cat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800" b="0" strike="noStrike" spc="-1" dirty="0">
                <a:solidFill>
                  <a:srgbClr val="000000"/>
                </a:solidFill>
                <a:latin typeface="Calibri"/>
              </a:rPr>
              <a:t>“B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”: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technical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studies</a:t>
            </a:r>
            <a:endParaRPr lang="es-ES" sz="2800" b="0" strike="noStrike" spc="-1" dirty="0">
              <a:latin typeface="Arial"/>
            </a:endParaRP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2800" spc="-1" dirty="0" smtClean="0">
                <a:solidFill>
                  <a:srgbClr val="000000"/>
                </a:solidFill>
              </a:rPr>
              <a:t>International </a:t>
            </a:r>
            <a:r>
              <a:rPr lang="es-ES" sz="2800" spc="-1" dirty="0" err="1" smtClean="0">
                <a:solidFill>
                  <a:srgbClr val="000000"/>
                </a:solidFill>
              </a:rPr>
              <a:t>students</a:t>
            </a:r>
            <a:r>
              <a:rPr lang="es-ES" sz="2800" spc="-1" dirty="0" smtClean="0">
                <a:solidFill>
                  <a:srgbClr val="000000"/>
                </a:solidFill>
              </a:rPr>
              <a:t> are </a:t>
            </a:r>
            <a:r>
              <a:rPr lang="es-ES" sz="2800" spc="-1" dirty="0" err="1" smtClean="0">
                <a:solidFill>
                  <a:srgbClr val="000000"/>
                </a:solidFill>
              </a:rPr>
              <a:t>accepted</a:t>
            </a:r>
            <a:r>
              <a:rPr lang="es-ES" sz="2800" spc="-1" dirty="0" smtClean="0">
                <a:solidFill>
                  <a:srgbClr val="000000"/>
                </a:solidFill>
              </a:rPr>
              <a:t> </a:t>
            </a:r>
            <a:r>
              <a:rPr lang="es-ES" sz="2800" spc="-1" dirty="0" err="1" smtClean="0">
                <a:solidFill>
                  <a:srgbClr val="000000"/>
                </a:solidFill>
              </a:rPr>
              <a:t>by</a:t>
            </a:r>
            <a:r>
              <a:rPr lang="es-ES" sz="2800" spc="-1" dirty="0" smtClean="0">
                <a:solidFill>
                  <a:srgbClr val="000000"/>
                </a:solidFill>
              </a:rPr>
              <a:t> </a:t>
            </a:r>
            <a:r>
              <a:rPr lang="es-ES" sz="2800" spc="-1" dirty="0" err="1" smtClean="0">
                <a:solidFill>
                  <a:srgbClr val="000000"/>
                </a:solidFill>
              </a:rPr>
              <a:t>means</a:t>
            </a:r>
            <a:r>
              <a:rPr lang="es-ES" sz="2800" spc="-1" dirty="0" smtClean="0">
                <a:solidFill>
                  <a:srgbClr val="000000"/>
                </a:solidFill>
              </a:rPr>
              <a:t> of </a:t>
            </a:r>
            <a:r>
              <a:rPr lang="es-ES" sz="2800" spc="-1" dirty="0" err="1" smtClean="0">
                <a:solidFill>
                  <a:srgbClr val="000000"/>
                </a:solidFill>
              </a:rPr>
              <a:t>the</a:t>
            </a:r>
            <a:r>
              <a:rPr lang="es-ES" sz="2800" spc="-1" dirty="0" smtClean="0">
                <a:solidFill>
                  <a:srgbClr val="000000"/>
                </a:solidFill>
              </a:rPr>
              <a:t> Plan of </a:t>
            </a:r>
            <a:r>
              <a:rPr lang="es-ES" sz="2800" spc="-1" dirty="0" err="1" smtClean="0">
                <a:solidFill>
                  <a:srgbClr val="000000"/>
                </a:solidFill>
              </a:rPr>
              <a:t>international</a:t>
            </a:r>
            <a:r>
              <a:rPr lang="es-ES" sz="2800" spc="-1" dirty="0" smtClean="0">
                <a:solidFill>
                  <a:srgbClr val="000000"/>
                </a:solidFill>
              </a:rPr>
              <a:t> </a:t>
            </a:r>
            <a:r>
              <a:rPr lang="es-ES" sz="2800" spc="-1" dirty="0" err="1" smtClean="0">
                <a:solidFill>
                  <a:srgbClr val="000000"/>
                </a:solidFill>
              </a:rPr>
              <a:t>cooperation</a:t>
            </a:r>
            <a:r>
              <a:rPr lang="es-ES" sz="2800" spc="-1" dirty="0" smtClean="0">
                <a:solidFill>
                  <a:srgbClr val="000000"/>
                </a:solidFill>
              </a:rPr>
              <a:t>.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2800" spc="-1" dirty="0" err="1" smtClean="0">
                <a:solidFill>
                  <a:srgbClr val="000000"/>
                </a:solidFill>
              </a:rPr>
              <a:t>Some</a:t>
            </a:r>
            <a:r>
              <a:rPr lang="es-ES" sz="2800" spc="-1" dirty="0" smtClean="0">
                <a:solidFill>
                  <a:srgbClr val="000000"/>
                </a:solidFill>
              </a:rPr>
              <a:t> </a:t>
            </a:r>
            <a:r>
              <a:rPr lang="es-ES" sz="2800" spc="-1" dirty="0" err="1" smtClean="0">
                <a:solidFill>
                  <a:srgbClr val="000000"/>
                </a:solidFill>
              </a:rPr>
              <a:t>international</a:t>
            </a:r>
            <a:r>
              <a:rPr lang="es-ES" sz="2800" spc="-1" dirty="0" smtClean="0">
                <a:solidFill>
                  <a:srgbClr val="000000"/>
                </a:solidFill>
              </a:rPr>
              <a:t> </a:t>
            </a:r>
            <a:r>
              <a:rPr lang="es-ES" sz="2800" spc="-1" dirty="0" err="1" smtClean="0">
                <a:solidFill>
                  <a:srgbClr val="000000"/>
                </a:solidFill>
              </a:rPr>
              <a:t>students</a:t>
            </a:r>
            <a:r>
              <a:rPr lang="es-ES" sz="2800" spc="-1" dirty="0" smtClean="0">
                <a:solidFill>
                  <a:srgbClr val="000000"/>
                </a:solidFill>
              </a:rPr>
              <a:t> are </a:t>
            </a:r>
            <a:r>
              <a:rPr lang="es-ES" sz="2800" spc="-1" dirty="0" err="1" smtClean="0">
                <a:solidFill>
                  <a:srgbClr val="000000"/>
                </a:solidFill>
              </a:rPr>
              <a:t>granted</a:t>
            </a:r>
            <a:r>
              <a:rPr lang="es-ES" sz="2800" spc="-1" dirty="0" smtClean="0">
                <a:solidFill>
                  <a:srgbClr val="000000"/>
                </a:solidFill>
              </a:rPr>
              <a:t> </a:t>
            </a:r>
            <a:r>
              <a:rPr lang="es-ES" sz="2800" spc="-1" dirty="0" err="1" smtClean="0">
                <a:solidFill>
                  <a:srgbClr val="000000"/>
                </a:solidFill>
              </a:rPr>
              <a:t>scholarships</a:t>
            </a:r>
            <a:r>
              <a:rPr lang="es-ES" sz="2800" spc="-1" dirty="0" smtClean="0">
                <a:solidFill>
                  <a:srgbClr val="000000"/>
                </a:solidFill>
              </a:rPr>
              <a:t> </a:t>
            </a:r>
            <a:r>
              <a:rPr lang="es-ES" sz="2800" b="0" strike="noStrike" spc="-1" dirty="0" smtClean="0">
                <a:solidFill>
                  <a:srgbClr val="000000"/>
                </a:solidFill>
                <a:latin typeface="Calibri"/>
              </a:rPr>
              <a:t>to </a:t>
            </a:r>
            <a:r>
              <a:rPr lang="es-ES" sz="2800" b="0" strike="noStrike" spc="-1" dirty="0" err="1" smtClean="0">
                <a:solidFill>
                  <a:srgbClr val="000000"/>
                </a:solidFill>
                <a:latin typeface="Calibri"/>
              </a:rPr>
              <a:t>study</a:t>
            </a:r>
            <a:r>
              <a:rPr lang="es-ES" sz="2800" spc="-1" dirty="0" smtClean="0">
                <a:solidFill>
                  <a:srgbClr val="000000"/>
                </a:solidFill>
                <a:latin typeface="Calibri"/>
              </a:rPr>
              <a:t>.</a:t>
            </a:r>
          </a:p>
          <a:p>
            <a:pPr marL="457200" indent="-457200">
              <a:lnSpc>
                <a:spcPct val="90000"/>
              </a:lnSpc>
              <a:spcBef>
                <a:spcPts val="1001"/>
              </a:spcBef>
              <a:buFont typeface="Arial" panose="020B0604020202020204" pitchFamily="34" charset="0"/>
              <a:buChar char="•"/>
            </a:pPr>
            <a:r>
              <a:rPr lang="es-ES" sz="2800" spc="-1" dirty="0" err="1">
                <a:solidFill>
                  <a:srgbClr val="000000"/>
                </a:solidFill>
              </a:rPr>
              <a:t>Applications</a:t>
            </a:r>
            <a:r>
              <a:rPr lang="es-ES" sz="2800" spc="-1" dirty="0">
                <a:solidFill>
                  <a:srgbClr val="000000"/>
                </a:solidFill>
              </a:rPr>
              <a:t> are </a:t>
            </a:r>
            <a:r>
              <a:rPr lang="es-ES" sz="2800" spc="-1" dirty="0" err="1">
                <a:solidFill>
                  <a:srgbClr val="000000"/>
                </a:solidFill>
              </a:rPr>
              <a:t>through</a:t>
            </a:r>
            <a:r>
              <a:rPr lang="es-ES" sz="2800" spc="-1" dirty="0">
                <a:solidFill>
                  <a:srgbClr val="000000"/>
                </a:solidFill>
              </a:rPr>
              <a:t> </a:t>
            </a:r>
            <a:r>
              <a:rPr lang="es-ES" sz="2800" spc="-1" dirty="0" err="1">
                <a:solidFill>
                  <a:srgbClr val="000000"/>
                </a:solidFill>
              </a:rPr>
              <a:t>the</a:t>
            </a:r>
            <a:r>
              <a:rPr lang="es-ES" sz="2800" spc="-1" dirty="0">
                <a:solidFill>
                  <a:srgbClr val="000000"/>
                </a:solidFill>
              </a:rPr>
              <a:t> </a:t>
            </a:r>
            <a:r>
              <a:rPr lang="es-ES" sz="2800" spc="-1" dirty="0" err="1">
                <a:solidFill>
                  <a:srgbClr val="000000"/>
                </a:solidFill>
              </a:rPr>
              <a:t>Spanish</a:t>
            </a:r>
            <a:r>
              <a:rPr lang="es-ES" sz="2800" spc="-1" dirty="0">
                <a:solidFill>
                  <a:srgbClr val="000000"/>
                </a:solidFill>
              </a:rPr>
              <a:t> </a:t>
            </a:r>
            <a:r>
              <a:rPr lang="es-ES" sz="2800" spc="-1" dirty="0" err="1">
                <a:solidFill>
                  <a:srgbClr val="000000"/>
                </a:solidFill>
              </a:rPr>
              <a:t>Defence</a:t>
            </a:r>
            <a:r>
              <a:rPr lang="es-ES" sz="2800" spc="-1" dirty="0">
                <a:solidFill>
                  <a:srgbClr val="000000"/>
                </a:solidFill>
              </a:rPr>
              <a:t> </a:t>
            </a:r>
            <a:r>
              <a:rPr lang="es-ES" sz="2800" spc="-1" dirty="0" err="1">
                <a:solidFill>
                  <a:srgbClr val="000000"/>
                </a:solidFill>
              </a:rPr>
              <a:t>Attaché</a:t>
            </a:r>
            <a:r>
              <a:rPr lang="es-ES" sz="2800" spc="-1" dirty="0">
                <a:solidFill>
                  <a:srgbClr val="000000"/>
                </a:solidFill>
              </a:rPr>
              <a:t> </a:t>
            </a:r>
            <a:r>
              <a:rPr lang="es-ES" sz="2800" spc="-1" dirty="0" err="1">
                <a:solidFill>
                  <a:srgbClr val="000000"/>
                </a:solidFill>
              </a:rPr>
              <a:t>Offices</a:t>
            </a:r>
            <a:endParaRPr lang="es-ES" sz="2800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s-ES" sz="2800" b="0" strike="noStrike" spc="-1" dirty="0" smtClean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361166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43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22C29D94-09B6-487B-8996-D24E58AE83AA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4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244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6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90000"/>
              </a:lnSpc>
            </a:pPr>
            <a:r>
              <a:rPr lang="en-US" sz="3400" b="1" dirty="0" smtClean="0">
                <a:solidFill>
                  <a:srgbClr val="002060"/>
                </a:solidFill>
              </a:rPr>
              <a:t>Other courses</a:t>
            </a:r>
            <a:endParaRPr lang="es-ES" sz="3400" b="1" spc="-1" dirty="0">
              <a:solidFill>
                <a:srgbClr val="002060"/>
              </a:solidFill>
              <a:latin typeface="Calibri Light"/>
            </a:endParaRPr>
          </a:p>
        </p:txBody>
      </p:sp>
      <p:pic>
        <p:nvPicPr>
          <p:cNvPr id="247" name="Picture 2"/>
          <p:cNvPicPr/>
          <p:nvPr/>
        </p:nvPicPr>
        <p:blipFill>
          <a:blip r:embed="rId2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48" name="Picture 3"/>
          <p:cNvPicPr/>
          <p:nvPr/>
        </p:nvPicPr>
        <p:blipFill>
          <a:blip r:embed="rId3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249" name="TextShape 5"/>
          <p:cNvSpPr txBox="1"/>
          <p:nvPr/>
        </p:nvSpPr>
        <p:spPr>
          <a:xfrm>
            <a:off x="809801" y="987769"/>
            <a:ext cx="10008000" cy="5015304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spAutoFit/>
          </a:bodyPr>
          <a:lstStyle/>
          <a:p>
            <a:r>
              <a:rPr lang="en-US" sz="2000" dirty="0"/>
              <a:t>The hydrographic surveys </a:t>
            </a:r>
            <a:r>
              <a:rPr lang="en-US" sz="2000" b="1" u="sng" dirty="0"/>
              <a:t>basic </a:t>
            </a:r>
            <a:r>
              <a:rPr lang="en-US" sz="2000" b="1" u="sng" dirty="0" smtClean="0"/>
              <a:t>course</a:t>
            </a:r>
            <a:r>
              <a:rPr lang="en-US" sz="2000" b="1" dirty="0" smtClean="0"/>
              <a:t> </a:t>
            </a:r>
            <a:r>
              <a:rPr lang="en-US" sz="2000" dirty="0" smtClean="0"/>
              <a:t>admits </a:t>
            </a:r>
            <a:r>
              <a:rPr lang="en-US" sz="2000" dirty="0"/>
              <a:t>until </a:t>
            </a:r>
            <a:r>
              <a:rPr lang="en-US" sz="2000" b="1" dirty="0"/>
              <a:t>2 international students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- From </a:t>
            </a:r>
            <a:r>
              <a:rPr lang="en-US" sz="2000" dirty="0"/>
              <a:t>January </a:t>
            </a:r>
            <a:r>
              <a:rPr lang="en-US" sz="2000" dirty="0" smtClean="0"/>
              <a:t>to March approximately </a:t>
            </a:r>
            <a:r>
              <a:rPr lang="en-US" sz="2000" dirty="0"/>
              <a:t>(the next courses will be in 2022, </a:t>
            </a:r>
            <a:r>
              <a:rPr lang="en-US" sz="2000" dirty="0" smtClean="0"/>
              <a:t>2023 </a:t>
            </a:r>
            <a:r>
              <a:rPr lang="en-US" sz="2000" dirty="0"/>
              <a:t>and </a:t>
            </a:r>
            <a:r>
              <a:rPr lang="en-US" sz="2000" dirty="0" smtClean="0"/>
              <a:t>	2024</a:t>
            </a:r>
            <a:r>
              <a:rPr lang="en-US" sz="2000" dirty="0"/>
              <a:t>).</a:t>
            </a:r>
            <a:endParaRPr lang="es-ES" sz="2000" dirty="0"/>
          </a:p>
          <a:p>
            <a:r>
              <a:rPr lang="en-US" sz="2000" dirty="0"/>
              <a:t> </a:t>
            </a:r>
            <a:endParaRPr lang="en-US" sz="2000" dirty="0" smtClean="0"/>
          </a:p>
          <a:p>
            <a:r>
              <a:rPr lang="en-US" sz="2000" dirty="0"/>
              <a:t>The hydrographic equipment management </a:t>
            </a:r>
            <a:r>
              <a:rPr lang="en-US" sz="2000" b="1" u="sng" dirty="0"/>
              <a:t>basic </a:t>
            </a:r>
            <a:r>
              <a:rPr lang="en-US" sz="2000" b="1" u="sng" dirty="0" smtClean="0"/>
              <a:t>course</a:t>
            </a:r>
            <a:r>
              <a:rPr lang="en-US" sz="2000" b="1" dirty="0" smtClean="0"/>
              <a:t> </a:t>
            </a:r>
            <a:r>
              <a:rPr lang="en-US" sz="2000" dirty="0" smtClean="0"/>
              <a:t>admits </a:t>
            </a:r>
            <a:r>
              <a:rPr lang="en-US" sz="2000" dirty="0"/>
              <a:t>till </a:t>
            </a:r>
            <a:r>
              <a:rPr lang="en-US" sz="2000" b="1" dirty="0"/>
              <a:t>2 international students</a:t>
            </a:r>
            <a:r>
              <a:rPr lang="en-US" sz="2000" dirty="0"/>
              <a:t>. This course is to update periodically the knowledge of our hydrographers and to deal with lessons learned during surveys. </a:t>
            </a:r>
          </a:p>
          <a:p>
            <a:r>
              <a:rPr lang="en-US" sz="2000" dirty="0"/>
              <a:t>	- From April 15</a:t>
            </a:r>
            <a:r>
              <a:rPr lang="en-US" sz="2000" baseline="30000" dirty="0"/>
              <a:t>th</a:t>
            </a:r>
            <a:r>
              <a:rPr lang="en-US" sz="2000" dirty="0"/>
              <a:t> to June 15</a:t>
            </a:r>
            <a:r>
              <a:rPr lang="en-US" sz="2000" baseline="30000" dirty="0"/>
              <a:t>th</a:t>
            </a:r>
            <a:r>
              <a:rPr lang="en-US" sz="2000" dirty="0"/>
              <a:t> approximately (next course in </a:t>
            </a:r>
            <a:r>
              <a:rPr lang="en-US" sz="2000" dirty="0" smtClean="0"/>
              <a:t>2023, every two years).</a:t>
            </a:r>
            <a:endParaRPr lang="es-ES" sz="2000" dirty="0"/>
          </a:p>
          <a:p>
            <a:endParaRPr lang="es-ES" sz="2000" dirty="0"/>
          </a:p>
          <a:p>
            <a:r>
              <a:rPr lang="en-US" sz="2000" dirty="0"/>
              <a:t>The hydrography and Cartography </a:t>
            </a:r>
            <a:r>
              <a:rPr lang="en-US" sz="2000" b="1" u="sng" dirty="0"/>
              <a:t>middle </a:t>
            </a:r>
            <a:r>
              <a:rPr lang="en-US" sz="2000" b="1" dirty="0" smtClean="0"/>
              <a:t>course </a:t>
            </a:r>
            <a:r>
              <a:rPr lang="en-US" sz="2000" dirty="0" smtClean="0"/>
              <a:t>admits </a:t>
            </a:r>
            <a:r>
              <a:rPr lang="en-US" sz="2000" dirty="0"/>
              <a:t>till </a:t>
            </a:r>
            <a:r>
              <a:rPr lang="en-US" sz="2000" b="1" dirty="0"/>
              <a:t>2 international students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- From </a:t>
            </a:r>
            <a:r>
              <a:rPr lang="en-US" sz="2000" dirty="0"/>
              <a:t>September 1</a:t>
            </a:r>
            <a:r>
              <a:rPr lang="en-US" sz="2000" baseline="30000" dirty="0"/>
              <a:t>st</a:t>
            </a:r>
            <a:r>
              <a:rPr lang="en-US" sz="2000" dirty="0"/>
              <a:t> to December 11</a:t>
            </a:r>
            <a:r>
              <a:rPr lang="en-US" sz="2000" baseline="30000" dirty="0"/>
              <a:t>th</a:t>
            </a:r>
            <a:r>
              <a:rPr lang="en-US" sz="2000" dirty="0"/>
              <a:t> approximately (the next courses will be in </a:t>
            </a:r>
            <a:r>
              <a:rPr lang="en-US" sz="2000" dirty="0" smtClean="0"/>
              <a:t>	2022</a:t>
            </a:r>
            <a:r>
              <a:rPr lang="en-US" sz="2000" dirty="0"/>
              <a:t>, 2023 and 2024).</a:t>
            </a:r>
            <a:endParaRPr lang="es-ES" sz="2000" dirty="0"/>
          </a:p>
          <a:p>
            <a:r>
              <a:rPr lang="en-US" sz="2000" dirty="0"/>
              <a:t> </a:t>
            </a:r>
            <a:endParaRPr lang="es-ES" sz="2000" dirty="0"/>
          </a:p>
          <a:p>
            <a:r>
              <a:rPr lang="en-US" sz="2000" dirty="0"/>
              <a:t> </a:t>
            </a:r>
            <a:r>
              <a:rPr lang="en-US" sz="2000" dirty="0" smtClean="0"/>
              <a:t>Processing </a:t>
            </a:r>
            <a:r>
              <a:rPr lang="en-US" sz="2000" dirty="0" err="1"/>
              <a:t>multibeam</a:t>
            </a:r>
            <a:r>
              <a:rPr lang="en-US" sz="2000" dirty="0"/>
              <a:t> data and acquisition </a:t>
            </a:r>
            <a:r>
              <a:rPr lang="en-US" sz="2000" b="1" u="sng" dirty="0"/>
              <a:t>advanced </a:t>
            </a:r>
            <a:r>
              <a:rPr lang="en-US" sz="2000" b="1" dirty="0" smtClean="0"/>
              <a:t>course </a:t>
            </a:r>
            <a:r>
              <a:rPr lang="en-US" sz="2000" dirty="0" smtClean="0"/>
              <a:t>admits until </a:t>
            </a:r>
            <a:r>
              <a:rPr lang="en-US" sz="2000" b="1" dirty="0"/>
              <a:t>2 international students</a:t>
            </a:r>
            <a:r>
              <a:rPr lang="en-US" sz="2000" dirty="0"/>
              <a:t>. </a:t>
            </a:r>
            <a:endParaRPr lang="en-US" sz="2000" dirty="0" smtClean="0"/>
          </a:p>
          <a:p>
            <a:r>
              <a:rPr lang="en-US" sz="2000" dirty="0"/>
              <a:t>	</a:t>
            </a:r>
            <a:r>
              <a:rPr lang="en-US" sz="2000" dirty="0" smtClean="0"/>
              <a:t>- From April </a:t>
            </a:r>
            <a:r>
              <a:rPr lang="en-US" sz="2000" dirty="0" smtClean="0"/>
              <a:t>normally </a:t>
            </a:r>
            <a:r>
              <a:rPr lang="en-US" sz="2000" dirty="0"/>
              <a:t>(in 2022 and </a:t>
            </a:r>
            <a:r>
              <a:rPr lang="en-US" sz="2000" dirty="0" smtClean="0"/>
              <a:t>2024, every two years).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512362524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95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6C64A698-D6A2-40BD-813E-64C278A84C1B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5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196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97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198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b="1" strike="noStrike" spc="-1" dirty="0">
                <a:solidFill>
                  <a:srgbClr val="0E58C4"/>
                </a:solidFill>
                <a:latin typeface="Calibri Light"/>
              </a:rPr>
              <a:t>Instituto Hidrográfico de la Marina (IHM)</a:t>
            </a:r>
            <a:endParaRPr lang="es-ES" sz="4400" b="1" strike="noStrike" spc="-1" dirty="0">
              <a:latin typeface="Arial"/>
            </a:endParaRPr>
          </a:p>
        </p:txBody>
      </p:sp>
      <p:pic>
        <p:nvPicPr>
          <p:cNvPr id="199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200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sp>
        <p:nvSpPr>
          <p:cNvPr id="11" name="TextShape 5"/>
          <p:cNvSpPr txBox="1"/>
          <p:nvPr/>
        </p:nvSpPr>
        <p:spPr>
          <a:xfrm>
            <a:off x="836640" y="1216080"/>
            <a:ext cx="10945440" cy="40082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r>
              <a:rPr lang="en-US" sz="2400" dirty="0"/>
              <a:t>IHM is opened to collaborate </a:t>
            </a:r>
            <a:r>
              <a:rPr lang="en-US" sz="2400" dirty="0" smtClean="0"/>
              <a:t>in </a:t>
            </a:r>
            <a:r>
              <a:rPr lang="en-US" sz="2400" dirty="0"/>
              <a:t>seminars, courses and workshops, for Spanish-spoken language, with highly-qualified educators, such as</a:t>
            </a:r>
            <a:r>
              <a:rPr lang="en-US" sz="2400" dirty="0" smtClean="0"/>
              <a:t>:</a:t>
            </a:r>
          </a:p>
          <a:p>
            <a:endParaRPr lang="es-E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Multibeam</a:t>
            </a:r>
            <a:r>
              <a:rPr lang="en-US" sz="2400" dirty="0"/>
              <a:t> data processing course </a:t>
            </a:r>
            <a:r>
              <a:rPr lang="en-US" sz="2400" dirty="0" smtClean="0"/>
              <a:t>(5 days)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Hydrographic surveys basic </a:t>
            </a:r>
            <a:r>
              <a:rPr lang="en-US" sz="2400" dirty="0" smtClean="0"/>
              <a:t>course (10 </a:t>
            </a:r>
            <a:r>
              <a:rPr lang="en-US" sz="2400" dirty="0"/>
              <a:t>days</a:t>
            </a:r>
            <a:r>
              <a:rPr lang="en-US" sz="2400" dirty="0" smtClean="0"/>
              <a:t>)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Maritime security information (MSI) </a:t>
            </a:r>
            <a:r>
              <a:rPr lang="en-US" sz="2400" dirty="0" smtClean="0"/>
              <a:t>course (3 </a:t>
            </a:r>
            <a:r>
              <a:rPr lang="en-US" sz="2400" dirty="0"/>
              <a:t>days</a:t>
            </a:r>
            <a:r>
              <a:rPr lang="en-US" sz="2400" dirty="0" smtClean="0"/>
              <a:t>)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Hydrographic surveys in shallow and deep waters </a:t>
            </a:r>
            <a:r>
              <a:rPr lang="en-US" sz="2400" dirty="0" smtClean="0"/>
              <a:t>course </a:t>
            </a:r>
            <a:r>
              <a:rPr lang="en-US" sz="2400" dirty="0"/>
              <a:t>(5 days</a:t>
            </a:r>
            <a:r>
              <a:rPr lang="en-US" sz="2400" dirty="0" smtClean="0"/>
              <a:t>)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Seafloor characterization </a:t>
            </a:r>
            <a:r>
              <a:rPr lang="en-US" sz="2400" dirty="0" smtClean="0"/>
              <a:t>workshop </a:t>
            </a:r>
            <a:r>
              <a:rPr lang="en-US" sz="2400" dirty="0"/>
              <a:t>(5 days</a:t>
            </a:r>
            <a:r>
              <a:rPr lang="en-US" sz="2400" dirty="0" smtClean="0"/>
              <a:t>)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Tides and sea level </a:t>
            </a:r>
            <a:r>
              <a:rPr lang="en-US" sz="2400" dirty="0" smtClean="0"/>
              <a:t>workshop </a:t>
            </a:r>
            <a:r>
              <a:rPr lang="en-US" sz="2400" dirty="0"/>
              <a:t>(5 days)</a:t>
            </a:r>
            <a:endParaRPr lang="es-ES" sz="2400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s-ES" sz="2400" dirty="0"/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93544801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CustomShape 1"/>
          <p:cNvSpPr/>
          <p:nvPr/>
        </p:nvSpPr>
        <p:spPr>
          <a:xfrm>
            <a:off x="838080" y="1825560"/>
            <a:ext cx="7723440" cy="2158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99" name="CustomShape 2"/>
          <p:cNvSpPr/>
          <p:nvPr/>
        </p:nvSpPr>
        <p:spPr>
          <a:xfrm>
            <a:off x="4700160" y="6266520"/>
            <a:ext cx="2742480" cy="3643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fld id="{403C044E-0400-4052-A075-E48373F919E4}" type="slidenum">
              <a:rPr lang="es-ES" sz="1200" b="0" strike="noStrike" spc="-1">
                <a:solidFill>
                  <a:srgbClr val="8B8B8B"/>
                </a:solidFill>
                <a:latin typeface="Calibri"/>
              </a:rPr>
              <a:pPr algn="ctr">
                <a:lnSpc>
                  <a:spcPct val="100000"/>
                </a:lnSpc>
              </a:pPr>
              <a:t>6</a:t>
            </a:fld>
            <a:endParaRPr lang="es-ES" sz="1200" b="0" strike="noStrike" spc="-1">
              <a:latin typeface="Arial"/>
            </a:endParaRPr>
          </a:p>
        </p:txBody>
      </p:sp>
      <p:sp>
        <p:nvSpPr>
          <p:cNvPr id="300" name="CustomShape 3"/>
          <p:cNvSpPr/>
          <p:nvPr/>
        </p:nvSpPr>
        <p:spPr>
          <a:xfrm>
            <a:off x="116280" y="6002280"/>
            <a:ext cx="3714840" cy="855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301" name="Picture 6"/>
          <p:cNvPicPr/>
          <p:nvPr/>
        </p:nvPicPr>
        <p:blipFill>
          <a:blip r:embed="rId2"/>
          <a:stretch/>
        </p:blipFill>
        <p:spPr>
          <a:xfrm>
            <a:off x="314640" y="6002280"/>
            <a:ext cx="2524680" cy="847440"/>
          </a:xfrm>
          <a:prstGeom prst="rect">
            <a:avLst/>
          </a:prstGeom>
          <a:ln>
            <a:noFill/>
          </a:ln>
        </p:spPr>
      </p:pic>
      <p:sp>
        <p:nvSpPr>
          <p:cNvPr id="302" name="CustomShape 4"/>
          <p:cNvSpPr/>
          <p:nvPr/>
        </p:nvSpPr>
        <p:spPr>
          <a:xfrm>
            <a:off x="824760" y="288000"/>
            <a:ext cx="10514880" cy="539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>
            <a:normAutofit fontScale="83000" lnSpcReduction="20000"/>
          </a:bodyPr>
          <a:lstStyle/>
          <a:p>
            <a:pPr algn="ctr">
              <a:lnSpc>
                <a:spcPct val="90000"/>
              </a:lnSpc>
            </a:pPr>
            <a:r>
              <a:rPr lang="es-ES" sz="4400" b="0" strike="noStrike" spc="-1">
                <a:solidFill>
                  <a:srgbClr val="0E58C4"/>
                </a:solidFill>
                <a:latin typeface="Calibri Light"/>
              </a:rPr>
              <a:t>Instituto Hidrográfico de la Marina</a:t>
            </a:r>
            <a:endParaRPr lang="es-ES" sz="4400" b="0" strike="noStrike" spc="-1">
              <a:latin typeface="Arial"/>
            </a:endParaRPr>
          </a:p>
        </p:txBody>
      </p:sp>
      <p:pic>
        <p:nvPicPr>
          <p:cNvPr id="303" name="Picture 2"/>
          <p:cNvPicPr/>
          <p:nvPr/>
        </p:nvPicPr>
        <p:blipFill>
          <a:blip r:embed="rId3"/>
          <a:stretch/>
        </p:blipFill>
        <p:spPr>
          <a:xfrm>
            <a:off x="116280" y="217080"/>
            <a:ext cx="720360" cy="720360"/>
          </a:xfrm>
          <a:prstGeom prst="rect">
            <a:avLst/>
          </a:prstGeom>
          <a:ln>
            <a:noFill/>
          </a:ln>
        </p:spPr>
      </p:pic>
      <p:pic>
        <p:nvPicPr>
          <p:cNvPr id="304" name="Picture 3"/>
          <p:cNvPicPr/>
          <p:nvPr/>
        </p:nvPicPr>
        <p:blipFill>
          <a:blip r:embed="rId4"/>
          <a:stretch/>
        </p:blipFill>
        <p:spPr>
          <a:xfrm>
            <a:off x="11290320" y="185040"/>
            <a:ext cx="744120" cy="739800"/>
          </a:xfrm>
          <a:prstGeom prst="rect">
            <a:avLst/>
          </a:prstGeom>
          <a:ln>
            <a:noFill/>
          </a:ln>
        </p:spPr>
      </p:pic>
      <p:pic>
        <p:nvPicPr>
          <p:cNvPr id="305" name="Picture 2"/>
          <p:cNvPicPr/>
          <p:nvPr/>
        </p:nvPicPr>
        <p:blipFill>
          <a:blip r:embed="rId5"/>
          <a:stretch/>
        </p:blipFill>
        <p:spPr>
          <a:xfrm>
            <a:off x="3505320" y="1162131"/>
            <a:ext cx="2047680" cy="2047680"/>
          </a:xfrm>
          <a:prstGeom prst="rect">
            <a:avLst/>
          </a:prstGeom>
          <a:ln>
            <a:noFill/>
          </a:ln>
        </p:spPr>
      </p:pic>
      <p:pic>
        <p:nvPicPr>
          <p:cNvPr id="306" name="Picture 3"/>
          <p:cNvPicPr/>
          <p:nvPr/>
        </p:nvPicPr>
        <p:blipFill>
          <a:blip r:embed="rId6"/>
          <a:stretch/>
        </p:blipFill>
        <p:spPr>
          <a:xfrm>
            <a:off x="6267600" y="1170411"/>
            <a:ext cx="2042280" cy="2030400"/>
          </a:xfrm>
          <a:prstGeom prst="rect">
            <a:avLst/>
          </a:prstGeom>
          <a:ln>
            <a:noFill/>
          </a:ln>
        </p:spPr>
      </p:pic>
      <p:sp>
        <p:nvSpPr>
          <p:cNvPr id="307" name="TextShape 5"/>
          <p:cNvSpPr txBox="1"/>
          <p:nvPr/>
        </p:nvSpPr>
        <p:spPr>
          <a:xfrm>
            <a:off x="2839320" y="3708411"/>
            <a:ext cx="6948185" cy="113508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en-US" sz="3200" b="0" strike="noStrike" spc="-1" dirty="0" smtClean="0">
                <a:solidFill>
                  <a:srgbClr val="000000"/>
                </a:solidFill>
                <a:latin typeface="Calibri"/>
              </a:rPr>
              <a:t>Thank you very much for your attention</a:t>
            </a:r>
            <a:endParaRPr lang="en-US" sz="3200" b="0" strike="noStrike" spc="-1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TextShape 5">
            <a:extLst>
              <a:ext uri="{FF2B5EF4-FFF2-40B4-BE49-F238E27FC236}">
                <a16:creationId xmlns="" xmlns:a16="http://schemas.microsoft.com/office/drawing/2014/main" id="{59A2C11C-67D8-42A4-B596-9CD4B8C506A0}"/>
              </a:ext>
            </a:extLst>
          </p:cNvPr>
          <p:cNvSpPr txBox="1"/>
          <p:nvPr/>
        </p:nvSpPr>
        <p:spPr>
          <a:xfrm>
            <a:off x="3255394" y="4891294"/>
            <a:ext cx="5653612" cy="947340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Capacity building 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  <a:t>Coordinator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in Spain </a:t>
            </a:r>
            <a:r>
              <a:rPr lang="en-US" sz="2000" b="0" strike="noStrike" spc="-1" dirty="0" smtClean="0">
                <a:solidFill>
                  <a:srgbClr val="000000"/>
                </a:solidFill>
                <a:latin typeface="Calibri"/>
              </a:rPr>
              <a:t>Commander 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Gustavo Gómez-</a:t>
            </a:r>
            <a:r>
              <a:rPr lang="en-US" sz="2000" b="0" strike="noStrike" spc="-1" dirty="0" err="1">
                <a:solidFill>
                  <a:srgbClr val="000000"/>
                </a:solidFill>
                <a:latin typeface="Calibri"/>
              </a:rPr>
              <a:t>Pimpollo</a:t>
            </a:r>
            <a:r>
              <a:rPr lang="en-US" sz="2000" b="0" strike="noStrike" spc="-1" dirty="0">
                <a:solidFill>
                  <a:srgbClr val="000000"/>
                </a:solidFill>
                <a:latin typeface="Calibri"/>
              </a:rPr>
              <a:t> Crespo</a:t>
            </a: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000" spc="-1" dirty="0" smtClean="0">
                <a:solidFill>
                  <a:srgbClr val="000000"/>
                </a:solidFill>
                <a:latin typeface="Calibri"/>
                <a:hlinkClick r:id="rId7"/>
              </a:rPr>
              <a:t>ihmesp@fn.mde.es</a:t>
            </a:r>
            <a:r>
              <a:rPr lang="en-US" sz="2000" spc="-1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</a:rPr>
              <a:t>    </a:t>
            </a:r>
            <a:r>
              <a:rPr lang="en-US" sz="2000" spc="-1" dirty="0" smtClean="0">
                <a:solidFill>
                  <a:srgbClr val="000000"/>
                </a:solidFill>
                <a:latin typeface="Calibri"/>
                <a:hlinkClick r:id="rId8"/>
              </a:rPr>
              <a:t>ihmrelin@mde.es</a:t>
            </a:r>
            <a:endParaRPr lang="en-US" sz="2000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2000" spc="-1" dirty="0" smtClean="0">
                <a:solidFill>
                  <a:srgbClr val="000000"/>
                </a:solidFill>
                <a:hlinkClick r:id="rId9"/>
              </a:rPr>
              <a:t>https</a:t>
            </a:r>
            <a:r>
              <a:rPr lang="en-US" sz="2000" spc="-1" dirty="0">
                <a:solidFill>
                  <a:srgbClr val="000000"/>
                </a:solidFill>
                <a:hlinkClick r:id="rId9"/>
              </a:rPr>
              <a:t>://</a:t>
            </a:r>
            <a:r>
              <a:rPr lang="en-US" sz="2000" spc="-1" dirty="0" smtClean="0">
                <a:solidFill>
                  <a:srgbClr val="000000"/>
                </a:solidFill>
                <a:hlinkClick r:id="rId9"/>
              </a:rPr>
              <a:t>www.iho-machc.org/training/Spain_es.html</a:t>
            </a:r>
            <a:endParaRPr lang="en-US" sz="2000" spc="-1" dirty="0" smtClean="0">
              <a:solidFill>
                <a:srgbClr val="000000"/>
              </a:solidFill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000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000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20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93879900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198</TotalTime>
  <Words>336</Words>
  <Application>Microsoft Office PowerPoint</Application>
  <PresentationFormat>Panorámica</PresentationFormat>
  <Paragraphs>58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gustavo crespo</dc:creator>
  <cp:lastModifiedBy>GOMEZ-PIMPOLLO CRESPO GUSTAVO ADOLFO</cp:lastModifiedBy>
  <cp:revision>31</cp:revision>
  <dcterms:created xsi:type="dcterms:W3CDTF">2020-06-03T10:34:12Z</dcterms:created>
  <dcterms:modified xsi:type="dcterms:W3CDTF">2021-06-07T11:51:38Z</dcterms:modified>
</cp:coreProperties>
</file>