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4" r:id="rId5"/>
    <p:sldId id="265" r:id="rId6"/>
    <p:sldId id="266" r:id="rId7"/>
    <p:sldId id="267" r:id="rId8"/>
    <p:sldId id="268" r:id="rId9"/>
    <p:sldId id="263" r:id="rId10"/>
    <p:sldId id="27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106" d="100"/>
          <a:sy n="106" d="100"/>
        </p:scale>
        <p:origin x="-108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almo\Desktop\MACHC\20%20Santo%20Domingo\Presentaci&#243;n\Info%20cursos\ALUMNOS%20EXTRANJEROS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630880526822903E-2"/>
          <c:y val="9.0686091789818291E-2"/>
          <c:w val="0.93367064293735258"/>
          <c:h val="0.57602211180382668"/>
        </c:manualLayout>
      </c:layout>
      <c:bar3DChart>
        <c:barDir val="col"/>
        <c:grouping val="stacked"/>
        <c:ser>
          <c:idx val="0"/>
          <c:order val="0"/>
          <c:tx>
            <c:v>Categoria A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6">
                  <a:shade val="95000"/>
                </a:schemeClr>
              </a:contourClr>
            </a:sp3d>
          </c:spPr>
          <c:cat>
            <c:strRef>
              <c:f>PAISES!$R$3:$R$22</c:f>
              <c:strCache>
                <c:ptCount val="20"/>
                <c:pt idx="0">
                  <c:v>Argelia</c:v>
                </c:pt>
                <c:pt idx="1">
                  <c:v>Argentina</c:v>
                </c:pt>
                <c:pt idx="2">
                  <c:v>Bolivia</c:v>
                </c:pt>
                <c:pt idx="3">
                  <c:v>Brasil</c:v>
                </c:pt>
                <c:pt idx="4">
                  <c:v>Chile</c:v>
                </c:pt>
                <c:pt idx="5">
                  <c:v>Colombia</c:v>
                </c:pt>
                <c:pt idx="6">
                  <c:v>Cabo Verde</c:v>
                </c:pt>
                <c:pt idx="7">
                  <c:v>Ecuador</c:v>
                </c:pt>
                <c:pt idx="8">
                  <c:v>Guatemala</c:v>
                </c:pt>
                <c:pt idx="9">
                  <c:v>Haití</c:v>
                </c:pt>
                <c:pt idx="10">
                  <c:v>Honduras</c:v>
                </c:pt>
                <c:pt idx="11">
                  <c:v>Marruecos</c:v>
                </c:pt>
                <c:pt idx="12">
                  <c:v>Mauritania</c:v>
                </c:pt>
                <c:pt idx="13">
                  <c:v>México</c:v>
                </c:pt>
                <c:pt idx="14">
                  <c:v>Nicaragua</c:v>
                </c:pt>
                <c:pt idx="15">
                  <c:v>Perú</c:v>
                </c:pt>
                <c:pt idx="16">
                  <c:v>R. Dominicana</c:v>
                </c:pt>
                <c:pt idx="17">
                  <c:v>Túnez</c:v>
                </c:pt>
                <c:pt idx="18">
                  <c:v>Uruguay</c:v>
                </c:pt>
                <c:pt idx="19">
                  <c:v>Venezuela</c:v>
                </c:pt>
              </c:strCache>
            </c:strRef>
          </c:cat>
          <c:val>
            <c:numRef>
              <c:f>PAISES!$S$3:$S$22</c:f>
              <c:numCache>
                <c:formatCode>General</c:formatCode>
                <c:ptCount val="20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10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3</c:v>
                </c:pt>
                <c:pt idx="17">
                  <c:v>9</c:v>
                </c:pt>
                <c:pt idx="18">
                  <c:v>9</c:v>
                </c:pt>
                <c:pt idx="1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DD-304C-A00D-6A450E5C62DC}"/>
            </c:ext>
          </c:extLst>
        </c:ser>
        <c:ser>
          <c:idx val="1"/>
          <c:order val="1"/>
          <c:tx>
            <c:v>Categoría B</c:v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5">
                  <a:shade val="95000"/>
                </a:schemeClr>
              </a:contourClr>
            </a:sp3d>
          </c:spPr>
          <c:cat>
            <c:strRef>
              <c:f>PAISES!$R$3:$R$22</c:f>
              <c:strCache>
                <c:ptCount val="20"/>
                <c:pt idx="0">
                  <c:v>Argelia</c:v>
                </c:pt>
                <c:pt idx="1">
                  <c:v>Argentina</c:v>
                </c:pt>
                <c:pt idx="2">
                  <c:v>Bolivia</c:v>
                </c:pt>
                <c:pt idx="3">
                  <c:v>Brasil</c:v>
                </c:pt>
                <c:pt idx="4">
                  <c:v>Chile</c:v>
                </c:pt>
                <c:pt idx="5">
                  <c:v>Colombia</c:v>
                </c:pt>
                <c:pt idx="6">
                  <c:v>Cabo Verde</c:v>
                </c:pt>
                <c:pt idx="7">
                  <c:v>Ecuador</c:v>
                </c:pt>
                <c:pt idx="8">
                  <c:v>Guatemala</c:v>
                </c:pt>
                <c:pt idx="9">
                  <c:v>Haití</c:v>
                </c:pt>
                <c:pt idx="10">
                  <c:v>Honduras</c:v>
                </c:pt>
                <c:pt idx="11">
                  <c:v>Marruecos</c:v>
                </c:pt>
                <c:pt idx="12">
                  <c:v>Mauritania</c:v>
                </c:pt>
                <c:pt idx="13">
                  <c:v>México</c:v>
                </c:pt>
                <c:pt idx="14">
                  <c:v>Nicaragua</c:v>
                </c:pt>
                <c:pt idx="15">
                  <c:v>Perú</c:v>
                </c:pt>
                <c:pt idx="16">
                  <c:v>R. Dominicana</c:v>
                </c:pt>
                <c:pt idx="17">
                  <c:v>Túnez</c:v>
                </c:pt>
                <c:pt idx="18">
                  <c:v>Uruguay</c:v>
                </c:pt>
                <c:pt idx="19">
                  <c:v>Venezuela</c:v>
                </c:pt>
              </c:strCache>
            </c:strRef>
          </c:cat>
          <c:val>
            <c:numRef>
              <c:f>PAISES!$T$3:$T$22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9</c:v>
                </c:pt>
                <c:pt idx="17">
                  <c:v>2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DD-304C-A00D-6A450E5C62DC}"/>
            </c:ext>
          </c:extLst>
        </c:ser>
        <c:shape val="box"/>
        <c:axId val="102824192"/>
        <c:axId val="103047168"/>
        <c:axId val="0"/>
      </c:bar3DChart>
      <c:catAx>
        <c:axId val="1028241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047168"/>
        <c:crosses val="autoZero"/>
        <c:auto val="1"/>
        <c:lblAlgn val="ctr"/>
        <c:lblOffset val="100"/>
      </c:catAx>
      <c:valAx>
        <c:axId val="103047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282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5781B3-0461-4544-BD5B-F9882455B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CDFE5B0-BD84-6542-82AC-3F3DEEE0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1B1522-D231-5A49-B8AA-F8149AFA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BFF6EE4-5EAA-2F42-9D8E-BC042416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776C33-7453-FF40-9C4C-09C000AC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112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100AF1-6C24-D14E-BDF6-D1ACD093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7520ED2-C099-204B-AAE3-C4F13696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268AEE-385D-0543-B26F-B5B3466E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62232E0-9D66-3648-A52B-1BBF0971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74B6EBC-DDDC-3C4F-8C54-1316EA1F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1854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DABF9F3-A3C2-1640-B6B7-B64EC6E57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1566112-6651-6E46-86FD-80FF432D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3DE2757-0B1A-204A-BFC9-0F75DD3F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1273BD4-F6D7-A74C-AC05-F5B4990E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73F92C8-2941-FE4E-BB7E-89AB0AD4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547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7038C3-2369-2E4E-92AF-F93F7688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71A1F4-5BEA-0F45-B677-FA9A8D3F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C3C9EA-2D30-464B-BB57-4245D01D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F78F234-C57A-414F-B127-3BE32B0E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CC67A0-7BE2-C648-9827-EA3C79F9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0714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5041A4-8B88-8E4F-A502-D1D1C5B7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4E09719-C28F-EC45-B5E9-53E576FD3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8B33DE2-4625-5C42-9414-75EE1CF9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34566FC-C7DE-8F4F-8C3E-9DD62E64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602DF5-4A9C-0340-8ACD-C0FC1F4A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02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A82293-63F6-8945-A607-02DFA4C9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41A5EB-61C4-0F49-BB80-EAF253B05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BFA7FCA-847B-8C47-8A20-2770CF24E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FE0E44-CEC4-494E-B184-656D4F5D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934B457-F41F-7342-95E4-77EA749F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82E0BE6-D776-0A45-829B-70D7D795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06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637ED1F-4041-1948-B182-583122D9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F6F0BC-2968-B441-A1EB-F8921C458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EAC9EE0-E8B8-A047-AECD-AE290CAD8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6B527B6-17AF-6645-8D94-0509B11C5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F07675B-8A8B-AE41-B27A-42D0E0829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FCDF843E-CBD9-2247-B9DF-45D01827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945C9AF-FF95-BB46-A9B5-80DD15FC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6073CF-75CF-3E41-87C5-05A815A8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079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A8655A-5645-4F4E-9FD7-E6813A12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E407DED-9F00-CA45-9DCF-21FE898E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7F395B4-2505-8D44-991D-848C9F88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ADCC5FB-AC5F-CC4D-A948-3B873A7E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542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C7C89A6-78C1-B04B-9556-BC241319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CF801F0-BBA0-4B49-BF91-D1579C19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0023AB7-445D-2C4C-83D8-1C717BE2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4277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0DCFA16-94DD-0D40-B53C-E78C5F9F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7E286BA-144A-0B49-B3BD-5D704C5D3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F70528E-FE99-9041-8D06-D2B4DE8D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D37ADD8-944E-E54E-B66D-65742685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71FED37-A649-DC44-8376-8374CD59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DD04555-BDC8-0A4E-855E-8C153F00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76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70A1B5-C0CA-BD41-99D9-60824752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7E1A70F-D933-2944-A5F7-8D02D47A6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1364BBA-0BC3-2742-9CA9-B650881D5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E65DD6D-0579-654E-9D17-F38E9702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22F392-B3B2-0548-808C-9F98F83B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53EDEC6-B1DA-0746-85AD-C37F3243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3359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F064C1F-3EA4-5946-8D12-9699A76D5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3C631BD-DB1D-AE45-AAB1-706A0FAD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7D9108B-8259-1148-8A53-3CCAB97C1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346D-0034-6C44-BBC6-56181750D8B2}" type="datetimeFigureOut">
              <a:rPr lang="es-ES" smtClean="0"/>
              <a:pPr/>
              <a:t>03/06/2020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17AE479-63D4-C641-AE41-C26D78B71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D088F0D-708E-CC4E-A2E1-8F26EF4FD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7534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ihmesp@fn.mde.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hmesp@fn.mde.es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hmesp@fn.mde.es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hmesp@fn.mde.es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hmesp@fn.mde.es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C64A698-D6A2-40BD-813E-64C278A84C1B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1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7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198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trike="noStrike" spc="-1" dirty="0">
                <a:solidFill>
                  <a:srgbClr val="0E58C4"/>
                </a:solidFill>
                <a:latin typeface="Calibri Light"/>
              </a:rPr>
              <a:t>Instituto Hidrográfico de la Marina (IHM)</a:t>
            </a:r>
            <a:endParaRPr lang="es-ES" sz="4400" b="1" strike="noStrike" spc="-1" dirty="0">
              <a:latin typeface="Arial"/>
            </a:endParaRPr>
          </a:p>
        </p:txBody>
      </p:sp>
      <p:pic>
        <p:nvPicPr>
          <p:cNvPr id="199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00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01" name="TextShape 5"/>
          <p:cNvSpPr txBox="1"/>
          <p:nvPr/>
        </p:nvSpPr>
        <p:spPr>
          <a:xfrm>
            <a:off x="754560" y="1440000"/>
            <a:ext cx="10945440" cy="4008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s-ES" sz="2400" b="0" strike="noStrike" spc="-1" dirty="0">
                <a:latin typeface="Arial"/>
              </a:rPr>
              <a:t>IHM </a:t>
            </a:r>
            <a:r>
              <a:rPr lang="es-ES" sz="2400" b="0" strike="noStrike" spc="-1" dirty="0" smtClean="0">
                <a:latin typeface="Arial"/>
              </a:rPr>
              <a:t>tiene una Escuela de Hidrografía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Medios y equipamiento. Conocimiento y capacidad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2400" spc="-1" dirty="0" smtClean="0">
                <a:solidFill>
                  <a:srgbClr val="000000"/>
                </a:solidFill>
                <a:latin typeface="Calibri"/>
              </a:rPr>
              <a:t>es el coordinador NAVAREA III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CB en Español</a:t>
            </a:r>
            <a:r>
              <a:rPr lang="es-ES" sz="2400" b="0" strike="noStrike" spc="-1" dirty="0">
                <a:latin typeface="Calibri"/>
              </a:rPr>
              <a:t>: </a:t>
            </a:r>
            <a:r>
              <a:rPr lang="es-ES" sz="2400" spc="-1" dirty="0">
                <a:latin typeface="Calibri"/>
              </a:rPr>
              <a:t>131</a:t>
            </a:r>
            <a:r>
              <a:rPr lang="es-ES" sz="2400" b="0" strike="noStrike" spc="-1" dirty="0">
                <a:latin typeface="Calibri"/>
              </a:rPr>
              <a:t> alumnos </a:t>
            </a: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extranjeros desde 1969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xmlns="" id="{A0486E29-B6F8-9B4E-B179-239932620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6337774"/>
              </p:ext>
            </p:extLst>
          </p:nvPr>
        </p:nvGraphicFramePr>
        <p:xfrm>
          <a:off x="3232997" y="3529998"/>
          <a:ext cx="5328523" cy="331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121357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03C044E-0400-4052-A075-E48373F919E4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10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300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1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302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0" strike="noStrike" spc="-1">
                <a:solidFill>
                  <a:srgbClr val="0E58C4"/>
                </a:solidFill>
                <a:latin typeface="Calibri Light"/>
              </a:rPr>
              <a:t>Instituto Hidrográfico de la Marina</a:t>
            </a:r>
            <a:endParaRPr lang="es-ES" sz="4400" b="0" strike="noStrike" spc="-1">
              <a:latin typeface="Arial"/>
            </a:endParaRPr>
          </a:p>
        </p:txBody>
      </p:sp>
      <p:pic>
        <p:nvPicPr>
          <p:cNvPr id="303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304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pic>
        <p:nvPicPr>
          <p:cNvPr id="305" name="Picture 2"/>
          <p:cNvPicPr/>
          <p:nvPr/>
        </p:nvPicPr>
        <p:blipFill>
          <a:blip r:embed="rId5"/>
          <a:stretch/>
        </p:blipFill>
        <p:spPr>
          <a:xfrm>
            <a:off x="3505320" y="1162131"/>
            <a:ext cx="2047680" cy="2047680"/>
          </a:xfrm>
          <a:prstGeom prst="rect">
            <a:avLst/>
          </a:prstGeom>
          <a:ln>
            <a:noFill/>
          </a:ln>
        </p:spPr>
      </p:pic>
      <p:pic>
        <p:nvPicPr>
          <p:cNvPr id="306" name="Picture 3"/>
          <p:cNvPicPr/>
          <p:nvPr/>
        </p:nvPicPr>
        <p:blipFill>
          <a:blip r:embed="rId6"/>
          <a:stretch/>
        </p:blipFill>
        <p:spPr>
          <a:xfrm>
            <a:off x="6267600" y="1170411"/>
            <a:ext cx="2042280" cy="2030400"/>
          </a:xfrm>
          <a:prstGeom prst="rect">
            <a:avLst/>
          </a:prstGeom>
          <a:ln>
            <a:noFill/>
          </a:ln>
        </p:spPr>
      </p:pic>
      <p:sp>
        <p:nvSpPr>
          <p:cNvPr id="307" name="TextShape 5"/>
          <p:cNvSpPr txBox="1"/>
          <p:nvPr/>
        </p:nvSpPr>
        <p:spPr>
          <a:xfrm>
            <a:off x="3204000" y="3708411"/>
            <a:ext cx="5472000" cy="1135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Muchas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gracias por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su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atención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TextShape 5">
            <a:extLst>
              <a:ext uri="{FF2B5EF4-FFF2-40B4-BE49-F238E27FC236}">
                <a16:creationId xmlns:a16="http://schemas.microsoft.com/office/drawing/2014/main" xmlns="" id="{59A2C11C-67D8-42A4-B596-9CD4B8C506A0}"/>
              </a:ext>
            </a:extLst>
          </p:cNvPr>
          <p:cNvSpPr txBox="1"/>
          <p:nvPr/>
        </p:nvSpPr>
        <p:spPr>
          <a:xfrm>
            <a:off x="4651390" y="5460572"/>
            <a:ext cx="4376996" cy="9473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Capacity building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Coordinator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in Spain CF Gustavo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</a:rPr>
              <a:t>Gómez-Pimpollo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Crespo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000" spc="-1" dirty="0" err="1">
                <a:solidFill>
                  <a:srgbClr val="000000"/>
                </a:solidFill>
                <a:latin typeface="Calibri"/>
              </a:rPr>
              <a:t>ihmesp@fn.mde.es</a:t>
            </a: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879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7E12C73C-3660-458C-B93C-56895A95C7FA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2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2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13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0" strike="noStrike" spc="-1">
                <a:solidFill>
                  <a:srgbClr val="0E58C4"/>
                </a:solidFill>
                <a:latin typeface="Calibri Light"/>
              </a:rPr>
              <a:t>Instituto Hidrográfico de la Marina</a:t>
            </a:r>
            <a:endParaRPr lang="es-ES" sz="4400" b="0" strike="noStrike" spc="-1">
              <a:latin typeface="Arial"/>
            </a:endParaRPr>
          </a:p>
        </p:txBody>
      </p:sp>
      <p:pic>
        <p:nvPicPr>
          <p:cNvPr id="214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15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16" name="TextShape 5"/>
          <p:cNvSpPr txBox="1"/>
          <p:nvPr/>
        </p:nvSpPr>
        <p:spPr>
          <a:xfrm>
            <a:off x="836640" y="1156211"/>
            <a:ext cx="11301120" cy="452286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0" strike="noStrike" spc="-1" dirty="0" err="1">
                <a:solidFill>
                  <a:srgbClr val="000000"/>
                </a:solidFill>
                <a:latin typeface="Calibri"/>
              </a:rPr>
              <a:t>Capacity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3200" b="0" strike="noStrike" spc="-1" dirty="0" err="1">
                <a:solidFill>
                  <a:srgbClr val="000000"/>
                </a:solidFill>
                <a:latin typeface="Calibri"/>
              </a:rPr>
              <a:t>building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 en España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y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capacidad para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formar parte con Cursos/Instructores en otras Comisiones hidrográficas</a:t>
            </a:r>
            <a:endParaRPr lang="es-ES" sz="3200" b="0" strike="noStrike" spc="-1" dirty="0">
              <a:latin typeface="Arial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España: 6 cursos.</a:t>
            </a:r>
            <a:endParaRPr lang="es-ES" sz="3200" b="0" strike="noStrike" spc="-1" dirty="0">
              <a:latin typeface="Arial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otros países con </a:t>
            </a: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Profes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ores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: 6 cursos (este año se formará parte en la MACHC con un </a:t>
            </a: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Profesor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para mareas)</a:t>
            </a:r>
            <a:endParaRPr lang="es-ES" sz="3200" spc="-1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Formación básica e integral en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español.</a:t>
            </a:r>
            <a:endParaRPr lang="es-ES" sz="3200" spc="-1" dirty="0"/>
          </a:p>
        </p:txBody>
      </p:sp>
    </p:spTree>
    <p:extLst>
      <p:ext uri="{BB962C8B-B14F-4D97-AF65-F5344CB8AC3E}">
        <p14:creationId xmlns="" xmlns:p14="http://schemas.microsoft.com/office/powerpoint/2010/main" val="8911509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3EF7AC5-4389-48D9-9776-799F345BBBFD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3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29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30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pc="-1" dirty="0">
                <a:solidFill>
                  <a:srgbClr val="0E58C4"/>
                </a:solidFill>
                <a:latin typeface="Calibri Light"/>
              </a:rPr>
              <a:t>Cursos en </a:t>
            </a:r>
            <a:r>
              <a:rPr lang="es-ES" sz="4400" b="1" spc="-1" dirty="0" smtClean="0">
                <a:solidFill>
                  <a:srgbClr val="0E58C4"/>
                </a:solidFill>
                <a:latin typeface="Calibri Light"/>
              </a:rPr>
              <a:t>España</a:t>
            </a:r>
            <a:endParaRPr lang="es-ES" sz="4400" b="1" spc="-1" dirty="0">
              <a:solidFill>
                <a:srgbClr val="0E58C4"/>
              </a:solidFill>
              <a:latin typeface="Calibri Light"/>
            </a:endParaRPr>
          </a:p>
        </p:txBody>
      </p:sp>
      <p:pic>
        <p:nvPicPr>
          <p:cNvPr id="231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32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33" name="TextShape 5"/>
          <p:cNvSpPr txBox="1"/>
          <p:nvPr/>
        </p:nvSpPr>
        <p:spPr>
          <a:xfrm>
            <a:off x="855006" y="919424"/>
            <a:ext cx="10548869" cy="53846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1. Curso de Hidrografía Cat. “A”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10 meses)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2. Curso de Hidrografía Cat. “B”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10 meses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</a:p>
          <a:p>
            <a:pPr algn="ctr">
              <a:lnSpc>
                <a:spcPct val="150000"/>
              </a:lnSpc>
              <a:spcBef>
                <a:spcPts val="1001"/>
              </a:spcBef>
            </a:pPr>
            <a:r>
              <a:rPr lang="es-ES" sz="2800" spc="-1" dirty="0" smtClean="0">
                <a:solidFill>
                  <a:srgbClr val="0070C0"/>
                </a:solidFill>
                <a:latin typeface="Calibri"/>
              </a:rPr>
              <a:t>Otros cursos realizados en la Escuela de Hidrografía</a:t>
            </a:r>
            <a:endParaRPr lang="es-ES" sz="2000" b="0" strike="noStrike" spc="-1" dirty="0">
              <a:solidFill>
                <a:srgbClr val="0070C0"/>
              </a:solidFill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1.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Curso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básico de levantamientos hidrográficos (8 semanas)</a:t>
            </a:r>
            <a:endParaRPr lang="es-ES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2. Curso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medio de Hidrografía y Cartografía (15 semanas)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  <a:ea typeface="Microsoft YaHei"/>
              </a:rPr>
              <a:t>3.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Curso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de formación de manejo de equipos hidrográficos (8 semanas)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4.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Adquisición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y procesado de datos batimétricos (8 semanas)</a:t>
            </a:r>
            <a:endParaRPr lang="es-ES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5549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2C29D94-09B6-487B-8996-D24E58AE83AA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4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s-ES" sz="2400" b="1" spc="-1" dirty="0">
                <a:solidFill>
                  <a:srgbClr val="0E58C4"/>
                </a:solidFill>
                <a:latin typeface="Calibri Light"/>
              </a:rPr>
              <a:t>Curso de Hidrografía Cat. “A” </a:t>
            </a:r>
            <a:r>
              <a:rPr lang="es-ES" sz="2400" b="1" spc="-1" dirty="0" smtClean="0">
                <a:solidFill>
                  <a:srgbClr val="0E58C4"/>
                </a:solidFill>
                <a:latin typeface="Calibri Light"/>
              </a:rPr>
              <a:t>– </a:t>
            </a:r>
            <a:r>
              <a:rPr lang="es-ES" sz="2400" b="1" spc="-1" dirty="0">
                <a:solidFill>
                  <a:srgbClr val="0E58C4"/>
                </a:solidFill>
                <a:latin typeface="Calibri Light"/>
              </a:rPr>
              <a:t>Cat. “B” </a:t>
            </a:r>
            <a:r>
              <a:rPr lang="es-ES" sz="2400" b="1" spc="-1" dirty="0" smtClean="0">
                <a:solidFill>
                  <a:srgbClr val="0E58C4"/>
                </a:solidFill>
                <a:latin typeface="Calibri Light"/>
              </a:rPr>
              <a:t>en </a:t>
            </a:r>
            <a:r>
              <a:rPr lang="es-ES" sz="2400" b="1" spc="-1" dirty="0">
                <a:solidFill>
                  <a:srgbClr val="0E58C4"/>
                </a:solidFill>
                <a:latin typeface="Calibri Light"/>
              </a:rPr>
              <a:t>la Escuela de </a:t>
            </a:r>
            <a:r>
              <a:rPr lang="es-ES" sz="2400" b="1" spc="-1" dirty="0" smtClean="0">
                <a:solidFill>
                  <a:srgbClr val="0E58C4"/>
                </a:solidFill>
                <a:latin typeface="Calibri Light"/>
              </a:rPr>
              <a:t>Hidrografía, a través del Plan de cooperación Internacional en materia de Enseñanza Militar</a:t>
            </a:r>
            <a:endParaRPr lang="es-ES" sz="2400" b="1" spc="-1" dirty="0">
              <a:solidFill>
                <a:srgbClr val="0E58C4"/>
              </a:solidFill>
              <a:latin typeface="Calibri Light"/>
            </a:endParaRPr>
          </a:p>
        </p:txBody>
      </p:sp>
      <p:pic>
        <p:nvPicPr>
          <p:cNvPr id="247" name="Picture 2"/>
          <p:cNvPicPr/>
          <p:nvPr/>
        </p:nvPicPr>
        <p:blipFill>
          <a:blip r:embed="rId2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48" name="Picture 3"/>
          <p:cNvPicPr/>
          <p:nvPr/>
        </p:nvPicPr>
        <p:blipFill>
          <a:blip r:embed="rId3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49" name="TextShape 5"/>
          <p:cNvSpPr txBox="1"/>
          <p:nvPr/>
        </p:nvSpPr>
        <p:spPr>
          <a:xfrm>
            <a:off x="809801" y="892093"/>
            <a:ext cx="10008000" cy="599198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español.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>
                <a:solidFill>
                  <a:srgbClr val="000000"/>
                </a:solidFill>
                <a:latin typeface="Calibri"/>
              </a:rPr>
              <a:t>H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asta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8 alumnos (4 nacionales + 4 alumnos extranjeros)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>
                <a:solidFill>
                  <a:srgbClr val="000000"/>
                </a:solidFill>
                <a:latin typeface="Calibri"/>
              </a:rPr>
              <a:t>T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odos los años del 1 de Septiembre al 30 de Junio.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Alumnos deben tener formación adecuada.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Grados: </a:t>
            </a:r>
            <a:r>
              <a:rPr lang="es-ES" sz="3200" spc="-1" dirty="0">
                <a:solidFill>
                  <a:srgbClr val="000000"/>
                </a:solidFill>
                <a:latin typeface="Calibri"/>
              </a:rPr>
              <a:t>Para cat. “A”.</a:t>
            </a: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Estudios técnicos: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Para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cat. “B”.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Con becas dependiendo del país.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Materiales suministrados por España.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Solicitudes: a través de la Agregaduría de Defensa de España, con copia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posteriormente al IHM (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  <a:hlinkClick r:id="rId4"/>
              </a:rPr>
              <a:t>ihmesp@fn.mde.es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) </a:t>
            </a:r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611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848A0E1-2458-42BE-9B91-2A0B34148FE7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5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53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54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pc="-1" dirty="0">
                <a:solidFill>
                  <a:srgbClr val="0E58C4"/>
                </a:solidFill>
                <a:latin typeface="Calibri Light"/>
              </a:rPr>
              <a:t>Curso básico de levantamientos hidrográficos realizados en la Escuela de Hidrografía</a:t>
            </a:r>
          </a:p>
        </p:txBody>
      </p:sp>
      <p:pic>
        <p:nvPicPr>
          <p:cNvPr id="255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56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57" name="TextShape 5"/>
          <p:cNvSpPr txBox="1"/>
          <p:nvPr/>
        </p:nvSpPr>
        <p:spPr>
          <a:xfrm>
            <a:off x="871508" y="898560"/>
            <a:ext cx="10514879" cy="326302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español.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Se podrían admitir h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asta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 alumnos extranjeros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13 enero al 13 marzo </a:t>
            </a:r>
            <a:r>
              <a:rPr lang="es-ES" sz="3200" b="0" spc="-1" dirty="0" smtClean="0">
                <a:latin typeface="Calibri"/>
              </a:rPr>
              <a:t>20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21-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22- 23.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Materiales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suministrados por España.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Solicitudes: a través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hlinkClick r:id="rId5"/>
              </a:rPr>
              <a:t>ihmesp@fn.mde.es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, pendiente gestionar a través de la Agregaduría de Defensa de España.  </a:t>
            </a:r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00370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70C464A-1128-42BF-A947-7C6A4A282667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6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1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62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05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Cursos medios de Hidrografía y Cartografía en la Escuela de Hidrografía</a:t>
            </a:r>
          </a:p>
        </p:txBody>
      </p:sp>
      <p:pic>
        <p:nvPicPr>
          <p:cNvPr id="263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64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65" name="TextShape 5"/>
          <p:cNvSpPr txBox="1"/>
          <p:nvPr/>
        </p:nvSpPr>
        <p:spPr>
          <a:xfrm>
            <a:off x="839558" y="920610"/>
            <a:ext cx="10514879" cy="383446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Español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</a:rPr>
              <a:t>Se podrían admitir hasta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 alumnos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extranjeros.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1 de septiembre al 11 de diciembre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2021-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22- 23.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Es un módulo del curso de Hidrografía Cat. “B”.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Materiales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suministrados por España.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Solicitudes:</a:t>
            </a:r>
            <a:r>
              <a:rPr lang="es-ES" sz="18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a través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hlinkClick r:id="rId5"/>
              </a:rPr>
              <a:t>ihmesp@fn.mde.es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, pendiente gestionar a través de la Agregaduría de Defensa </a:t>
            </a:r>
            <a:r>
              <a:rPr lang="es-ES" sz="3200" b="0" strike="noStrike" spc="-1">
                <a:solidFill>
                  <a:srgbClr val="000000"/>
                </a:solidFill>
                <a:latin typeface="Calibri"/>
              </a:rPr>
              <a:t>de </a:t>
            </a:r>
            <a:r>
              <a:rPr lang="es-ES" sz="3200" b="0" strike="noStrike" spc="-1" smtClean="0">
                <a:solidFill>
                  <a:srgbClr val="000000"/>
                </a:solidFill>
                <a:latin typeface="Calibri"/>
              </a:rPr>
              <a:t>España.</a:t>
            </a:r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38152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7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75F361D-8FEC-4451-8FB9-642CE639968E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7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9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70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5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Curso de formación de manejo de equipos hidrográficos en la Escuela de Hidrografía</a:t>
            </a:r>
            <a:endParaRPr lang="es-ES" sz="4400" b="0" strike="noStrike" spc="-1" dirty="0">
              <a:latin typeface="Arial"/>
            </a:endParaRPr>
          </a:p>
        </p:txBody>
      </p:sp>
      <p:pic>
        <p:nvPicPr>
          <p:cNvPr id="271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72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73" name="TextShape 5"/>
          <p:cNvSpPr txBox="1"/>
          <p:nvPr/>
        </p:nvSpPr>
        <p:spPr>
          <a:xfrm>
            <a:off x="824759" y="916200"/>
            <a:ext cx="10675363" cy="383446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español.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</a:rPr>
              <a:t>Se podrían admitir hasta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 alumnos extranjeros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15 abril al 15 junio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en 2022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cabos primeros, cabos y marineros principalmente.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Materiales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suministrados por España.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Solicitudes: a través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hlinkClick r:id="rId5"/>
              </a:rPr>
              <a:t>ihmesp@fn.mde.es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, pendiente gestionar a través de la Agregaduría de Defensa de España.  </a:t>
            </a:r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163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57D31E5E-F5DB-448D-96D4-875C2177E44D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8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76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77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78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55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Curso </a:t>
            </a:r>
            <a:r>
              <a:rPr lang="es-ES" sz="4400" spc="-1" dirty="0" smtClean="0">
                <a:solidFill>
                  <a:srgbClr val="0E58C4"/>
                </a:solidFill>
                <a:latin typeface="Calibri Light"/>
              </a:rPr>
              <a:t>avanzado de </a:t>
            </a: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adquisición y procesado de datos batimétricos en la Escuela de Hidrografía</a:t>
            </a:r>
          </a:p>
        </p:txBody>
      </p:sp>
      <p:pic>
        <p:nvPicPr>
          <p:cNvPr id="279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80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81" name="TextShape 5"/>
          <p:cNvSpPr txBox="1"/>
          <p:nvPr/>
        </p:nvSpPr>
        <p:spPr>
          <a:xfrm>
            <a:off x="824760" y="898560"/>
            <a:ext cx="10465560" cy="427766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En español.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</a:rPr>
              <a:t>Se podrían admitir hasta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2 alumnos extranjeros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15 abril al 15 junio 2021 y 2023.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Curso </a:t>
            </a: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para </a:t>
            </a:r>
            <a:r>
              <a:rPr lang="es-ES" sz="3200" spc="-1" dirty="0" smtClean="0">
                <a:solidFill>
                  <a:srgbClr val="000000"/>
                </a:solidFill>
                <a:latin typeface="Calibri"/>
              </a:rPr>
              <a:t>O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ficiales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y Suboficiales </a:t>
            </a: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que tengan curso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Hidrografía Cat. “A” o “B”.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 smtClean="0">
                <a:solidFill>
                  <a:srgbClr val="000000"/>
                </a:solidFill>
                <a:latin typeface="Calibri"/>
              </a:rPr>
              <a:t>Material suministrado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por España.</a:t>
            </a:r>
            <a:endParaRPr lang="es-ES" sz="32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32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Solicitudes: a través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  <a:hlinkClick r:id="rId5"/>
              </a:rPr>
              <a:t>ihmesp@fn.mde.es</a:t>
            </a:r>
            <a:r>
              <a:rPr lang="es-ES" sz="3200" b="0" strike="noStrike" spc="-1" dirty="0">
                <a:solidFill>
                  <a:srgbClr val="000000"/>
                </a:solidFill>
                <a:latin typeface="Calibri"/>
              </a:rPr>
              <a:t>, pendiente gestionar a través de la Agregaduría de Defensa de España.  </a:t>
            </a:r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9640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E3115F5B-D05D-4DB9-BE95-44E7543AC5E1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9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37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38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55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Ofrecimiento para Cursos/con </a:t>
            </a:r>
            <a:r>
              <a:rPr lang="es-ES" sz="4400" spc="-1" dirty="0" smtClean="0">
                <a:solidFill>
                  <a:srgbClr val="0E58C4"/>
                </a:solidFill>
                <a:latin typeface="Calibri Light"/>
              </a:rPr>
              <a:t>Profesores </a:t>
            </a:r>
            <a:r>
              <a:rPr lang="es-ES" sz="4400" spc="-1" dirty="0">
                <a:solidFill>
                  <a:srgbClr val="0E58C4"/>
                </a:solidFill>
                <a:latin typeface="Calibri Light"/>
              </a:rPr>
              <a:t>en otros países</a:t>
            </a:r>
            <a:endParaRPr lang="es-ES" sz="4400" b="0" strike="noStrike" spc="-1" dirty="0">
              <a:latin typeface="Arial"/>
            </a:endParaRPr>
          </a:p>
        </p:txBody>
      </p:sp>
      <p:pic>
        <p:nvPicPr>
          <p:cNvPr id="239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40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41" name="TextShape 5"/>
          <p:cNvSpPr txBox="1"/>
          <p:nvPr/>
        </p:nvSpPr>
        <p:spPr>
          <a:xfrm>
            <a:off x="801399" y="929767"/>
            <a:ext cx="11575871" cy="4333066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Curso de procesado de </a:t>
            </a:r>
            <a:r>
              <a:rPr lang="es-ES" sz="2600" b="0" strike="noStrike" spc="-1" dirty="0" smtClean="0">
                <a:solidFill>
                  <a:srgbClr val="000000"/>
                </a:solidFill>
                <a:latin typeface="Calibri"/>
              </a:rPr>
              <a:t>sondas </a:t>
            </a:r>
            <a:r>
              <a:rPr lang="es-ES" sz="2600" b="0" strike="noStrike" spc="-1" dirty="0" err="1">
                <a:solidFill>
                  <a:srgbClr val="000000"/>
                </a:solidFill>
                <a:latin typeface="Calibri"/>
              </a:rPr>
              <a:t>multihaz</a:t>
            </a: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 (5 días)</a:t>
            </a:r>
          </a:p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Curso básico de levantamientos hidrográficos (10 días)</a:t>
            </a:r>
            <a:endParaRPr lang="es-ES" sz="1600" b="0" strike="noStrike" spc="-1" dirty="0">
              <a:latin typeface="Arial"/>
            </a:endParaRPr>
          </a:p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 startAt="3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Curso de información de seguridad marítima -ISM (3 días) </a:t>
            </a:r>
          </a:p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 startAt="3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Curso de levantamientos </a:t>
            </a:r>
            <a:r>
              <a:rPr lang="es-ES" sz="26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hidrográficos puertos y aguas poco</a:t>
            </a:r>
            <a:r>
              <a:rPr lang="es-ES" sz="2600" spc="-1" dirty="0">
                <a:latin typeface="Calibri" panose="020F0502020204030204" pitchFamily="34" charset="0"/>
                <a:cs typeface="Calibri" panose="020F0502020204030204" pitchFamily="34" charset="0"/>
              </a:rPr>
              <a:t> p</a:t>
            </a:r>
            <a:r>
              <a:rPr lang="es-ES" sz="26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rofundas </a:t>
            </a: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(5 días)</a:t>
            </a:r>
          </a:p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 startAt="3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Taller de clasificación del fondo marino (5 días)</a:t>
            </a:r>
          </a:p>
          <a:p>
            <a:pPr marL="514350" indent="-514350">
              <a:lnSpc>
                <a:spcPct val="150000"/>
              </a:lnSpc>
              <a:spcBef>
                <a:spcPts val="1001"/>
              </a:spcBef>
              <a:buAutoNum type="arabicPeriod" startAt="3"/>
            </a:pPr>
            <a:r>
              <a:rPr lang="es-ES" sz="2600" b="0" strike="noStrike" spc="-1" dirty="0">
                <a:solidFill>
                  <a:srgbClr val="000000"/>
                </a:solidFill>
                <a:latin typeface="Calibri"/>
              </a:rPr>
              <a:t>Taller de mareas y nivel del agua (5 días)</a:t>
            </a:r>
            <a:endParaRPr lang="es-ES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0863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655</Words>
  <Application>Microsoft Office PowerPoint</Application>
  <PresentationFormat>Personalizado</PresentationFormat>
  <Paragraphs>76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crespo</dc:creator>
  <cp:lastModifiedBy>Usuario</cp:lastModifiedBy>
  <cp:revision>11</cp:revision>
  <dcterms:created xsi:type="dcterms:W3CDTF">2020-06-03T10:34:12Z</dcterms:created>
  <dcterms:modified xsi:type="dcterms:W3CDTF">2020-06-03T15:40:15Z</dcterms:modified>
</cp:coreProperties>
</file>