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7" r:id="rId2"/>
    <p:sldId id="299" r:id="rId3"/>
    <p:sldId id="307" r:id="rId4"/>
    <p:sldId id="294" r:id="rId5"/>
    <p:sldId id="295" r:id="rId6"/>
    <p:sldId id="296" r:id="rId7"/>
    <p:sldId id="297" r:id="rId8"/>
    <p:sldId id="258" r:id="rId9"/>
    <p:sldId id="298" r:id="rId10"/>
    <p:sldId id="261" r:id="rId11"/>
    <p:sldId id="300" r:id="rId12"/>
    <p:sldId id="264" r:id="rId13"/>
    <p:sldId id="265" r:id="rId14"/>
    <p:sldId id="269" r:id="rId15"/>
    <p:sldId id="270" r:id="rId16"/>
    <p:sldId id="271" r:id="rId17"/>
    <p:sldId id="272" r:id="rId18"/>
    <p:sldId id="305" r:id="rId19"/>
    <p:sldId id="273" r:id="rId20"/>
    <p:sldId id="274" r:id="rId21"/>
    <p:sldId id="293" r:id="rId22"/>
    <p:sldId id="292" r:id="rId23"/>
    <p:sldId id="275" r:id="rId24"/>
    <p:sldId id="276" r:id="rId25"/>
    <p:sldId id="277" r:id="rId26"/>
    <p:sldId id="278" r:id="rId27"/>
    <p:sldId id="279" r:id="rId28"/>
    <p:sldId id="280" r:id="rId29"/>
    <p:sldId id="301" r:id="rId30"/>
    <p:sldId id="282" r:id="rId31"/>
    <p:sldId id="302" r:id="rId32"/>
    <p:sldId id="303" r:id="rId33"/>
    <p:sldId id="285" r:id="rId34"/>
    <p:sldId id="304" r:id="rId35"/>
    <p:sldId id="287" r:id="rId36"/>
    <p:sldId id="288" r:id="rId37"/>
    <p:sldId id="289" r:id="rId38"/>
    <p:sldId id="290" r:id="rId39"/>
    <p:sldId id="291" r:id="rId40"/>
    <p:sldId id="306" r:id="rId4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8F00"/>
    <a:srgbClr val="EDECE3"/>
    <a:srgbClr val="75D8E5"/>
    <a:srgbClr val="AEE8F0"/>
    <a:srgbClr val="ACF2F0"/>
    <a:srgbClr val="AEFCE9"/>
    <a:srgbClr val="1B4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04" autoAdjust="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3877E-942B-4239-9E4A-1F1CCDA181F9}" type="datetimeFigureOut">
              <a:rPr lang="ko-KR" altLang="en-US" smtClean="0"/>
              <a:t>2020-05-29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01A0C-1C4B-4E19-AF5D-08950BABA1C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748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620F-080A-4809-B060-120ABE30A70E}" type="datetime1">
              <a:rPr lang="ko-KR" altLang="en-US" smtClean="0"/>
              <a:t>2020-05-29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2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9B39-3225-4145-BAF1-79D98E9F8D06}" type="datetime1">
              <a:rPr lang="ko-KR" altLang="en-US" smtClean="0"/>
              <a:t>2020-05-29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150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062A-F5C5-4673-B115-8E664C624D51}" type="datetime1">
              <a:rPr lang="ko-KR" altLang="en-US" smtClean="0"/>
              <a:t>2020-05-29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911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FDAF-E5D7-4171-A49B-5BD1CAAEB778}" type="datetime1">
              <a:rPr lang="ko-KR" altLang="en-US" smtClean="0"/>
              <a:t>2020-05-29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74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A723-EF4F-4A2C-9C73-637744D9E3C0}" type="datetime1">
              <a:rPr lang="ko-KR" altLang="en-US" smtClean="0"/>
              <a:t>2020-05-29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650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A940-632C-4D00-A87F-75D5F90D9003}" type="datetime1">
              <a:rPr lang="ko-KR" altLang="en-US" smtClean="0"/>
              <a:t>2020-05-29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6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8292-8DD4-46C2-A0B9-B7C650DF22EF}" type="datetime1">
              <a:rPr lang="ko-KR" altLang="en-US" smtClean="0"/>
              <a:t>2020-05-29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64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9B2F-A47F-4EDE-86DA-613EE05A73DA}" type="datetime1">
              <a:rPr lang="ko-KR" altLang="en-US" smtClean="0"/>
              <a:t>2020-05-29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895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C3A4-72DA-46AC-95D9-3FB4242C5329}" type="datetime1">
              <a:rPr lang="ko-KR" altLang="en-US" smtClean="0"/>
              <a:t>2020-05-29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392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9C15-99BF-4D1E-8225-CEFBC5F20825}" type="datetime1">
              <a:rPr lang="ko-KR" altLang="en-US" smtClean="0"/>
              <a:t>2020-05-29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5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41AF-95D0-430A-A8BF-E0F98722065B}" type="datetime1">
              <a:rPr lang="ko-KR" altLang="en-US" smtClean="0"/>
              <a:t>2020-05-29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448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BA7BE-A6C6-461E-B3D1-49F07BD7AA6E}" type="datetime1">
              <a:rPr lang="ko-KR" altLang="en-US" smtClean="0"/>
              <a:t>2020-05-29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CCFE6-CE6A-4CB4-84F4-C58EB227CED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668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23006" y="1248309"/>
            <a:ext cx="6227546" cy="107118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ko-KR" sz="5000" dirty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CBMS User Manual</a:t>
            </a:r>
            <a:endParaRPr lang="ko-KR" altLang="en-US" sz="5000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4B38A71-B8D1-4D69-BE7D-2C98ED248D34}"/>
              </a:ext>
            </a:extLst>
          </p:cNvPr>
          <p:cNvGrpSpPr/>
          <p:nvPr/>
        </p:nvGrpSpPr>
        <p:grpSpPr>
          <a:xfrm>
            <a:off x="1653730" y="1174282"/>
            <a:ext cx="606078" cy="325027"/>
            <a:chOff x="511175" y="6002339"/>
            <a:chExt cx="819151" cy="339724"/>
          </a:xfrm>
        </p:grpSpPr>
        <p:sp>
          <p:nvSpPr>
            <p:cNvPr id="5" name="원형: 비어 있음 16">
              <a:extLst>
                <a:ext uri="{FF2B5EF4-FFF2-40B4-BE49-F238E27FC236}">
                  <a16:creationId xmlns:a16="http://schemas.microsoft.com/office/drawing/2014/main" id="{19CAA15C-9AEF-4B43-91CB-86B9566769DD}"/>
                </a:ext>
              </a:extLst>
            </p:cNvPr>
            <p:cNvSpPr/>
            <p:nvPr userDrawn="1"/>
          </p:nvSpPr>
          <p:spPr>
            <a:xfrm>
              <a:off x="511175" y="6002339"/>
              <a:ext cx="339726" cy="339724"/>
            </a:xfrm>
            <a:prstGeom prst="donut">
              <a:avLst/>
            </a:prstGeom>
            <a:solidFill>
              <a:srgbClr val="3C3D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66C2B962-9E04-40F0-8F35-EAF3763F7316}"/>
                </a:ext>
              </a:extLst>
            </p:cNvPr>
            <p:cNvSpPr/>
            <p:nvPr userDrawn="1"/>
          </p:nvSpPr>
          <p:spPr>
            <a:xfrm>
              <a:off x="990600" y="6002339"/>
              <a:ext cx="339726" cy="339724"/>
            </a:xfrm>
            <a:prstGeom prst="ellipse">
              <a:avLst/>
            </a:prstGeom>
            <a:solidFill>
              <a:srgbClr val="3C3D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34129" y="3508222"/>
            <a:ext cx="9096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Version: 1.5(28</a:t>
            </a:r>
            <a:r>
              <a:rPr lang="en-US" altLang="ko-K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May, 2020)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1.0 (6</a:t>
            </a:r>
            <a:r>
              <a:rPr lang="en-US" altLang="ko-K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March. 2020)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Made by : Dr.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Hoyun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Kang (Korea Hydrography and Research Association)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Peter YOU (Korea Hydrographic and Oceanographic Agency)   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mtClean="0"/>
              <a:t>1</a:t>
            </a:fld>
            <a:endParaRPr lang="ko-KR" altLang="en-US"/>
          </a:p>
        </p:txBody>
      </p:sp>
      <p:pic>
        <p:nvPicPr>
          <p:cNvPr id="8" name="Picture 2" descr="C:\Users\유학렬.유학렬-PC\Desktop\최신업데이트_1114\해양조사원 로고\마크 투명바탕(작은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768" y="5871163"/>
            <a:ext cx="776064" cy="77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91" y="5758180"/>
            <a:ext cx="1566962" cy="78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9417765" y="534153"/>
            <a:ext cx="2686714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①② Project Proposals</a:t>
            </a:r>
          </a:p>
          <a:p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button</a:t>
            </a:r>
          </a:p>
          <a:p>
            <a:endParaRPr lang="en-US" altLang="ko-K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Move page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3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439" y="534154"/>
            <a:ext cx="7057843" cy="5486388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237904" y="1208611"/>
            <a:ext cx="1353022" cy="3368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2065886" y="1036594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cxnSp>
        <p:nvCxnSpPr>
          <p:cNvPr id="17" name="직선 화살표 연결선 16"/>
          <p:cNvCxnSpPr>
            <a:cxnSpLocks/>
            <a:stCxn id="13" idx="3"/>
            <a:endCxn id="11" idx="1"/>
          </p:cNvCxnSpPr>
          <p:nvPr/>
        </p:nvCxnSpPr>
        <p:spPr>
          <a:xfrm>
            <a:off x="3590926" y="1377030"/>
            <a:ext cx="2048057" cy="20175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9" r="24932" b="10161"/>
          <a:stretch/>
        </p:blipFill>
        <p:spPr>
          <a:xfrm>
            <a:off x="5638983" y="67615"/>
            <a:ext cx="3649568" cy="665386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0" name="직사각형 29"/>
          <p:cNvSpPr/>
          <p:nvPr/>
        </p:nvSpPr>
        <p:spPr>
          <a:xfrm>
            <a:off x="2581937" y="1889482"/>
            <a:ext cx="1733616" cy="19249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타원 30"/>
          <p:cNvSpPr/>
          <p:nvPr/>
        </p:nvSpPr>
        <p:spPr>
          <a:xfrm>
            <a:off x="2409919" y="1717466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32" name="타원 31"/>
          <p:cNvSpPr/>
          <p:nvPr/>
        </p:nvSpPr>
        <p:spPr>
          <a:xfrm>
            <a:off x="5215311" y="732663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cxnSp>
        <p:nvCxnSpPr>
          <p:cNvPr id="33" name="직선 화살표 연결선 32"/>
          <p:cNvCxnSpPr>
            <a:cxnSpLocks/>
            <a:stCxn id="30" idx="3"/>
            <a:endCxn id="11" idx="1"/>
          </p:cNvCxnSpPr>
          <p:nvPr/>
        </p:nvCxnSpPr>
        <p:spPr>
          <a:xfrm>
            <a:off x="4315553" y="2851950"/>
            <a:ext cx="1323430" cy="5425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9655" y="59328"/>
            <a:ext cx="242015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Project registration (1)</a:t>
            </a:r>
            <a:endParaRPr lang="ko-KR" altLang="en-US" sz="1700" dirty="0"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오른쪽 화살표 37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1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8693243" y="1375707"/>
            <a:ext cx="3394233" cy="4380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Select Project Type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Enter Project Name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CB Phases Input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④ Select Event Year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⑤ Days of event input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⑥ Date of Submission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⑦ Enter Institution executing </a:t>
            </a: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</a:t>
            </a: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⑧ Input personal information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7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0" y="534154"/>
            <a:ext cx="8588720" cy="6464464"/>
            <a:chOff x="0" y="534154"/>
            <a:chExt cx="8588720" cy="646446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34154"/>
              <a:ext cx="8588720" cy="6464464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2561754" y="2399236"/>
              <a:ext cx="2372196" cy="3368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타원 13"/>
            <p:cNvSpPr/>
            <p:nvPr/>
          </p:nvSpPr>
          <p:spPr>
            <a:xfrm>
              <a:off x="2389736" y="2227219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561755" y="2743269"/>
              <a:ext cx="5163020" cy="3368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타원 14"/>
            <p:cNvSpPr/>
            <p:nvPr/>
          </p:nvSpPr>
          <p:spPr>
            <a:xfrm>
              <a:off x="2389737" y="2571252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</a:t>
              </a:r>
              <a:endParaRPr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561754" y="3076510"/>
              <a:ext cx="5163020" cy="3368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타원 18"/>
            <p:cNvSpPr/>
            <p:nvPr/>
          </p:nvSpPr>
          <p:spPr>
            <a:xfrm>
              <a:off x="2389736" y="2904493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3</a:t>
              </a:r>
              <a:endParaRPr lang="ko-KR" altLang="en-US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2559821" y="3412082"/>
              <a:ext cx="5163020" cy="3260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타원 20"/>
            <p:cNvSpPr/>
            <p:nvPr/>
          </p:nvSpPr>
          <p:spPr>
            <a:xfrm>
              <a:off x="2387803" y="3240065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4</a:t>
              </a:r>
              <a:endParaRPr lang="ko-KR" altLang="en-US" dirty="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2559821" y="3738128"/>
              <a:ext cx="5163020" cy="3260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타원 24"/>
            <p:cNvSpPr/>
            <p:nvPr/>
          </p:nvSpPr>
          <p:spPr>
            <a:xfrm>
              <a:off x="2387803" y="3566111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5</a:t>
              </a:r>
              <a:endParaRPr lang="ko-KR" altLang="en-US" dirty="0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2559822" y="4353056"/>
              <a:ext cx="5163020" cy="3260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타원 26"/>
            <p:cNvSpPr/>
            <p:nvPr/>
          </p:nvSpPr>
          <p:spPr>
            <a:xfrm>
              <a:off x="2387804" y="4181039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6</a:t>
              </a:r>
              <a:endParaRPr lang="ko-KR" altLang="en-US" dirty="0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2559821" y="4689894"/>
              <a:ext cx="5163020" cy="3260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타원 28"/>
            <p:cNvSpPr/>
            <p:nvPr/>
          </p:nvSpPr>
          <p:spPr>
            <a:xfrm>
              <a:off x="2387803" y="4517877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7</a:t>
              </a:r>
              <a:endParaRPr lang="ko-KR" altLang="en-US" dirty="0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2559821" y="5019015"/>
              <a:ext cx="5163020" cy="190565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타원 34"/>
            <p:cNvSpPr/>
            <p:nvPr/>
          </p:nvSpPr>
          <p:spPr>
            <a:xfrm>
              <a:off x="2387803" y="4864987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8</a:t>
              </a:r>
              <a:endParaRPr lang="ko-KR" alt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49655" y="59328"/>
            <a:ext cx="242015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Project registration (2)</a:t>
            </a:r>
            <a:endParaRPr lang="ko-KR" altLang="en-US" sz="1700" dirty="0"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42" name="모서리가 둥근 직사각형 41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오른쪽 화살표 45">
              <a:hlinkClick r:id="rId3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0DF2895B-4E1A-4F44-A6FD-99145B472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21"/>
          <a:stretch/>
        </p:blipFill>
        <p:spPr>
          <a:xfrm>
            <a:off x="-1" y="369120"/>
            <a:ext cx="8622725" cy="178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81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9117570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Enter project details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22969" y="90403"/>
            <a:ext cx="242015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Project registration (3)</a:t>
            </a:r>
            <a:endParaRPr lang="ko-KR" altLang="en-US" sz="1700" dirty="0"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" y="534154"/>
            <a:ext cx="8588719" cy="5835024"/>
            <a:chOff x="1" y="534154"/>
            <a:chExt cx="8588719" cy="5835024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534154"/>
              <a:ext cx="8588719" cy="5835024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2561753" y="989535"/>
              <a:ext cx="5143971" cy="515408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타원 13"/>
            <p:cNvSpPr/>
            <p:nvPr/>
          </p:nvSpPr>
          <p:spPr>
            <a:xfrm>
              <a:off x="2389736" y="817519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</a:t>
              </a:r>
              <a:endParaRPr lang="ko-KR" altLang="en-US" dirty="0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26" name="모서리가 둥근 직사각형 25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오른쪽 화살표 26">
              <a:hlinkClick r:id="rId3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49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Enter project additional information</a:t>
            </a:r>
          </a:p>
          <a:p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Project registration completed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66932" y="127976"/>
            <a:ext cx="242015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Project registration (4)</a:t>
            </a:r>
            <a:endParaRPr lang="ko-KR" altLang="en-US" sz="1700" dirty="0"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0" y="1391405"/>
            <a:ext cx="8552345" cy="4209296"/>
            <a:chOff x="0" y="1391405"/>
            <a:chExt cx="8552345" cy="4209296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91405"/>
              <a:ext cx="8552345" cy="4209296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2485553" y="1789635"/>
              <a:ext cx="5229697" cy="29538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타원 13"/>
            <p:cNvSpPr/>
            <p:nvPr/>
          </p:nvSpPr>
          <p:spPr>
            <a:xfrm>
              <a:off x="2313536" y="1617619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359118" y="4924957"/>
              <a:ext cx="1045486" cy="5042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타원 8"/>
            <p:cNvSpPr/>
            <p:nvPr/>
          </p:nvSpPr>
          <p:spPr>
            <a:xfrm>
              <a:off x="3187100" y="4752941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</a:t>
              </a:r>
              <a:endParaRPr lang="ko-KR" altLang="en-US" dirty="0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28" name="모서리가 둥근 직사각형 27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오른쪽 화살표 28">
              <a:hlinkClick r:id="rId3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6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①② Click on Application List button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Move page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22969" y="90403"/>
            <a:ext cx="414087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 smtClean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Assessing the Projects  </a:t>
            </a:r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(Local Users) (1)</a:t>
            </a:r>
            <a:endParaRPr lang="ko-KR" altLang="en-US" sz="1700" dirty="0"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941" y="534154"/>
            <a:ext cx="7105901" cy="5523746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3619029" y="1212267"/>
            <a:ext cx="1374671" cy="3440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3447011" y="1040251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4295709" y="1932689"/>
            <a:ext cx="1733616" cy="19249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/>
          <p:cNvSpPr/>
          <p:nvPr/>
        </p:nvSpPr>
        <p:spPr>
          <a:xfrm>
            <a:off x="4123691" y="1760673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cxnSp>
        <p:nvCxnSpPr>
          <p:cNvPr id="30" name="직선 화살표 연결선 29"/>
          <p:cNvCxnSpPr>
            <a:cxnSpLocks/>
            <a:stCxn id="13" idx="1"/>
            <a:endCxn id="17" idx="0"/>
          </p:cNvCxnSpPr>
          <p:nvPr/>
        </p:nvCxnSpPr>
        <p:spPr>
          <a:xfrm flipH="1">
            <a:off x="2008715" y="1384284"/>
            <a:ext cx="1610314" cy="19225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175" y="3306838"/>
            <a:ext cx="3149079" cy="325715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31" name="직선 화살표 연결선 30"/>
          <p:cNvCxnSpPr>
            <a:cxnSpLocks/>
            <a:stCxn id="12" idx="1"/>
            <a:endCxn id="17" idx="0"/>
          </p:cNvCxnSpPr>
          <p:nvPr/>
        </p:nvCxnSpPr>
        <p:spPr>
          <a:xfrm flipH="1">
            <a:off x="2008715" y="2895157"/>
            <a:ext cx="2286994" cy="4116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타원 41"/>
          <p:cNvSpPr/>
          <p:nvPr/>
        </p:nvSpPr>
        <p:spPr>
          <a:xfrm>
            <a:off x="206870" y="3100997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grpSp>
        <p:nvGrpSpPr>
          <p:cNvPr id="27" name="그룹 26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28" name="모서리가 둥근 직사각형 27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오른쪽 화살표 28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72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Click on the evaluation item name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Move page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Move to the bottom of the page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4154"/>
            <a:ext cx="8588719" cy="5879732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628304" y="3441117"/>
            <a:ext cx="2638896" cy="3440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1456286" y="3269101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cxnSp>
        <p:nvCxnSpPr>
          <p:cNvPr id="31" name="직선 화살표 연결선 30"/>
          <p:cNvCxnSpPr>
            <a:stCxn id="13" idx="3"/>
            <a:endCxn id="9" idx="1"/>
          </p:cNvCxnSpPr>
          <p:nvPr/>
        </p:nvCxnSpPr>
        <p:spPr>
          <a:xfrm flipV="1">
            <a:off x="4267200" y="3604803"/>
            <a:ext cx="1266826" cy="83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5534026" y="4975860"/>
            <a:ext cx="275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780651" y="3869829"/>
            <a:ext cx="4753373" cy="110603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flipH="1" flipV="1">
            <a:off x="5253038" y="3852863"/>
            <a:ext cx="3035244" cy="112299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780651" y="6578708"/>
            <a:ext cx="4753373" cy="11340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V="1">
            <a:off x="5233588" y="6577572"/>
            <a:ext cx="3054694" cy="11454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51" y="3869829"/>
            <a:ext cx="4452937" cy="28222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6" name="직사각형 35"/>
          <p:cNvSpPr/>
          <p:nvPr/>
        </p:nvSpPr>
        <p:spPr>
          <a:xfrm>
            <a:off x="5534024" y="4975860"/>
            <a:ext cx="2754258" cy="1601712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타원 45"/>
          <p:cNvSpPr/>
          <p:nvPr/>
        </p:nvSpPr>
        <p:spPr>
          <a:xfrm>
            <a:off x="589184" y="3705007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74969" y="77254"/>
            <a:ext cx="414087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 smtClean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Assessing the Projects  </a:t>
            </a:r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(Local Users) (2)</a:t>
            </a:r>
            <a:endParaRPr lang="ko-KR" altLang="en-US" sz="1700" dirty="0"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260B4C5-E88E-4A22-BFBB-D6601742F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80058"/>
            <a:ext cx="8588719" cy="1368064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40" name="모서리가 둥근 직사각형 39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오른쪽 화살표 41">
              <a:hlinkClick r:id="rId5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026" y="630897"/>
            <a:ext cx="2754256" cy="594781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BB05607-59DB-4E94-B4D5-9AA1250A4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6739" y="614454"/>
            <a:ext cx="2731544" cy="399333"/>
          </a:xfrm>
          <a:prstGeom prst="rect">
            <a:avLst/>
          </a:prstGeom>
        </p:spPr>
      </p:pic>
      <p:sp>
        <p:nvSpPr>
          <p:cNvPr id="25" name="타원 24"/>
          <p:cNvSpPr/>
          <p:nvPr/>
        </p:nvSpPr>
        <p:spPr>
          <a:xfrm>
            <a:off x="5362008" y="460018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6688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Click the evaluation button at the bottom of the page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Go to the evaluation page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22969" y="90403"/>
            <a:ext cx="414087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 smtClean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Assessing the Projects  </a:t>
            </a:r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(Local Users) (3)</a:t>
            </a:r>
            <a:endParaRPr lang="ko-KR" altLang="en-US" sz="1700" dirty="0"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0" y="534154"/>
            <a:ext cx="8588719" cy="6019046"/>
            <a:chOff x="0" y="534154"/>
            <a:chExt cx="8588719" cy="6019046"/>
          </a:xfrm>
        </p:grpSpPr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34154"/>
              <a:ext cx="8588719" cy="5490547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2278300" y="5490254"/>
              <a:ext cx="1379300" cy="5344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타원 13"/>
            <p:cNvSpPr/>
            <p:nvPr/>
          </p:nvSpPr>
          <p:spPr>
            <a:xfrm>
              <a:off x="2106282" y="5318238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</a:t>
              </a:r>
              <a:endParaRPr lang="ko-KR" altLang="en-US" dirty="0"/>
            </a:p>
          </p:txBody>
        </p:sp>
        <p:cxnSp>
          <p:nvCxnSpPr>
            <p:cNvPr id="31" name="직선 화살표 연결선 30"/>
            <p:cNvCxnSpPr>
              <a:stCxn id="13" idx="0"/>
              <a:endCxn id="46" idx="1"/>
            </p:cNvCxnSpPr>
            <p:nvPr/>
          </p:nvCxnSpPr>
          <p:spPr>
            <a:xfrm flipV="1">
              <a:off x="2967950" y="3543677"/>
              <a:ext cx="1856499" cy="194657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4449" y="534154"/>
              <a:ext cx="3195649" cy="6019046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grpSp>
        <p:nvGrpSpPr>
          <p:cNvPr id="24" name="그룹 23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오른쪽 화살표 25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116980-AB7F-48F9-B212-65D1E5ABF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983" y="534153"/>
            <a:ext cx="3195649" cy="40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21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Evaluate all items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Save Assessment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22969" y="90403"/>
            <a:ext cx="414087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 smtClean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Assessing the Projects  </a:t>
            </a:r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(Local Users) (4)</a:t>
            </a:r>
            <a:endParaRPr lang="ko-KR" altLang="en-US" sz="1700" dirty="0"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72" y="534154"/>
            <a:ext cx="3331028" cy="62680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직사각형 12"/>
          <p:cNvSpPr/>
          <p:nvPr/>
        </p:nvSpPr>
        <p:spPr>
          <a:xfrm>
            <a:off x="2581389" y="1032554"/>
            <a:ext cx="2936941" cy="50863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335769" y="6445243"/>
            <a:ext cx="626631" cy="326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/>
          <p:cNvSpPr/>
          <p:nvPr/>
        </p:nvSpPr>
        <p:spPr>
          <a:xfrm>
            <a:off x="3163752" y="6273227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grpSp>
        <p:nvGrpSpPr>
          <p:cNvPr id="26" name="그룹 25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오른쪽 화살표 27">
              <a:hlinkClick r:id="rId3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65B9859-185D-4588-943A-D5EB6EE69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649" y="534153"/>
            <a:ext cx="3294602" cy="447416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>
          <a:xfrm>
            <a:off x="2409372" y="860538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4976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9574823" y="2626477"/>
            <a:ext cx="2530978" cy="903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Added columns for viewing project summary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50378" y="126345"/>
            <a:ext cx="161454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 smtClean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Summary </a:t>
            </a:r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view</a:t>
            </a:r>
            <a:endParaRPr lang="ko-KR" altLang="en-US" sz="1700" dirty="0"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오른쪽 화살표 27">
              <a:hlinkClick r:id="rId2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66F0F57-8998-45D8-A709-A1DEE2FB3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9" y="934422"/>
            <a:ext cx="4526884" cy="507951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F454173-3C5E-44CA-B8D5-CB69AA2208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19"/>
          <a:stretch/>
        </p:blipFill>
        <p:spPr>
          <a:xfrm>
            <a:off x="4710858" y="366627"/>
            <a:ext cx="4801145" cy="6365726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7E71419F-5BEC-4B2E-89FD-FE716B9D800E}"/>
              </a:ext>
            </a:extLst>
          </p:cNvPr>
          <p:cNvSpPr/>
          <p:nvPr/>
        </p:nvSpPr>
        <p:spPr>
          <a:xfrm>
            <a:off x="3683030" y="2048608"/>
            <a:ext cx="747346" cy="2154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E88A091-CE6F-4158-9A9E-E705BA374E74}"/>
              </a:ext>
            </a:extLst>
          </p:cNvPr>
          <p:cNvSpPr/>
          <p:nvPr/>
        </p:nvSpPr>
        <p:spPr>
          <a:xfrm>
            <a:off x="8546314" y="1484434"/>
            <a:ext cx="883627" cy="2857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C8D40453-A690-42FA-9668-8AE4BBA408B4}"/>
              </a:ext>
            </a:extLst>
          </p:cNvPr>
          <p:cNvSpPr/>
          <p:nvPr/>
        </p:nvSpPr>
        <p:spPr>
          <a:xfrm>
            <a:off x="4373036" y="1883578"/>
            <a:ext cx="191407" cy="1914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67" dirty="0">
                <a:latin typeface="HY고딕 A1 350" panose="02000600000101010101" pitchFamily="2" charset="-127"/>
                <a:ea typeface="HY고딕 A1 350" panose="02000600000101010101" pitchFamily="2" charset="-127"/>
                <a:cs typeface="HY고딕 A1 350" panose="02000600000101010101" pitchFamily="2" charset="-127"/>
              </a:rPr>
              <a:t>1</a:t>
            </a:r>
            <a:endParaRPr lang="ko-KR" altLang="en-US" sz="1467" dirty="0">
              <a:latin typeface="HY고딕 A1 350" panose="02000600000101010101" pitchFamily="2" charset="-127"/>
              <a:ea typeface="HY고딕 A1 350" panose="02000600000101010101" pitchFamily="2" charset="-127"/>
              <a:cs typeface="HY고딕 A1 350" panose="02000600000101010101" pitchFamily="2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2579A171-318E-40F2-A1AF-A1DA4E1B913F}"/>
              </a:ext>
            </a:extLst>
          </p:cNvPr>
          <p:cNvSpPr/>
          <p:nvPr/>
        </p:nvSpPr>
        <p:spPr>
          <a:xfrm>
            <a:off x="9323941" y="1310612"/>
            <a:ext cx="191407" cy="1914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67" dirty="0">
                <a:latin typeface="HY고딕 A1 350" panose="02000600000101010101" pitchFamily="2" charset="-127"/>
                <a:ea typeface="HY고딕 A1 350" panose="02000600000101010101" pitchFamily="2" charset="-127"/>
                <a:cs typeface="HY고딕 A1 350" panose="02000600000101010101" pitchFamily="2" charset="-127"/>
              </a:rPr>
              <a:t>1</a:t>
            </a:r>
            <a:endParaRPr lang="ko-KR" altLang="en-US" sz="1467" dirty="0">
              <a:latin typeface="HY고딕 A1 350" panose="02000600000101010101" pitchFamily="2" charset="-127"/>
              <a:ea typeface="HY고딕 A1 350" panose="02000600000101010101" pitchFamily="2" charset="-127"/>
              <a:cs typeface="HY고딕 A1 350" panose="02000600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0738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①② Click on Application List button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Move page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4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22969" y="90403"/>
            <a:ext cx="354616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Submit </a:t>
            </a:r>
            <a:r>
              <a:rPr lang="en-US" altLang="ko-KR" sz="1700" dirty="0" smtClean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the Project </a:t>
            </a:r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(Local User) (1)</a:t>
            </a:r>
            <a:endParaRPr lang="ko-KR" altLang="en-US" sz="1700" dirty="0"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941" y="534154"/>
            <a:ext cx="7105901" cy="5523746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3612569" y="1236097"/>
            <a:ext cx="1375810" cy="3368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3459602" y="1060483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4303131" y="1913372"/>
            <a:ext cx="1726193" cy="1968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/>
          <p:cNvSpPr/>
          <p:nvPr/>
        </p:nvSpPr>
        <p:spPr>
          <a:xfrm>
            <a:off x="4150165" y="1737758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cxnSp>
        <p:nvCxnSpPr>
          <p:cNvPr id="22" name="직선 화살표 연결선 21"/>
          <p:cNvCxnSpPr>
            <a:stCxn id="20" idx="1"/>
            <a:endCxn id="28" idx="3"/>
          </p:cNvCxnSpPr>
          <p:nvPr/>
        </p:nvCxnSpPr>
        <p:spPr>
          <a:xfrm flipH="1">
            <a:off x="3519918" y="2897405"/>
            <a:ext cx="783213" cy="6358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3" idx="2"/>
            <a:endCxn id="28" idx="3"/>
          </p:cNvCxnSpPr>
          <p:nvPr/>
        </p:nvCxnSpPr>
        <p:spPr>
          <a:xfrm flipH="1">
            <a:off x="3519918" y="1572936"/>
            <a:ext cx="780556" cy="19602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5" y="1964125"/>
            <a:ext cx="3406843" cy="313820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32" name="그룹 31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33" name="모서리가 둥근 직사각형 32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오른쪽 화살표 33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D927745-EACE-40FD-B5AD-36FAD5187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75" y="1971842"/>
            <a:ext cx="3404186" cy="44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3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727681"/>
            <a:ext cx="10515600" cy="1325563"/>
          </a:xfrm>
        </p:spPr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If you….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3926" y="2053244"/>
            <a:ext cx="10515600" cy="351435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If it has any problem to use CBMS system,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please check this manual first and send it to me by screen capture if it is not solved, which help us understand and take action.</a:t>
            </a:r>
          </a:p>
          <a:p>
            <a:pPr marL="0" indent="0">
              <a:buNone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Please notice to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Peter You (peterhak@korea.kr), and</a:t>
            </a:r>
          </a:p>
          <a:p>
            <a:pPr marL="0" indent="0">
              <a:buNone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Hoyun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Kang (hykang@khra.kr)   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Check the evaluation status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Project Selection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③④ Submit project to CBA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5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2969" y="90403"/>
            <a:ext cx="354616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Submit the </a:t>
            </a:r>
            <a:r>
              <a:rPr lang="en-US" altLang="ko-KR" sz="1700" dirty="0" smtClean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Project </a:t>
            </a:r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(Local User) (2)</a:t>
            </a:r>
            <a:endParaRPr lang="ko-KR" altLang="en-US" sz="1700" dirty="0"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" y="534153"/>
            <a:ext cx="8588719" cy="6323847"/>
            <a:chOff x="1" y="534153"/>
            <a:chExt cx="8588719" cy="6323847"/>
          </a:xfrm>
        </p:grpSpPr>
        <p:grpSp>
          <p:nvGrpSpPr>
            <p:cNvPr id="9" name="그룹 8"/>
            <p:cNvGrpSpPr/>
            <p:nvPr/>
          </p:nvGrpSpPr>
          <p:grpSpPr>
            <a:xfrm>
              <a:off x="1" y="534153"/>
              <a:ext cx="8588719" cy="6323847"/>
              <a:chOff x="1" y="534153"/>
              <a:chExt cx="8588719" cy="6323847"/>
            </a:xfrm>
          </p:grpSpPr>
          <p:sp>
            <p:nvSpPr>
              <p:cNvPr id="6" name="직사각형 5"/>
              <p:cNvSpPr/>
              <p:nvPr/>
            </p:nvSpPr>
            <p:spPr>
              <a:xfrm>
                <a:off x="1" y="534155"/>
                <a:ext cx="8588719" cy="831096"/>
              </a:xfrm>
              <a:prstGeom prst="rect">
                <a:avLst/>
              </a:prstGeom>
              <a:solidFill>
                <a:srgbClr val="1B4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2237" y="534153"/>
                <a:ext cx="6865188" cy="6323847"/>
              </a:xfrm>
              <a:prstGeom prst="rect">
                <a:avLst/>
              </a:prstGeom>
            </p:spPr>
          </p:pic>
          <p:sp>
            <p:nvSpPr>
              <p:cNvPr id="13" name="직사각형 12"/>
              <p:cNvSpPr/>
              <p:nvPr/>
            </p:nvSpPr>
            <p:spPr>
              <a:xfrm>
                <a:off x="6285905" y="2785154"/>
                <a:ext cx="406995" cy="34539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타원 13"/>
              <p:cNvSpPr/>
              <p:nvPr/>
            </p:nvSpPr>
            <p:spPr>
              <a:xfrm>
                <a:off x="6113888" y="2613138"/>
                <a:ext cx="344033" cy="34403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1</a:t>
                </a:r>
                <a:endParaRPr lang="ko-KR" altLang="en-US" dirty="0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1354569" y="2804166"/>
                <a:ext cx="344033" cy="32638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" name="타원 15"/>
              <p:cNvSpPr/>
              <p:nvPr/>
            </p:nvSpPr>
            <p:spPr>
              <a:xfrm>
                <a:off x="1182552" y="2632150"/>
                <a:ext cx="344033" cy="34403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2</a:t>
                </a:r>
                <a:endParaRPr lang="ko-KR" altLang="en-US" dirty="0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3567529" y="6156966"/>
                <a:ext cx="1318796" cy="41528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3395512" y="5984950"/>
                <a:ext cx="344033" cy="34403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3</a:t>
                </a:r>
                <a:endParaRPr lang="ko-KR" altLang="en-US" dirty="0"/>
              </a:p>
            </p:txBody>
          </p:sp>
        </p:grp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0904" y="4099283"/>
              <a:ext cx="3810000" cy="131445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cxnSp>
          <p:nvCxnSpPr>
            <p:cNvPr id="19" name="직선 화살표 연결선 18"/>
            <p:cNvCxnSpPr>
              <a:stCxn id="17" idx="3"/>
            </p:cNvCxnSpPr>
            <p:nvPr/>
          </p:nvCxnSpPr>
          <p:spPr>
            <a:xfrm flipV="1">
              <a:off x="4886325" y="5413733"/>
              <a:ext cx="1399580" cy="95087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타원 19"/>
            <p:cNvSpPr/>
            <p:nvPr/>
          </p:nvSpPr>
          <p:spPr>
            <a:xfrm>
              <a:off x="4208887" y="3927266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4</a:t>
              </a:r>
              <a:endParaRPr lang="ko-KR" altLang="en-US" dirty="0"/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31" name="모서리가 둥근 직사각형 30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오른쪽 화살표 31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CC21B2D-DDB2-4E80-848E-15146CB10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5993"/>
            <a:ext cx="8924192" cy="97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05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①② Click My Project button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Move page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9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22969" y="90403"/>
            <a:ext cx="470192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Select </a:t>
            </a:r>
            <a:r>
              <a:rPr lang="en-US" altLang="ko-KR" sz="1700" dirty="0" smtClean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the project </a:t>
            </a:r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host country (local users) (1)</a:t>
            </a:r>
          </a:p>
        </p:txBody>
      </p:sp>
      <p:grpSp>
        <p:nvGrpSpPr>
          <p:cNvPr id="35" name="그룹 34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36" name="모서리가 둥근 직사각형 35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오른쪽 화살표 36">
              <a:hlinkClick r:id="rId2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88C84A6-9B8B-4CBE-985F-3634CA41F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918" y="1626591"/>
            <a:ext cx="4832773" cy="53318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4" y="585123"/>
            <a:ext cx="8585655" cy="5421807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43945" y="1236097"/>
            <a:ext cx="1375810" cy="3368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890978" y="1060483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1043944" y="1920940"/>
            <a:ext cx="1726193" cy="1968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/>
          <p:cNvSpPr/>
          <p:nvPr/>
        </p:nvSpPr>
        <p:spPr>
          <a:xfrm>
            <a:off x="890978" y="1745326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cxnSp>
        <p:nvCxnSpPr>
          <p:cNvPr id="22" name="직선 화살표 연결선 21"/>
          <p:cNvCxnSpPr>
            <a:stCxn id="20" idx="3"/>
            <a:endCxn id="6" idx="1"/>
          </p:cNvCxnSpPr>
          <p:nvPr/>
        </p:nvCxnSpPr>
        <p:spPr>
          <a:xfrm>
            <a:off x="2770137" y="2904973"/>
            <a:ext cx="749781" cy="5893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3" idx="2"/>
            <a:endCxn id="6" idx="1"/>
          </p:cNvCxnSpPr>
          <p:nvPr/>
        </p:nvCxnSpPr>
        <p:spPr>
          <a:xfrm>
            <a:off x="1731850" y="1572936"/>
            <a:ext cx="1788068" cy="19213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9918" y="1572936"/>
            <a:ext cx="4882861" cy="384267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3" name="타원 22"/>
          <p:cNvSpPr/>
          <p:nvPr/>
        </p:nvSpPr>
        <p:spPr>
          <a:xfrm>
            <a:off x="3364904" y="1363306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2856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</a:t>
            </a: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Select button for the final approved project</a:t>
            </a:r>
          </a:p>
          <a:p>
            <a:r>
              <a: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</a:t>
            </a: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country</a:t>
            </a:r>
          </a:p>
          <a:p>
            <a:r>
              <a: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</a:t>
            </a: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“Select”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22969" y="90403"/>
            <a:ext cx="43364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Select project host country (local users) (2)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0" y="534154"/>
            <a:ext cx="8588720" cy="959250"/>
          </a:xfrm>
          <a:prstGeom prst="rect">
            <a:avLst/>
          </a:prstGeom>
          <a:solidFill>
            <a:srgbClr val="1B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7" y="534154"/>
            <a:ext cx="8035670" cy="6323846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6943130" y="3051854"/>
            <a:ext cx="562570" cy="3453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/>
          <p:cNvSpPr/>
          <p:nvPr/>
        </p:nvSpPr>
        <p:spPr>
          <a:xfrm>
            <a:off x="6771113" y="2879838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cxnSp>
        <p:nvCxnSpPr>
          <p:cNvPr id="30" name="직선 화살표 연결선 29"/>
          <p:cNvCxnSpPr>
            <a:stCxn id="23" idx="1"/>
            <a:endCxn id="11" idx="3"/>
          </p:cNvCxnSpPr>
          <p:nvPr/>
        </p:nvCxnSpPr>
        <p:spPr>
          <a:xfrm flipH="1" flipV="1">
            <a:off x="5603522" y="2371725"/>
            <a:ext cx="1339608" cy="8528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>
            <a:off x="3564215" y="2906996"/>
            <a:ext cx="754288" cy="3453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타원 35"/>
          <p:cNvSpPr/>
          <p:nvPr/>
        </p:nvSpPr>
        <p:spPr>
          <a:xfrm>
            <a:off x="3392198" y="2734980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DB3EE3F-651B-4C68-A756-935F038B3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2" y="545832"/>
            <a:ext cx="8588720" cy="947572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오른쪽 화살표 30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2722" y="862012"/>
            <a:ext cx="2590800" cy="30194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3" name="타원 32"/>
          <p:cNvSpPr/>
          <p:nvPr/>
        </p:nvSpPr>
        <p:spPr>
          <a:xfrm>
            <a:off x="2840705" y="718515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4735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52400" y="142461"/>
            <a:ext cx="11887200" cy="6573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52400" y="6157355"/>
            <a:ext cx="11887200" cy="5581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altLang="ko-KR" sz="6000" dirty="0"/>
              <a:t>CBA, SEC, CHAIR</a:t>
            </a:r>
            <a:endParaRPr lang="ko-KR" altLang="en-US" sz="6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80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①② Click on Application List button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Move page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3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22969" y="90403"/>
            <a:ext cx="445423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Project Assessment (CBA, SEC, CHAIR) (1)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41" y="534154"/>
            <a:ext cx="8441837" cy="5510326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670046" y="1233464"/>
            <a:ext cx="1396101" cy="3453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/>
          <p:cNvSpPr/>
          <p:nvPr/>
        </p:nvSpPr>
        <p:spPr>
          <a:xfrm>
            <a:off x="498029" y="1061447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4116336" y="1911644"/>
            <a:ext cx="1747256" cy="1913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3944319" y="1739627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09" y="3140458"/>
            <a:ext cx="3785128" cy="343131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12" name="직선 화살표 연결선 11"/>
          <p:cNvCxnSpPr>
            <a:stCxn id="10" idx="1"/>
            <a:endCxn id="8" idx="0"/>
          </p:cNvCxnSpPr>
          <p:nvPr/>
        </p:nvCxnSpPr>
        <p:spPr>
          <a:xfrm flipH="1">
            <a:off x="2112873" y="2868442"/>
            <a:ext cx="2003463" cy="2720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19" idx="2"/>
            <a:endCxn id="8" idx="0"/>
          </p:cNvCxnSpPr>
          <p:nvPr/>
        </p:nvCxnSpPr>
        <p:spPr>
          <a:xfrm>
            <a:off x="1368097" y="1578860"/>
            <a:ext cx="744776" cy="15615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26" name="모서리가 둥근 직사각형 25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오른쪽 화살표 26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8BD8151-47C1-42D0-B0D4-517B9AA33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347" y="3140457"/>
            <a:ext cx="3657600" cy="453718"/>
          </a:xfrm>
          <a:prstGeom prst="rect">
            <a:avLst/>
          </a:prstGeom>
        </p:spPr>
      </p:pic>
      <p:sp>
        <p:nvSpPr>
          <p:cNvPr id="21" name="타원 20"/>
          <p:cNvSpPr/>
          <p:nvPr/>
        </p:nvSpPr>
        <p:spPr>
          <a:xfrm>
            <a:off x="-594" y="2968441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4871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Click on the evaluation item name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Move page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Move to the bottom of the page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22969" y="90403"/>
            <a:ext cx="445423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Project Assessment (CBA, SEC, CHAIR) (2)</a:t>
            </a:r>
            <a:endParaRPr lang="ko-KR" altLang="en-US" sz="1700" dirty="0"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" y="534154"/>
            <a:ext cx="8579360" cy="5180846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008750" y="3009252"/>
            <a:ext cx="2239400" cy="3440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1836731" y="2837236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cxnSp>
        <p:nvCxnSpPr>
          <p:cNvPr id="31" name="직선 화살표 연결선 30"/>
          <p:cNvCxnSpPr>
            <a:stCxn id="13" idx="3"/>
          </p:cNvCxnSpPr>
          <p:nvPr/>
        </p:nvCxnSpPr>
        <p:spPr>
          <a:xfrm>
            <a:off x="4248150" y="3181269"/>
            <a:ext cx="1285876" cy="4235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5534024" y="4975860"/>
            <a:ext cx="2754258" cy="1601712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9" name="직선 연결선 28"/>
          <p:cNvCxnSpPr/>
          <p:nvPr/>
        </p:nvCxnSpPr>
        <p:spPr>
          <a:xfrm>
            <a:off x="562868" y="3599114"/>
            <a:ext cx="4971156" cy="137674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flipH="1" flipV="1">
            <a:off x="5050926" y="3615432"/>
            <a:ext cx="3237356" cy="13604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 flipV="1">
            <a:off x="562868" y="6433685"/>
            <a:ext cx="4971158" cy="1450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5050926" y="6444314"/>
            <a:ext cx="3237356" cy="13325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그림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37" y="3626445"/>
            <a:ext cx="4472389" cy="28072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6" name="타원 45"/>
          <p:cNvSpPr/>
          <p:nvPr/>
        </p:nvSpPr>
        <p:spPr>
          <a:xfrm>
            <a:off x="390852" y="3432785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cxnSp>
        <p:nvCxnSpPr>
          <p:cNvPr id="19" name="직선 연결선 18"/>
          <p:cNvCxnSpPr/>
          <p:nvPr/>
        </p:nvCxnSpPr>
        <p:spPr>
          <a:xfrm>
            <a:off x="5534026" y="4975860"/>
            <a:ext cx="275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그룹 40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오른쪽 화살표 47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C2901B5-75AD-436E-9B36-7E264C0C5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" y="531563"/>
            <a:ext cx="8757138" cy="1086305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474" y="790180"/>
            <a:ext cx="2734807" cy="578739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8BAA684-7611-4A10-80D9-CE23DFAA4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473" y="797486"/>
            <a:ext cx="2714494" cy="336727"/>
          </a:xfrm>
          <a:prstGeom prst="rect">
            <a:avLst/>
          </a:prstGeom>
        </p:spPr>
      </p:pic>
      <p:sp>
        <p:nvSpPr>
          <p:cNvPr id="25" name="타원 24"/>
          <p:cNvSpPr/>
          <p:nvPr/>
        </p:nvSpPr>
        <p:spPr>
          <a:xfrm>
            <a:off x="5362007" y="618162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3108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Click the evaluation button at the bottom of the page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Go to the evaluation page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22969" y="90403"/>
            <a:ext cx="445423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Project Assessment (CBA, SEC, CHAIR) (3)</a:t>
            </a:r>
            <a:endParaRPr lang="ko-KR" altLang="en-US" sz="1700" dirty="0"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" y="534154"/>
            <a:ext cx="8588719" cy="6105045"/>
            <a:chOff x="1" y="534154"/>
            <a:chExt cx="8588719" cy="610504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534155"/>
              <a:ext cx="8588719" cy="5446280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1235468" y="5407888"/>
              <a:ext cx="1379300" cy="5344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타원 13"/>
            <p:cNvSpPr/>
            <p:nvPr/>
          </p:nvSpPr>
          <p:spPr>
            <a:xfrm>
              <a:off x="1063450" y="5235872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</a:t>
              </a:r>
              <a:endParaRPr lang="ko-KR" altLang="en-US" dirty="0"/>
            </a:p>
          </p:txBody>
        </p:sp>
        <p:cxnSp>
          <p:nvCxnSpPr>
            <p:cNvPr id="31" name="직선 화살표 연결선 30"/>
            <p:cNvCxnSpPr>
              <a:stCxn id="13" idx="0"/>
              <a:endCxn id="5" idx="1"/>
            </p:cNvCxnSpPr>
            <p:nvPr/>
          </p:nvCxnSpPr>
          <p:spPr>
            <a:xfrm flipV="1">
              <a:off x="1925118" y="3586677"/>
              <a:ext cx="3006094" cy="182121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1212" y="534154"/>
              <a:ext cx="3324703" cy="610504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grpSp>
        <p:nvGrpSpPr>
          <p:cNvPr id="24" name="그룹 23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오른쪽 화살표 25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3C28740-1ED7-4ED5-9071-7E0C23340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1211" y="534153"/>
            <a:ext cx="3324703" cy="4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62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Evaluate all items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(CBA evaluates local user evaluations as initial values, and CBA, SEC, and CHAIR are evaluated as CBSC items.)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Save Assessment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22969" y="90403"/>
            <a:ext cx="445423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Project Assessment (CBA, SEC, CHAIR) (4)</a:t>
            </a:r>
            <a:endParaRPr lang="ko-KR" altLang="en-US" sz="1700" dirty="0"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60" y="534154"/>
            <a:ext cx="3396821" cy="6237473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581389" y="1032554"/>
            <a:ext cx="2936941" cy="50863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288144" y="6445243"/>
            <a:ext cx="626631" cy="326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/>
          <p:cNvSpPr/>
          <p:nvPr/>
        </p:nvSpPr>
        <p:spPr>
          <a:xfrm>
            <a:off x="3116127" y="6273227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grpSp>
        <p:nvGrpSpPr>
          <p:cNvPr id="26" name="그룹 25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오른쪽 화살표 27">
              <a:hlinkClick r:id="rId3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6F3CEA4-F179-4EEB-ADBA-02F8C2BAE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760" y="534153"/>
            <a:ext cx="3326762" cy="412678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>
          <a:xfrm>
            <a:off x="2409372" y="860538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4118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①② Click on Application List button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Move page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4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22969" y="90403"/>
            <a:ext cx="30748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 smtClean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Pending the </a:t>
            </a:r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Project</a:t>
            </a:r>
            <a:r>
              <a:rPr lang="en-US" altLang="ko-KR" sz="1700" dirty="0" smtClean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(CBA) (1)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41" y="534154"/>
            <a:ext cx="8441837" cy="5510326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692028" y="1233464"/>
            <a:ext cx="1396101" cy="3453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/>
          <p:cNvSpPr/>
          <p:nvPr/>
        </p:nvSpPr>
        <p:spPr>
          <a:xfrm>
            <a:off x="520011" y="1061447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4151508" y="1911644"/>
            <a:ext cx="1747256" cy="1913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3979491" y="1739627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09" y="3140458"/>
            <a:ext cx="3785128" cy="343131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1" name="타원 20"/>
          <p:cNvSpPr/>
          <p:nvPr/>
        </p:nvSpPr>
        <p:spPr>
          <a:xfrm>
            <a:off x="-594" y="2968441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cxnSp>
        <p:nvCxnSpPr>
          <p:cNvPr id="12" name="직선 화살표 연결선 11"/>
          <p:cNvCxnSpPr>
            <a:stCxn id="10" idx="1"/>
            <a:endCxn id="8" idx="0"/>
          </p:cNvCxnSpPr>
          <p:nvPr/>
        </p:nvCxnSpPr>
        <p:spPr>
          <a:xfrm flipH="1">
            <a:off x="2112873" y="2868442"/>
            <a:ext cx="2038635" cy="2720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19" idx="2"/>
            <a:endCxn id="8" idx="0"/>
          </p:cNvCxnSpPr>
          <p:nvPr/>
        </p:nvCxnSpPr>
        <p:spPr>
          <a:xfrm>
            <a:off x="1390079" y="1578860"/>
            <a:ext cx="722794" cy="15615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그룹 28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오른쪽 화살표 30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76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Click on the evaluation item name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Move page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Move to the bottom of the page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" y="534154"/>
            <a:ext cx="8579360" cy="5180846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008750" y="3009252"/>
            <a:ext cx="2239400" cy="3440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1836731" y="2837236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cxnSp>
        <p:nvCxnSpPr>
          <p:cNvPr id="31" name="직선 화살표 연결선 30"/>
          <p:cNvCxnSpPr>
            <a:stCxn id="13" idx="3"/>
          </p:cNvCxnSpPr>
          <p:nvPr/>
        </p:nvCxnSpPr>
        <p:spPr>
          <a:xfrm>
            <a:off x="4248150" y="3181269"/>
            <a:ext cx="1285876" cy="4235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5534024" y="4975860"/>
            <a:ext cx="2754258" cy="1601712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9" name="직선 연결선 28"/>
          <p:cNvCxnSpPr/>
          <p:nvPr/>
        </p:nvCxnSpPr>
        <p:spPr>
          <a:xfrm>
            <a:off x="562868" y="3599114"/>
            <a:ext cx="4971156" cy="137674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flipH="1" flipV="1">
            <a:off x="5050926" y="3615432"/>
            <a:ext cx="3237356" cy="13604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 flipV="1">
            <a:off x="562868" y="6433685"/>
            <a:ext cx="4971158" cy="1450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5050926" y="6444314"/>
            <a:ext cx="3237356" cy="13325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그림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37" y="3626445"/>
            <a:ext cx="4472389" cy="28072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6" name="타원 45"/>
          <p:cNvSpPr/>
          <p:nvPr/>
        </p:nvSpPr>
        <p:spPr>
          <a:xfrm>
            <a:off x="390852" y="3432785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cxnSp>
        <p:nvCxnSpPr>
          <p:cNvPr id="19" name="직선 연결선 18"/>
          <p:cNvCxnSpPr/>
          <p:nvPr/>
        </p:nvCxnSpPr>
        <p:spPr>
          <a:xfrm>
            <a:off x="5534026" y="4975860"/>
            <a:ext cx="275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그룹 40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오른쪽 화살표 47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C2901B5-75AD-436E-9B36-7E264C0C5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" y="531563"/>
            <a:ext cx="8757138" cy="1086305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474" y="790180"/>
            <a:ext cx="2734807" cy="578739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8BAA684-7611-4A10-80D9-CE23DFAA4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473" y="797486"/>
            <a:ext cx="2714494" cy="336727"/>
          </a:xfrm>
          <a:prstGeom prst="rect">
            <a:avLst/>
          </a:prstGeom>
        </p:spPr>
      </p:pic>
      <p:sp>
        <p:nvSpPr>
          <p:cNvPr id="25" name="타원 24"/>
          <p:cNvSpPr/>
          <p:nvPr/>
        </p:nvSpPr>
        <p:spPr>
          <a:xfrm>
            <a:off x="5362007" y="618162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0E4CEB-ABE1-4EB2-9977-607C5D3629D9}"/>
              </a:ext>
            </a:extLst>
          </p:cNvPr>
          <p:cNvSpPr txBox="1"/>
          <p:nvPr/>
        </p:nvSpPr>
        <p:spPr>
          <a:xfrm>
            <a:off x="622969" y="90403"/>
            <a:ext cx="301396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Pending the Project</a:t>
            </a:r>
            <a:r>
              <a:rPr lang="en-US" altLang="ko-KR" sz="1700" dirty="0" smtClean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(CBA</a:t>
            </a:r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) (2)</a:t>
            </a:r>
            <a:endParaRPr lang="ko-KR" altLang="en-US" sz="1700" dirty="0"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6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2295608" y="643170"/>
          <a:ext cx="8940804" cy="57655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9086">
                  <a:extLst>
                    <a:ext uri="{9D8B030D-6E8A-4147-A177-3AD203B41FA5}">
                      <a16:colId xmlns:a16="http://schemas.microsoft.com/office/drawing/2014/main" val="220240230"/>
                    </a:ext>
                  </a:extLst>
                </a:gridCol>
                <a:gridCol w="5027588">
                  <a:extLst>
                    <a:ext uri="{9D8B030D-6E8A-4147-A177-3AD203B41FA5}">
                      <a16:colId xmlns:a16="http://schemas.microsoft.com/office/drawing/2014/main" val="132372769"/>
                    </a:ext>
                  </a:extLst>
                </a:gridCol>
                <a:gridCol w="1944130">
                  <a:extLst>
                    <a:ext uri="{9D8B030D-6E8A-4147-A177-3AD203B41FA5}">
                      <a16:colId xmlns:a16="http://schemas.microsoft.com/office/drawing/2014/main" val="3296963346"/>
                    </a:ext>
                  </a:extLst>
                </a:gridCol>
              </a:tblGrid>
              <a:tr h="576317"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</a:pPr>
                      <a:r>
                        <a:rPr lang="en-US" altLang="ko-K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ko-KR" alt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500"/>
                        </a:spcBef>
                        <a:buNone/>
                      </a:pPr>
                      <a:r>
                        <a:rPr lang="en-US" altLang="ko-K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Contents</a:t>
                      </a:r>
                      <a:endParaRPr lang="ko-KR" alt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596629"/>
                  </a:ext>
                </a:extLst>
              </a:tr>
              <a:tr h="576317"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</a:pPr>
                      <a:r>
                        <a:rPr lang="en-US" altLang="ko-K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</a:t>
                      </a:r>
                      <a:endParaRPr lang="ko-KR" alt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1500"/>
                        </a:spcBef>
                        <a:buAutoNum type="arabicPeriod"/>
                      </a:pPr>
                      <a:r>
                        <a:rPr lang="en-US" altLang="ko-K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 Up                                                              </a:t>
                      </a:r>
                    </a:p>
                    <a:p>
                      <a:pPr marL="342900" indent="-342900">
                        <a:spcBef>
                          <a:spcPts val="1500"/>
                        </a:spcBef>
                        <a:buAutoNum type="arabicPeriod"/>
                      </a:pPr>
                      <a:r>
                        <a:rPr lang="en-US" altLang="ko-K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Login</a:t>
                      </a:r>
                      <a:endParaRPr lang="ko-KR" alt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291126"/>
                  </a:ext>
                </a:extLst>
              </a:tr>
              <a:tr h="15597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lang="en-US" altLang="ko-K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CBSC</a:t>
                      </a:r>
                      <a:r>
                        <a:rPr lang="en-US" altLang="ko-KR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Coordinator</a:t>
                      </a:r>
                      <a:endParaRPr lang="en-US" altLang="ko-KR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lang="en-US" altLang="ko-KR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Project registration (Local user)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lang="en-US" altLang="ko-KR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Assessing the Projects (Local Users)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lang="en-US" altLang="ko-KR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Summary View (Local Users)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lang="en-US" altLang="ko-KR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Submit the Project (Local User)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lang="en-US" altLang="ko-KR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en-US" altLang="ko-K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the project host country </a:t>
                      </a:r>
                      <a:r>
                        <a:rPr lang="en-US" altLang="ko-KR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(Local users)</a:t>
                      </a:r>
                      <a:endParaRPr lang="en-US" altLang="ko-KR" sz="15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- 9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kern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kern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kern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200" kern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</a:t>
                      </a:r>
                      <a:endParaRPr lang="ko-KR" altLang="en-US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198131"/>
                  </a:ext>
                </a:extLst>
              </a:tr>
              <a:tr h="333898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CBA,</a:t>
                      </a:r>
                      <a:r>
                        <a:rPr lang="en-US" altLang="ko-KR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CBSC secretariat, 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  <a:endParaRPr lang="ko-KR" alt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lang="en-US" altLang="ko-KR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Project Assessment (CBA, SEC, CHAIR)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lang="en-US" altLang="ko-K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Pending the Project </a:t>
                      </a:r>
                      <a:r>
                        <a:rPr lang="en-US" altLang="ko-KR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(CBA)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lang="en-US" altLang="ko-K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Reject the Project </a:t>
                      </a:r>
                      <a:r>
                        <a:rPr lang="en-US" altLang="ko-KR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(CBA)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lang="en-US" altLang="ko-KR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Submit project to SEC after approval (CBA)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lang="en-US" altLang="ko-KR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Approved the project and submitted to CHAIR (SEC)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lang="en-US" altLang="ko-KR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Project Final Approval (CHAIR)</a:t>
                      </a:r>
                      <a:endParaRPr lang="ko-KR" altLang="en-US" sz="15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-34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</a:t>
                      </a:r>
                      <a:endParaRPr lang="ko-KR" alt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6485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90A7ADC-F620-4EF5-97BB-421062D3FF4C}"/>
              </a:ext>
            </a:extLst>
          </p:cNvPr>
          <p:cNvSpPr txBox="1"/>
          <p:nvPr/>
        </p:nvSpPr>
        <p:spPr>
          <a:xfrm>
            <a:off x="171991" y="861584"/>
            <a:ext cx="1969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3C3D40"/>
                </a:solidFill>
                <a:latin typeface="+mj-lt"/>
                <a:cs typeface="Arial" panose="020B0604020202020204" pitchFamily="34" charset="0"/>
              </a:rPr>
              <a:t>Contents</a:t>
            </a:r>
            <a:endParaRPr lang="ko-KR" altLang="en-US" sz="3200" b="1" dirty="0">
              <a:solidFill>
                <a:srgbClr val="3C3D4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Click the Pending button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Write a reason for reservation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Click the OK button to hold the project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22969" y="90403"/>
            <a:ext cx="301396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Pending the Project</a:t>
            </a:r>
            <a:r>
              <a:rPr lang="en-US" altLang="ko-KR" sz="1700" dirty="0" smtClean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(CBA</a:t>
            </a:r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) (3)</a:t>
            </a:r>
            <a:endParaRPr lang="ko-KR" altLang="en-US" sz="1700" dirty="0"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" y="534154"/>
            <a:ext cx="8582944" cy="5476121"/>
            <a:chOff x="1" y="534154"/>
            <a:chExt cx="8582944" cy="5476121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534154"/>
              <a:ext cx="8582944" cy="5476121"/>
            </a:xfrm>
            <a:prstGeom prst="rect">
              <a:avLst/>
            </a:prstGeom>
          </p:spPr>
        </p:pic>
        <p:sp>
          <p:nvSpPr>
            <p:cNvPr id="25" name="직사각형 24"/>
            <p:cNvSpPr/>
            <p:nvPr/>
          </p:nvSpPr>
          <p:spPr>
            <a:xfrm>
              <a:off x="4228075" y="5457177"/>
              <a:ext cx="1124975" cy="42927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타원 28"/>
            <p:cNvSpPr/>
            <p:nvPr/>
          </p:nvSpPr>
          <p:spPr>
            <a:xfrm>
              <a:off x="4056056" y="5285161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</a:t>
              </a:r>
              <a:endParaRPr lang="ko-KR" altLang="en-US" dirty="0"/>
            </a:p>
          </p:txBody>
        </p: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741" y="2403897"/>
              <a:ext cx="7891463" cy="1736633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sp>
          <p:nvSpPr>
            <p:cNvPr id="31" name="타원 30"/>
            <p:cNvSpPr/>
            <p:nvPr/>
          </p:nvSpPr>
          <p:spPr>
            <a:xfrm>
              <a:off x="170837" y="2231880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</a:t>
              </a:r>
              <a:endParaRPr lang="ko-KR" altLang="en-US" dirty="0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3189850" y="3705225"/>
              <a:ext cx="885256" cy="3876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타원 34"/>
            <p:cNvSpPr/>
            <p:nvPr/>
          </p:nvSpPr>
          <p:spPr>
            <a:xfrm>
              <a:off x="3012058" y="3524060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3</a:t>
              </a:r>
              <a:endParaRPr lang="ko-KR" altLang="en-US" dirty="0"/>
            </a:p>
          </p:txBody>
        </p:sp>
        <p:cxnSp>
          <p:nvCxnSpPr>
            <p:cNvPr id="36" name="직선 화살표 연결선 35"/>
            <p:cNvCxnSpPr>
              <a:endCxn id="5" idx="2"/>
            </p:cNvCxnSpPr>
            <p:nvPr/>
          </p:nvCxnSpPr>
          <p:spPr>
            <a:xfrm flipH="1" flipV="1">
              <a:off x="4291473" y="4140530"/>
              <a:ext cx="471027" cy="131664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5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오른쪽 화살표 27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89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①② Click on Application List button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Move page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4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41" y="534154"/>
            <a:ext cx="8441837" cy="5510326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692028" y="1233464"/>
            <a:ext cx="1396101" cy="3453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/>
          <p:cNvSpPr/>
          <p:nvPr/>
        </p:nvSpPr>
        <p:spPr>
          <a:xfrm>
            <a:off x="520011" y="1061447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4151508" y="1911644"/>
            <a:ext cx="1747256" cy="1913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3979491" y="1739627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09" y="3140458"/>
            <a:ext cx="3785128" cy="343131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1" name="타원 20"/>
          <p:cNvSpPr/>
          <p:nvPr/>
        </p:nvSpPr>
        <p:spPr>
          <a:xfrm>
            <a:off x="-594" y="2968441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cxnSp>
        <p:nvCxnSpPr>
          <p:cNvPr id="12" name="직선 화살표 연결선 11"/>
          <p:cNvCxnSpPr>
            <a:stCxn id="10" idx="1"/>
            <a:endCxn id="8" idx="0"/>
          </p:cNvCxnSpPr>
          <p:nvPr/>
        </p:nvCxnSpPr>
        <p:spPr>
          <a:xfrm flipH="1">
            <a:off x="2112873" y="2868442"/>
            <a:ext cx="2038635" cy="2720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19" idx="2"/>
            <a:endCxn id="8" idx="0"/>
          </p:cNvCxnSpPr>
          <p:nvPr/>
        </p:nvCxnSpPr>
        <p:spPr>
          <a:xfrm>
            <a:off x="1390079" y="1578860"/>
            <a:ext cx="722794" cy="15615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그룹 28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오른쪽 화살표 30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CD5DB8-A638-48C0-8246-1C35C46F8463}"/>
              </a:ext>
            </a:extLst>
          </p:cNvPr>
          <p:cNvSpPr txBox="1"/>
          <p:nvPr/>
        </p:nvSpPr>
        <p:spPr>
          <a:xfrm>
            <a:off x="622969" y="90403"/>
            <a:ext cx="301396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Pending the Project</a:t>
            </a:r>
            <a:r>
              <a:rPr lang="en-US" altLang="ko-KR" sz="1700" dirty="0" smtClean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(CBA</a:t>
            </a:r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) (1)</a:t>
            </a:r>
          </a:p>
        </p:txBody>
      </p:sp>
    </p:spTree>
    <p:extLst>
      <p:ext uri="{BB962C8B-B14F-4D97-AF65-F5344CB8AC3E}">
        <p14:creationId xmlns:p14="http://schemas.microsoft.com/office/powerpoint/2010/main" val="2428423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Click on the evaluation item name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Move page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Move to the bottom of the page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" y="534154"/>
            <a:ext cx="8579360" cy="5180846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008750" y="3009252"/>
            <a:ext cx="2239400" cy="3440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1836731" y="2837236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cxnSp>
        <p:nvCxnSpPr>
          <p:cNvPr id="31" name="직선 화살표 연결선 30"/>
          <p:cNvCxnSpPr>
            <a:stCxn id="13" idx="3"/>
          </p:cNvCxnSpPr>
          <p:nvPr/>
        </p:nvCxnSpPr>
        <p:spPr>
          <a:xfrm>
            <a:off x="4248150" y="3181269"/>
            <a:ext cx="1285876" cy="4235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5534024" y="4975860"/>
            <a:ext cx="2754258" cy="1601712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9" name="직선 연결선 28"/>
          <p:cNvCxnSpPr/>
          <p:nvPr/>
        </p:nvCxnSpPr>
        <p:spPr>
          <a:xfrm>
            <a:off x="562868" y="3599114"/>
            <a:ext cx="4971156" cy="137674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flipH="1" flipV="1">
            <a:off x="5050926" y="3615432"/>
            <a:ext cx="3237356" cy="13604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 flipV="1">
            <a:off x="562868" y="6433685"/>
            <a:ext cx="4971158" cy="1450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5050926" y="6444314"/>
            <a:ext cx="3237356" cy="13325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그림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37" y="3626445"/>
            <a:ext cx="4472389" cy="28072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6" name="타원 45"/>
          <p:cNvSpPr/>
          <p:nvPr/>
        </p:nvSpPr>
        <p:spPr>
          <a:xfrm>
            <a:off x="390852" y="3432785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cxnSp>
        <p:nvCxnSpPr>
          <p:cNvPr id="19" name="직선 연결선 18"/>
          <p:cNvCxnSpPr/>
          <p:nvPr/>
        </p:nvCxnSpPr>
        <p:spPr>
          <a:xfrm>
            <a:off x="5534026" y="4975860"/>
            <a:ext cx="275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그룹 40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오른쪽 화살표 47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C2901B5-75AD-436E-9B36-7E264C0C5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" y="531563"/>
            <a:ext cx="8757138" cy="1086305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474" y="790180"/>
            <a:ext cx="2734807" cy="578739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8BAA684-7611-4A10-80D9-CE23DFAA4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473" y="797486"/>
            <a:ext cx="2714494" cy="336727"/>
          </a:xfrm>
          <a:prstGeom prst="rect">
            <a:avLst/>
          </a:prstGeom>
        </p:spPr>
      </p:pic>
      <p:sp>
        <p:nvSpPr>
          <p:cNvPr id="25" name="타원 24"/>
          <p:cNvSpPr/>
          <p:nvPr/>
        </p:nvSpPr>
        <p:spPr>
          <a:xfrm>
            <a:off x="5362007" y="618162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E12DEB-CCFA-43F2-B14D-C307F5176321}"/>
              </a:ext>
            </a:extLst>
          </p:cNvPr>
          <p:cNvSpPr txBox="1"/>
          <p:nvPr/>
        </p:nvSpPr>
        <p:spPr>
          <a:xfrm>
            <a:off x="622969" y="90403"/>
            <a:ext cx="301396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Pending the Project</a:t>
            </a:r>
            <a:r>
              <a:rPr lang="en-US" altLang="ko-KR" sz="1700" dirty="0" smtClean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(CBA</a:t>
            </a:r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) (2)</a:t>
            </a:r>
            <a:endParaRPr lang="ko-KR" altLang="en-US" sz="1700" dirty="0"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372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Click the Return button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Write the reason for refusal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Click OK button to reject the project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22969" y="90403"/>
            <a:ext cx="261161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 smtClean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Reject </a:t>
            </a:r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the </a:t>
            </a:r>
            <a:r>
              <a:rPr lang="en-US" altLang="ko-KR" sz="1700" dirty="0" smtClean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Project (CBA)</a:t>
            </a:r>
            <a:endParaRPr lang="ko-KR" altLang="en-US" sz="1700" dirty="0"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" y="534154"/>
            <a:ext cx="8582944" cy="5476121"/>
            <a:chOff x="1" y="534154"/>
            <a:chExt cx="8582944" cy="5476121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534154"/>
              <a:ext cx="8582944" cy="5476121"/>
            </a:xfrm>
            <a:prstGeom prst="rect">
              <a:avLst/>
            </a:prstGeom>
          </p:spPr>
        </p:pic>
        <p:sp>
          <p:nvSpPr>
            <p:cNvPr id="25" name="직사각형 24"/>
            <p:cNvSpPr/>
            <p:nvPr/>
          </p:nvSpPr>
          <p:spPr>
            <a:xfrm>
              <a:off x="5294875" y="5457177"/>
              <a:ext cx="1048775" cy="42927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타원 28"/>
            <p:cNvSpPr/>
            <p:nvPr/>
          </p:nvSpPr>
          <p:spPr>
            <a:xfrm>
              <a:off x="5122856" y="5285161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</a:t>
              </a:r>
              <a:endParaRPr lang="ko-KR" altLang="en-US" dirty="0"/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 flipH="1" flipV="1">
              <a:off x="4324350" y="4106231"/>
              <a:ext cx="1488279" cy="135094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853" y="2403896"/>
              <a:ext cx="7801022" cy="1668037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sp>
          <p:nvSpPr>
            <p:cNvPr id="33" name="직사각형 32"/>
            <p:cNvSpPr/>
            <p:nvPr/>
          </p:nvSpPr>
          <p:spPr>
            <a:xfrm>
              <a:off x="3799450" y="3639891"/>
              <a:ext cx="885256" cy="3876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타원 34"/>
            <p:cNvSpPr/>
            <p:nvPr/>
          </p:nvSpPr>
          <p:spPr>
            <a:xfrm>
              <a:off x="3621658" y="3458726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3</a:t>
              </a:r>
              <a:endParaRPr lang="ko-KR" altLang="en-US" dirty="0"/>
            </a:p>
          </p:txBody>
        </p:sp>
        <p:sp>
          <p:nvSpPr>
            <p:cNvPr id="31" name="타원 30"/>
            <p:cNvSpPr/>
            <p:nvPr/>
          </p:nvSpPr>
          <p:spPr>
            <a:xfrm>
              <a:off x="170837" y="2231880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</a:t>
              </a:r>
              <a:endParaRPr lang="ko-KR" altLang="en-US" dirty="0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오른쪽 화살표 27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81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①② Click on Application List button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Move page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4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41" y="534154"/>
            <a:ext cx="8441837" cy="5510326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692028" y="1233464"/>
            <a:ext cx="1396101" cy="3453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/>
          <p:cNvSpPr/>
          <p:nvPr/>
        </p:nvSpPr>
        <p:spPr>
          <a:xfrm>
            <a:off x="520011" y="1061447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4151508" y="1911644"/>
            <a:ext cx="1747256" cy="1913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3979491" y="1739627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09" y="3140458"/>
            <a:ext cx="3785128" cy="343131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1" name="타원 20"/>
          <p:cNvSpPr/>
          <p:nvPr/>
        </p:nvSpPr>
        <p:spPr>
          <a:xfrm>
            <a:off x="-594" y="2968441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cxnSp>
        <p:nvCxnSpPr>
          <p:cNvPr id="12" name="직선 화살표 연결선 11"/>
          <p:cNvCxnSpPr>
            <a:stCxn id="10" idx="1"/>
            <a:endCxn id="8" idx="0"/>
          </p:cNvCxnSpPr>
          <p:nvPr/>
        </p:nvCxnSpPr>
        <p:spPr>
          <a:xfrm flipH="1">
            <a:off x="2112873" y="2868442"/>
            <a:ext cx="2038635" cy="2720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19" idx="2"/>
            <a:endCxn id="8" idx="0"/>
          </p:cNvCxnSpPr>
          <p:nvPr/>
        </p:nvCxnSpPr>
        <p:spPr>
          <a:xfrm>
            <a:off x="1390079" y="1578860"/>
            <a:ext cx="722794" cy="15615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그룹 28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오른쪽 화살표 30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D9D3A6-B8F1-46D6-9E06-7DED6F709216}"/>
              </a:ext>
            </a:extLst>
          </p:cNvPr>
          <p:cNvSpPr txBox="1"/>
          <p:nvPr/>
        </p:nvSpPr>
        <p:spPr>
          <a:xfrm>
            <a:off x="622969" y="90403"/>
            <a:ext cx="471315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Submit project to SEC after approval (CBA) (1)</a:t>
            </a:r>
          </a:p>
        </p:txBody>
      </p:sp>
    </p:spTree>
    <p:extLst>
      <p:ext uri="{BB962C8B-B14F-4D97-AF65-F5344CB8AC3E}">
        <p14:creationId xmlns:p14="http://schemas.microsoft.com/office/powerpoint/2010/main" val="1580946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Check the evaluation status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Project Selection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③④ Approve project and submit project to SEC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9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22969" y="90403"/>
            <a:ext cx="471315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Submit project to SEC after approval (CBA) (2)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1" y="534154"/>
            <a:ext cx="8588719" cy="6320571"/>
            <a:chOff x="1" y="534154"/>
            <a:chExt cx="8588719" cy="6320571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534154"/>
              <a:ext cx="8588719" cy="6320571"/>
            </a:xfrm>
            <a:prstGeom prst="rect">
              <a:avLst/>
            </a:prstGeom>
          </p:spPr>
        </p:pic>
        <p:sp>
          <p:nvSpPr>
            <p:cNvPr id="19" name="직사각형 18"/>
            <p:cNvSpPr/>
            <p:nvPr/>
          </p:nvSpPr>
          <p:spPr>
            <a:xfrm>
              <a:off x="7240244" y="3021409"/>
              <a:ext cx="427381" cy="3453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타원 19"/>
            <p:cNvSpPr/>
            <p:nvPr/>
          </p:nvSpPr>
          <p:spPr>
            <a:xfrm>
              <a:off x="7068227" y="2849392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864706" y="3011884"/>
              <a:ext cx="249719" cy="35492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타원 10"/>
            <p:cNvSpPr/>
            <p:nvPr/>
          </p:nvSpPr>
          <p:spPr>
            <a:xfrm>
              <a:off x="692689" y="2839867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</a:t>
              </a:r>
              <a:endParaRPr lang="ko-KR" altLang="en-US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450399" y="6071552"/>
              <a:ext cx="1664526" cy="3673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타원 20"/>
            <p:cNvSpPr/>
            <p:nvPr/>
          </p:nvSpPr>
          <p:spPr>
            <a:xfrm>
              <a:off x="3278382" y="5851332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3</a:t>
              </a:r>
              <a:endParaRPr lang="ko-KR" altLang="en-US" dirty="0"/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7625" y="3802952"/>
              <a:ext cx="3810000" cy="131445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cxnSp>
          <p:nvCxnSpPr>
            <p:cNvPr id="23" name="직선 화살표 연결선 22"/>
            <p:cNvCxnSpPr>
              <a:stCxn id="18" idx="0"/>
            </p:cNvCxnSpPr>
            <p:nvPr/>
          </p:nvCxnSpPr>
          <p:spPr>
            <a:xfrm flipV="1">
              <a:off x="4282662" y="5117403"/>
              <a:ext cx="1479964" cy="95414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타원 23"/>
            <p:cNvSpPr/>
            <p:nvPr/>
          </p:nvSpPr>
          <p:spPr>
            <a:xfrm>
              <a:off x="3685608" y="3630935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4</a:t>
              </a:r>
              <a:endParaRPr lang="ko-KR" altLang="en-US" dirty="0"/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오른쪽 화살표 35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8685DAF-F100-4C0A-9850-B241735E2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7489"/>
            <a:ext cx="8710246" cy="108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32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86600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①② Click on Application List 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button</a:t>
            </a:r>
            <a:endParaRPr lang="en-US" altLang="ko-K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Move page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4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22969" y="90403"/>
            <a:ext cx="560121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Approved </a:t>
            </a:r>
            <a:r>
              <a:rPr lang="en-US" altLang="ko-KR" sz="1700" dirty="0" smtClean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the project </a:t>
            </a:r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and submitted to CHAIR (SEC) (1)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92" y="534154"/>
            <a:ext cx="8387337" cy="5428434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853440" y="1218224"/>
            <a:ext cx="1370965" cy="3362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/>
          <p:cNvSpPr/>
          <p:nvPr/>
        </p:nvSpPr>
        <p:spPr>
          <a:xfrm>
            <a:off x="681422" y="1041148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4287784" y="1911644"/>
            <a:ext cx="1747256" cy="1913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4115767" y="1739627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06" y="3140457"/>
            <a:ext cx="3966264" cy="324703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12" name="직선 화살표 연결선 11"/>
          <p:cNvCxnSpPr>
            <a:stCxn id="10" idx="1"/>
            <a:endCxn id="7" idx="0"/>
          </p:cNvCxnSpPr>
          <p:nvPr/>
        </p:nvCxnSpPr>
        <p:spPr>
          <a:xfrm flipH="1">
            <a:off x="2144438" y="2868442"/>
            <a:ext cx="2143346" cy="2720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19" idx="2"/>
            <a:endCxn id="7" idx="0"/>
          </p:cNvCxnSpPr>
          <p:nvPr/>
        </p:nvCxnSpPr>
        <p:spPr>
          <a:xfrm>
            <a:off x="1538923" y="1554480"/>
            <a:ext cx="605515" cy="15859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그룹 28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오른쪽 화살표 30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440A84C-ED22-425B-BD11-61DA7F811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22" y="3140457"/>
            <a:ext cx="3966264" cy="501255"/>
          </a:xfrm>
          <a:prstGeom prst="rect">
            <a:avLst/>
          </a:prstGeom>
        </p:spPr>
      </p:pic>
      <p:sp>
        <p:nvSpPr>
          <p:cNvPr id="21" name="타원 20"/>
          <p:cNvSpPr/>
          <p:nvPr/>
        </p:nvSpPr>
        <p:spPr>
          <a:xfrm>
            <a:off x="-594" y="2968441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6694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Check the evaluation status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Project Selection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③④ Approve project and submit project to CHAIR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2969" y="90403"/>
            <a:ext cx="560121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Approved </a:t>
            </a:r>
            <a:r>
              <a:rPr lang="en-US" altLang="ko-KR" sz="1700" dirty="0" smtClean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the project </a:t>
            </a:r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and submitted to CHAIR (SEC) (2)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0" y="534153"/>
            <a:ext cx="8588720" cy="6226324"/>
            <a:chOff x="0" y="534153"/>
            <a:chExt cx="8588720" cy="6226324"/>
          </a:xfrm>
        </p:grpSpPr>
        <p:sp>
          <p:nvSpPr>
            <p:cNvPr id="5" name="직사각형 4"/>
            <p:cNvSpPr/>
            <p:nvPr/>
          </p:nvSpPr>
          <p:spPr>
            <a:xfrm>
              <a:off x="0" y="534153"/>
              <a:ext cx="8588720" cy="905348"/>
            </a:xfrm>
            <a:prstGeom prst="rect">
              <a:avLst/>
            </a:prstGeom>
            <a:solidFill>
              <a:srgbClr val="1B4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458" y="534155"/>
              <a:ext cx="7605485" cy="6226322"/>
            </a:xfrm>
            <a:prstGeom prst="rect">
              <a:avLst/>
            </a:prstGeom>
          </p:spPr>
        </p:pic>
        <p:sp>
          <p:nvSpPr>
            <p:cNvPr id="19" name="직사각형 18"/>
            <p:cNvSpPr/>
            <p:nvPr/>
          </p:nvSpPr>
          <p:spPr>
            <a:xfrm>
              <a:off x="6850945" y="2704535"/>
              <a:ext cx="427381" cy="3453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타원 19"/>
            <p:cNvSpPr/>
            <p:nvPr/>
          </p:nvSpPr>
          <p:spPr>
            <a:xfrm>
              <a:off x="6678928" y="2532518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208739" y="2704535"/>
              <a:ext cx="249719" cy="35492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타원 10"/>
            <p:cNvSpPr/>
            <p:nvPr/>
          </p:nvSpPr>
          <p:spPr>
            <a:xfrm>
              <a:off x="1036722" y="2532518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</a:t>
              </a:r>
              <a:endParaRPr lang="ko-KR" altLang="en-US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450399" y="6071552"/>
              <a:ext cx="1664526" cy="3673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타원 20"/>
            <p:cNvSpPr/>
            <p:nvPr/>
          </p:nvSpPr>
          <p:spPr>
            <a:xfrm>
              <a:off x="3278382" y="5851332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3</a:t>
              </a:r>
              <a:endParaRPr lang="ko-KR" altLang="en-US" dirty="0"/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7625" y="3802952"/>
              <a:ext cx="3810000" cy="131445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cxnSp>
          <p:nvCxnSpPr>
            <p:cNvPr id="23" name="직선 화살표 연결선 22"/>
            <p:cNvCxnSpPr>
              <a:stCxn id="18" idx="0"/>
            </p:cNvCxnSpPr>
            <p:nvPr/>
          </p:nvCxnSpPr>
          <p:spPr>
            <a:xfrm flipV="1">
              <a:off x="4282662" y="5117403"/>
              <a:ext cx="1479964" cy="95414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타원 23"/>
            <p:cNvSpPr/>
            <p:nvPr/>
          </p:nvSpPr>
          <p:spPr>
            <a:xfrm>
              <a:off x="3685608" y="3630935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4</a:t>
              </a:r>
              <a:endParaRPr lang="ko-KR" altLang="en-US" dirty="0"/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오른쪽 화살표 35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90C17D5-983E-4224-BB95-2FDE6A3EE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30757"/>
            <a:ext cx="8588720" cy="108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36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①② Click on Application List button</a:t>
            </a:r>
          </a:p>
          <a:p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Move page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969" y="90403"/>
            <a:ext cx="345876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Project Final Approval (CHAIR)(1)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4310"/>
            <a:ext cx="8588720" cy="5388121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853440" y="1218224"/>
            <a:ext cx="1370965" cy="3362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/>
          <p:cNvSpPr/>
          <p:nvPr/>
        </p:nvSpPr>
        <p:spPr>
          <a:xfrm>
            <a:off x="681422" y="1041148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4287784" y="1911644"/>
            <a:ext cx="1747256" cy="1913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4115767" y="1739627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22" y="3140457"/>
            <a:ext cx="3954749" cy="307746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12" name="직선 화살표 연결선 11"/>
          <p:cNvCxnSpPr>
            <a:stCxn id="10" idx="1"/>
            <a:endCxn id="7" idx="0"/>
          </p:cNvCxnSpPr>
          <p:nvPr/>
        </p:nvCxnSpPr>
        <p:spPr>
          <a:xfrm flipH="1">
            <a:off x="2144438" y="2868442"/>
            <a:ext cx="2143346" cy="2720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19" idx="2"/>
            <a:endCxn id="7" idx="0"/>
          </p:cNvCxnSpPr>
          <p:nvPr/>
        </p:nvCxnSpPr>
        <p:spPr>
          <a:xfrm>
            <a:off x="1538923" y="1554480"/>
            <a:ext cx="605515" cy="15859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그룹 28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오른쪽 화살표 30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716B728-251F-4704-B4E6-1560C2C3E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22" y="3155007"/>
            <a:ext cx="3954749" cy="514929"/>
          </a:xfrm>
          <a:prstGeom prst="rect">
            <a:avLst/>
          </a:prstGeom>
        </p:spPr>
      </p:pic>
      <p:sp>
        <p:nvSpPr>
          <p:cNvPr id="21" name="타원 20"/>
          <p:cNvSpPr/>
          <p:nvPr/>
        </p:nvSpPr>
        <p:spPr>
          <a:xfrm>
            <a:off x="-594" y="2968441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1204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Check the evaluation status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Project Selection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Enter final project amount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④⑤ Final approval of the 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2969" y="90403"/>
            <a:ext cx="35196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Project Final Approval (CHAIR) (2)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0" y="534152"/>
            <a:ext cx="8588720" cy="6323848"/>
            <a:chOff x="0" y="534152"/>
            <a:chExt cx="8588720" cy="6323848"/>
          </a:xfrm>
        </p:grpSpPr>
        <p:sp>
          <p:nvSpPr>
            <p:cNvPr id="5" name="직사각형 4"/>
            <p:cNvSpPr/>
            <p:nvPr/>
          </p:nvSpPr>
          <p:spPr>
            <a:xfrm>
              <a:off x="0" y="534152"/>
              <a:ext cx="8588720" cy="973040"/>
            </a:xfrm>
            <a:prstGeom prst="rect">
              <a:avLst/>
            </a:prstGeom>
            <a:solidFill>
              <a:srgbClr val="1B4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375" y="534153"/>
              <a:ext cx="8126573" cy="6323847"/>
            </a:xfrm>
            <a:prstGeom prst="rect">
              <a:avLst/>
            </a:prstGeom>
          </p:spPr>
        </p:pic>
        <p:sp>
          <p:nvSpPr>
            <p:cNvPr id="19" name="직사각형 18"/>
            <p:cNvSpPr/>
            <p:nvPr/>
          </p:nvSpPr>
          <p:spPr>
            <a:xfrm>
              <a:off x="7068229" y="2876551"/>
              <a:ext cx="427381" cy="3453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타원 19"/>
            <p:cNvSpPr/>
            <p:nvPr/>
          </p:nvSpPr>
          <p:spPr>
            <a:xfrm>
              <a:off x="6896212" y="2704534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7670" y="2867026"/>
              <a:ext cx="249719" cy="35492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타원 10"/>
            <p:cNvSpPr/>
            <p:nvPr/>
          </p:nvSpPr>
          <p:spPr>
            <a:xfrm>
              <a:off x="855653" y="2695009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</a:t>
              </a:r>
              <a:endParaRPr lang="ko-KR" altLang="en-US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803482" y="6107764"/>
              <a:ext cx="931478" cy="3673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타원 20"/>
            <p:cNvSpPr/>
            <p:nvPr/>
          </p:nvSpPr>
          <p:spPr>
            <a:xfrm>
              <a:off x="3631465" y="5947404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4</a:t>
              </a:r>
              <a:endParaRPr lang="ko-KR" altLang="en-US" dirty="0"/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7625" y="3802952"/>
              <a:ext cx="3810000" cy="131445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cxnSp>
          <p:nvCxnSpPr>
            <p:cNvPr id="23" name="직선 화살표 연결선 22"/>
            <p:cNvCxnSpPr>
              <a:stCxn id="18" idx="0"/>
            </p:cNvCxnSpPr>
            <p:nvPr/>
          </p:nvCxnSpPr>
          <p:spPr>
            <a:xfrm flipV="1">
              <a:off x="4269221" y="5117404"/>
              <a:ext cx="1493405" cy="99036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타원 23"/>
            <p:cNvSpPr/>
            <p:nvPr/>
          </p:nvSpPr>
          <p:spPr>
            <a:xfrm>
              <a:off x="3685608" y="3630935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5</a:t>
              </a:r>
              <a:endParaRPr lang="ko-KR" altLang="en-US" dirty="0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5688697" y="2876551"/>
              <a:ext cx="509698" cy="35492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타원 25"/>
            <p:cNvSpPr/>
            <p:nvPr/>
          </p:nvSpPr>
          <p:spPr>
            <a:xfrm>
              <a:off x="5516679" y="2704534"/>
              <a:ext cx="344033" cy="3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3</a:t>
              </a:r>
              <a:endParaRPr lang="ko-KR" altLang="en-US" dirty="0"/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오른쪽 화살표 37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6F63F63-4315-471F-A451-DC13ACE41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57" y="526435"/>
            <a:ext cx="8556280" cy="111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1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1569B0C-F8F8-4116-AE13-FA3311648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16" y="551739"/>
            <a:ext cx="6553210" cy="603154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966232" y="941656"/>
            <a:ext cx="434566" cy="364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5794214" y="769639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직선 화살표 연결선 11"/>
          <p:cNvCxnSpPr>
            <a:cxnSpLocks/>
            <a:stCxn id="5" idx="1"/>
          </p:cNvCxnSpPr>
          <p:nvPr/>
        </p:nvCxnSpPr>
        <p:spPr>
          <a:xfrm flipH="1">
            <a:off x="3749639" y="1124019"/>
            <a:ext cx="2216593" cy="9755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1306711" y="1923037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8710246" y="551739"/>
            <a:ext cx="3394233" cy="6306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>
                <a:solidFill>
                  <a:schemeClr val="tx1"/>
                </a:solidFill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① Click Join button</a:t>
            </a:r>
          </a:p>
          <a:p>
            <a:endParaRPr lang="en-US" altLang="ko-KR">
              <a:solidFill>
                <a:schemeClr val="tx1"/>
              </a:solidFill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>
                <a:solidFill>
                  <a:schemeClr val="tx1"/>
                </a:solidFill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② Move page</a:t>
            </a:r>
            <a:endParaRPr lang="ko-KR" altLang="en-US">
              <a:solidFill>
                <a:schemeClr val="tx1"/>
              </a:solidFill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9655" y="59328"/>
            <a:ext cx="128913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 smtClean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Sign Up </a:t>
            </a:r>
            <a:r>
              <a:rPr lang="en-US" altLang="ko-KR" sz="1700" dirty="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(1)</a:t>
            </a:r>
            <a:endParaRPr lang="ko-KR" altLang="en-US" sz="1700" dirty="0"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오른쪽 화살표 22">
              <a:hlinkClick r:id="rId3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22151" y="2095053"/>
            <a:ext cx="277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http://cbms.iho-khoa.kr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31D012F-01BD-4551-8E9C-C8741F049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695" y="2140475"/>
            <a:ext cx="4598820" cy="388806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42187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3379487" y="3265445"/>
            <a:ext cx="3405064" cy="96470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5000" dirty="0"/>
              <a:t>Thank you</a:t>
            </a:r>
            <a:endParaRPr lang="ko-KR" altLang="en-US" sz="5000" dirty="0"/>
          </a:p>
        </p:txBody>
      </p:sp>
      <p:pic>
        <p:nvPicPr>
          <p:cNvPr id="6" name="Picture 3" descr="C:\Users\khoa\Desktop\해랑이 캐릭터 원본 및 이미지\기본동작\JPG\해랑이-감사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879" y="3121429"/>
            <a:ext cx="1702721" cy="2300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41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67DC27A-A16A-4376-82F5-5BC81CB6F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55" y="557324"/>
            <a:ext cx="6881232" cy="5919676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7784099" y="1902038"/>
            <a:ext cx="4111783" cy="3718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Select a user category.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set the area.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Remember your assigned account.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④ Enter password and 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	information</a:t>
            </a: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⑤ Complete membership.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975927" y="1902038"/>
            <a:ext cx="2141733" cy="2889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1820355" y="1616797"/>
            <a:ext cx="311141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1975927" y="2185766"/>
            <a:ext cx="2141733" cy="3324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1820355" y="1981523"/>
            <a:ext cx="311141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1975927" y="2845579"/>
            <a:ext cx="3037625" cy="2869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975928" y="2518265"/>
            <a:ext cx="2141733" cy="3324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820356" y="2336723"/>
            <a:ext cx="311141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5" name="타원 14"/>
          <p:cNvSpPr/>
          <p:nvPr/>
        </p:nvSpPr>
        <p:spPr>
          <a:xfrm>
            <a:off x="1820355" y="2664037"/>
            <a:ext cx="311141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3268081" y="5896543"/>
            <a:ext cx="1240721" cy="5804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3112510" y="5724526"/>
            <a:ext cx="311141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5</a:t>
            </a:r>
            <a:endParaRPr lang="ko-KR" altLang="en-US" dirty="0"/>
          </a:p>
        </p:txBody>
      </p:sp>
      <p:grpSp>
        <p:nvGrpSpPr>
          <p:cNvPr id="33" name="그룹 32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5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49655" y="59328"/>
            <a:ext cx="127150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>
                <a:latin typeface="나눔스퀘어" panose="020B0600000101010101" pitchFamily="50" charset="-127"/>
                <a:ea typeface="나눔스퀘어" panose="020B0600000101010101" pitchFamily="50" charset="-127"/>
              </a:rPr>
              <a:t>Sign Up (2)</a:t>
            </a:r>
            <a:endParaRPr lang="ko-KR" altLang="en-US" sz="17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오른쪽 화살표 27">
              <a:hlinkClick r:id="rId3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00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67A1D0B-46BA-426C-8854-081EEA5BC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85" y="534153"/>
            <a:ext cx="6528987" cy="6009245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8504387" y="574135"/>
            <a:ext cx="3394233" cy="2540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Click Login button</a:t>
            </a:r>
          </a:p>
          <a:p>
            <a:endParaRPr lang="en-US" altLang="ko-K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Move page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6309133" y="960961"/>
            <a:ext cx="434566" cy="364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6137115" y="788944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cxnSp>
        <p:nvCxnSpPr>
          <p:cNvPr id="12" name="직선 화살표 연결선 11"/>
          <p:cNvCxnSpPr>
            <a:cxnSpLocks/>
            <a:stCxn id="5" idx="1"/>
            <a:endCxn id="6" idx="0"/>
          </p:cNvCxnSpPr>
          <p:nvPr/>
        </p:nvCxnSpPr>
        <p:spPr>
          <a:xfrm flipH="1">
            <a:off x="4294361" y="1143324"/>
            <a:ext cx="2014772" cy="9755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5391" y="2225223"/>
            <a:ext cx="5657939" cy="404506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5" name="타원 14"/>
          <p:cNvSpPr/>
          <p:nvPr/>
        </p:nvSpPr>
        <p:spPr>
          <a:xfrm>
            <a:off x="1306712" y="1931995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49655" y="59328"/>
            <a:ext cx="105240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Login (1)</a:t>
            </a:r>
            <a:endParaRPr lang="ko-KR" altLang="en-US" sz="1700" dirty="0"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오른쪽 화살표 29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내용 개체 틀 3">
            <a:extLst>
              <a:ext uri="{FF2B5EF4-FFF2-40B4-BE49-F238E27FC236}">
                <a16:creationId xmlns:a16="http://schemas.microsoft.com/office/drawing/2014/main" id="{16599A47-6E08-4F9B-9754-88838EB84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816329"/>
              </p:ext>
            </p:extLst>
          </p:nvPr>
        </p:nvGraphicFramePr>
        <p:xfrm>
          <a:off x="7885651" y="3654027"/>
          <a:ext cx="4265328" cy="175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776">
                  <a:extLst>
                    <a:ext uri="{9D8B030D-6E8A-4147-A177-3AD203B41FA5}">
                      <a16:colId xmlns:a16="http://schemas.microsoft.com/office/drawing/2014/main" val="3486975742"/>
                    </a:ext>
                  </a:extLst>
                </a:gridCol>
                <a:gridCol w="1421776">
                  <a:extLst>
                    <a:ext uri="{9D8B030D-6E8A-4147-A177-3AD203B41FA5}">
                      <a16:colId xmlns:a16="http://schemas.microsoft.com/office/drawing/2014/main" val="2439218878"/>
                    </a:ext>
                  </a:extLst>
                </a:gridCol>
                <a:gridCol w="1421776">
                  <a:extLst>
                    <a:ext uri="{9D8B030D-6E8A-4147-A177-3AD203B41FA5}">
                      <a16:colId xmlns:a16="http://schemas.microsoft.com/office/drawing/2014/main" val="1177091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ko-KR" altLang="en-US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 (default)</a:t>
                      </a:r>
                      <a:endParaRPr lang="ko-KR" altLang="en-US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</a:t>
                      </a:r>
                      <a:endParaRPr lang="ko-KR" altLang="en-US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32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 Coordinator</a:t>
                      </a:r>
                      <a:endParaRPr lang="ko-KR" altLang="en-US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RHC_Coordi</a:t>
                      </a:r>
                      <a:endParaRPr lang="ko-KR" altLang="en-US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EAHC_Coordi</a:t>
                      </a:r>
                      <a:endParaRPr lang="ko-KR" altLang="en-US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75562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CBSC Secretary</a:t>
                      </a:r>
                      <a:endParaRPr lang="ko-KR" altLang="en-US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CBSC_Sec</a:t>
                      </a:r>
                      <a:endParaRPr lang="ko-KR" altLang="en-US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ID</a:t>
                      </a:r>
                      <a:endParaRPr lang="ko-KR" altLang="en-US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6531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CBSC_Sec1</a:t>
                      </a:r>
                      <a:endParaRPr lang="ko-KR" altLang="en-US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66771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CBSC Chairman</a:t>
                      </a:r>
                      <a:endParaRPr lang="ko-KR" altLang="en-US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CBSC_Chair</a:t>
                      </a:r>
                      <a:endParaRPr lang="ko-KR" altLang="en-US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CBSC_Chair</a:t>
                      </a:r>
                      <a:endParaRPr lang="ko-KR" altLang="en-US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40301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85651" y="5631659"/>
            <a:ext cx="33762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Password (initial default) : 123456</a:t>
            </a:r>
          </a:p>
          <a:p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5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→ user can change the PW</a:t>
            </a:r>
            <a:endParaRPr lang="ko-KR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13133" y="3148499"/>
            <a:ext cx="13949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Login in ID</a:t>
            </a:r>
            <a:endParaRPr lang="ko-KR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8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8710246" y="534153"/>
            <a:ext cx="3394233" cy="632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Enter account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Password input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Click the login button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④ Confirm login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22282" y="67615"/>
            <a:ext cx="405092" cy="369059"/>
            <a:chOff x="4406922" y="1835576"/>
            <a:chExt cx="3374514" cy="3074347"/>
          </a:xfrm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2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80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6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70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3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74" y="700159"/>
            <a:ext cx="8213114" cy="5871852"/>
          </a:xfrm>
          <a:prstGeom prst="rect">
            <a:avLst/>
          </a:prstGeom>
          <a:ln w="38100"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94755" y="3054733"/>
            <a:ext cx="3986475" cy="477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1622738" y="2882716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1794755" y="3532047"/>
            <a:ext cx="3986475" cy="477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1622738" y="3360030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5876352" y="2882716"/>
            <a:ext cx="1565301" cy="13021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5627166" y="2710699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471" y="4953074"/>
            <a:ext cx="3876675" cy="14001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17" name="직선 화살표 연결선 16"/>
          <p:cNvCxnSpPr>
            <a:cxnSpLocks/>
            <a:stCxn id="14" idx="2"/>
            <a:endCxn id="8" idx="0"/>
          </p:cNvCxnSpPr>
          <p:nvPr/>
        </p:nvCxnSpPr>
        <p:spPr>
          <a:xfrm flipH="1">
            <a:off x="6129809" y="4184892"/>
            <a:ext cx="529194" cy="7681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000968" y="4762689"/>
            <a:ext cx="344033" cy="344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49655" y="59328"/>
            <a:ext cx="105240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Login</a:t>
            </a:r>
            <a:r>
              <a:rPr lang="ko-KR" altLang="en-US" sz="170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700">
                <a:latin typeface="Arial" panose="020B0604020202020204" pitchFamily="34" charset="0"/>
                <a:ea typeface="나눔스퀘어" panose="020B0600000101010101" pitchFamily="50" charset="-127"/>
                <a:cs typeface="Arial" panose="020B0604020202020204" pitchFamily="34" charset="0"/>
              </a:rPr>
              <a:t>(2)</a:t>
            </a:r>
            <a:endParaRPr lang="ko-KR" altLang="en-US" sz="1700" dirty="0">
              <a:latin typeface="Arial" panose="020B0604020202020204" pitchFamily="34" charset="0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86199" y="34394"/>
            <a:ext cx="450572" cy="450572"/>
            <a:chOff x="10448925" y="831056"/>
            <a:chExt cx="495300" cy="495300"/>
          </a:xfrm>
        </p:grpSpPr>
        <p:sp>
          <p:nvSpPr>
            <p:cNvPr id="34" name="모서리가 둥근 직사각형 33"/>
            <p:cNvSpPr/>
            <p:nvPr/>
          </p:nvSpPr>
          <p:spPr>
            <a:xfrm>
              <a:off x="10448925" y="831056"/>
              <a:ext cx="495300" cy="495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오른쪽 화살표 34">
              <a:hlinkClick r:id="rId4" action="ppaction://hlinksldjump"/>
            </p:cNvPr>
            <p:cNvSpPr/>
            <p:nvPr/>
          </p:nvSpPr>
          <p:spPr>
            <a:xfrm rot="16200000">
              <a:off x="10556081" y="900111"/>
              <a:ext cx="280987" cy="357189"/>
            </a:xfrm>
            <a:prstGeom prst="rightArrow">
              <a:avLst>
                <a:gd name="adj1" fmla="val 78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84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0246A8-C377-479B-8DCC-A3BE4107CEA5}"/>
              </a:ext>
            </a:extLst>
          </p:cNvPr>
          <p:cNvSpPr txBox="1"/>
          <p:nvPr/>
        </p:nvSpPr>
        <p:spPr>
          <a:xfrm>
            <a:off x="216673" y="155051"/>
            <a:ext cx="356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 Black" panose="020B0A04020102020204" pitchFamily="34" charset="0"/>
              </a:rPr>
              <a:t>Administrator login</a:t>
            </a:r>
            <a:endParaRPr lang="ko-KR" altLang="en-US" dirty="0">
              <a:latin typeface="Arial Black" panose="020B0A040201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28D3441-184C-4D3C-A6ED-F5DA468A9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7270" y="251681"/>
            <a:ext cx="5083551" cy="565913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FE77C66-C134-42A9-BD26-B965690D81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80" y="697444"/>
            <a:ext cx="3483815" cy="249070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90F03-4A86-473D-927C-A826C85AD771}"/>
              </a:ext>
            </a:extLst>
          </p:cNvPr>
          <p:cNvSpPr txBox="1"/>
          <p:nvPr/>
        </p:nvSpPr>
        <p:spPr>
          <a:xfrm>
            <a:off x="699715" y="1665798"/>
            <a:ext cx="556563" cy="2769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Arial Narrow" panose="020B0606020202030204" pitchFamily="34" charset="0"/>
              </a:rPr>
              <a:t>admin</a:t>
            </a:r>
            <a:endParaRPr lang="ko-KR" alt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471D1B-65BF-4FB9-A533-6FD9A45C1ACD}"/>
              </a:ext>
            </a:extLst>
          </p:cNvPr>
          <p:cNvSpPr txBox="1"/>
          <p:nvPr/>
        </p:nvSpPr>
        <p:spPr>
          <a:xfrm>
            <a:off x="699687" y="1942797"/>
            <a:ext cx="556563" cy="27699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Arial Narrow" panose="020B0606020202030204" pitchFamily="34" charset="0"/>
              </a:rPr>
              <a:t>admin</a:t>
            </a:r>
            <a:endParaRPr lang="ko-KR" alt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EEE8EA9-A353-42C4-A588-338135BA0925}"/>
              </a:ext>
            </a:extLst>
          </p:cNvPr>
          <p:cNvSpPr/>
          <p:nvPr/>
        </p:nvSpPr>
        <p:spPr>
          <a:xfrm>
            <a:off x="8698727" y="2051436"/>
            <a:ext cx="512859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FBF990-9090-45C0-A270-6624BB939A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278" y="2453769"/>
            <a:ext cx="4649627" cy="427741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D43979E0-A98A-4882-96A7-0ACE49B68DE3}"/>
              </a:ext>
            </a:extLst>
          </p:cNvPr>
          <p:cNvSpPr/>
          <p:nvPr/>
        </p:nvSpPr>
        <p:spPr>
          <a:xfrm>
            <a:off x="3656111" y="6491437"/>
            <a:ext cx="636104" cy="25046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82B42A8-43CD-49ED-B57D-9143F901264A}"/>
              </a:ext>
            </a:extLst>
          </p:cNvPr>
          <p:cNvSpPr/>
          <p:nvPr/>
        </p:nvSpPr>
        <p:spPr>
          <a:xfrm>
            <a:off x="9157051" y="1942797"/>
            <a:ext cx="191407" cy="1914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67" dirty="0">
                <a:latin typeface="HY고딕 A1 350" panose="02000600000101010101" pitchFamily="2" charset="-127"/>
                <a:ea typeface="HY고딕 A1 350" panose="02000600000101010101" pitchFamily="2" charset="-127"/>
                <a:cs typeface="HY고딕 A1 350" panose="02000600000101010101" pitchFamily="2" charset="-127"/>
              </a:rPr>
              <a:t>1</a:t>
            </a:r>
            <a:endParaRPr lang="ko-KR" altLang="en-US" sz="1467" dirty="0">
              <a:latin typeface="HY고딕 A1 350" panose="02000600000101010101" pitchFamily="2" charset="-127"/>
              <a:ea typeface="HY고딕 A1 350" panose="02000600000101010101" pitchFamily="2" charset="-127"/>
              <a:cs typeface="HY고딕 A1 350" panose="02000600000101010101" pitchFamily="2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AF76B65-4713-4CAE-B0D2-4AE9BEDE4F9D}"/>
              </a:ext>
            </a:extLst>
          </p:cNvPr>
          <p:cNvSpPr/>
          <p:nvPr/>
        </p:nvSpPr>
        <p:spPr>
          <a:xfrm>
            <a:off x="4196511" y="6300030"/>
            <a:ext cx="191407" cy="1914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67" dirty="0">
                <a:latin typeface="HY고딕 A1 350" panose="02000600000101010101" pitchFamily="2" charset="-127"/>
                <a:ea typeface="HY고딕 A1 350" panose="02000600000101010101" pitchFamily="2" charset="-127"/>
                <a:cs typeface="HY고딕 A1 350" panose="02000600000101010101" pitchFamily="2" charset="-127"/>
              </a:rPr>
              <a:t>2</a:t>
            </a:r>
            <a:endParaRPr lang="ko-KR" altLang="en-US" sz="1467" dirty="0">
              <a:latin typeface="HY고딕 A1 350" panose="02000600000101010101" pitchFamily="2" charset="-127"/>
              <a:ea typeface="HY고딕 A1 350" panose="02000600000101010101" pitchFamily="2" charset="-127"/>
              <a:cs typeface="HY고딕 A1 350" panose="02000600000101010101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E08390D-33D3-436F-8675-2C694C4D313D}"/>
              </a:ext>
            </a:extLst>
          </p:cNvPr>
          <p:cNvSpPr/>
          <p:nvPr/>
        </p:nvSpPr>
        <p:spPr>
          <a:xfrm>
            <a:off x="7261247" y="5936146"/>
            <a:ext cx="4487511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o-KR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Approval for membership in ADMIN account</a:t>
            </a: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9B5070-3720-4110-85C2-35AD2F4A9C30}"/>
              </a:ext>
            </a:extLst>
          </p:cNvPr>
          <p:cNvSpPr txBox="1"/>
          <p:nvPr/>
        </p:nvSpPr>
        <p:spPr>
          <a:xfrm>
            <a:off x="8216960" y="2143521"/>
            <a:ext cx="437620" cy="769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500" b="1" dirty="0">
                <a:solidFill>
                  <a:srgbClr val="FFC000"/>
                </a:solidFill>
              </a:rPr>
              <a:t>Not Approved</a:t>
            </a:r>
            <a:endParaRPr lang="ko-KR" altLang="en-US" sz="5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7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52400" y="142461"/>
            <a:ext cx="11887200" cy="6573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altLang="ko-KR" sz="6000" dirty="0"/>
              <a:t>Local user</a:t>
            </a:r>
            <a:endParaRPr lang="ko-KR" altLang="en-US" sz="6000" dirty="0"/>
          </a:p>
        </p:txBody>
      </p:sp>
      <p:sp>
        <p:nvSpPr>
          <p:cNvPr id="4" name="직사각형 3"/>
          <p:cNvSpPr/>
          <p:nvPr/>
        </p:nvSpPr>
        <p:spPr>
          <a:xfrm>
            <a:off x="152400" y="6157355"/>
            <a:ext cx="11887200" cy="5581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CFE6-CE6A-4CB4-84F4-C58EB227CED4}" type="slidenum">
              <a:rPr lang="ko-KR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34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1196</Words>
  <Application>Microsoft Office PowerPoint</Application>
  <PresentationFormat>와이드스크린</PresentationFormat>
  <Paragraphs>344</Paragraphs>
  <Slides>40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9" baseType="lpstr">
      <vt:lpstr>Arial Unicode MS</vt:lpstr>
      <vt:lpstr>HY고딕 A1 350</vt:lpstr>
      <vt:lpstr>나눔스퀘어</vt:lpstr>
      <vt:lpstr>맑은 고딕</vt:lpstr>
      <vt:lpstr>Arial</vt:lpstr>
      <vt:lpstr>Arial Black</vt:lpstr>
      <vt:lpstr>Arial Narrow</vt:lpstr>
      <vt:lpstr>Wingdings</vt:lpstr>
      <vt:lpstr>Office 테마</vt:lpstr>
      <vt:lpstr>CBMS User Manual</vt:lpstr>
      <vt:lpstr>If you….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Local user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CBA, SEC, CHAIR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mun jeseok</dc:creator>
  <cp:lastModifiedBy>MOF</cp:lastModifiedBy>
  <cp:revision>106</cp:revision>
  <dcterms:created xsi:type="dcterms:W3CDTF">2020-03-04T07:16:46Z</dcterms:created>
  <dcterms:modified xsi:type="dcterms:W3CDTF">2020-05-29T10:09:17Z</dcterms:modified>
</cp:coreProperties>
</file>