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2" r:id="rId2"/>
  </p:sldMasterIdLst>
  <p:notesMasterIdLst>
    <p:notesMasterId r:id="rId8"/>
  </p:notesMasterIdLst>
  <p:sldIdLst>
    <p:sldId id="263" r:id="rId3"/>
    <p:sldId id="286" r:id="rId4"/>
    <p:sldId id="256" r:id="rId5"/>
    <p:sldId id="284" r:id="rId6"/>
    <p:sldId id="285" r:id="rId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CCFF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EC5F-9E19-4A95-98FC-EB67DE58624F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7C32-B7E1-467D-9F61-AD95F26B1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1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09828-36C0-402F-B952-EBFBA7ADFF6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ADA46-06F7-45B3-8E22-91B873C03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5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8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" y="6457160"/>
            <a:ext cx="10477323" cy="39876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39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" y="6039064"/>
            <a:ext cx="891078" cy="3958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78" y="6069453"/>
            <a:ext cx="1770654" cy="3751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6407" y="6469530"/>
            <a:ext cx="2657779" cy="3408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J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APAN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C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OAST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G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UARD</a:t>
            </a:r>
            <a:endParaRPr lang="ja-JP" altLang="en-US" sz="1723" i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786159" y="2282881"/>
            <a:ext cx="9027111" cy="33330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24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86159" y="2179928"/>
            <a:ext cx="9027111" cy="3333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5" y="5457202"/>
            <a:ext cx="1516359" cy="13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78522" y="534898"/>
            <a:ext cx="12007385" cy="2083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8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98" y="147097"/>
            <a:ext cx="660058" cy="29320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99" y="166683"/>
            <a:ext cx="2089742" cy="2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4" y="910290"/>
            <a:ext cx="9905151" cy="9092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85828" y="2404852"/>
            <a:ext cx="104800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000" b="1" dirty="0" smtClean="0"/>
              <a:t>One of the most popular Training Couse (CAT B) on hydrographic Survey is carried out in Japan every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000" b="1" dirty="0" smtClean="0"/>
              <a:t>All who are interested are welcome to apply the course via diplomatic channel.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000" b="1" dirty="0" smtClean="0"/>
              <a:t>Details on your country are available at JICA office in your country (google “JICA </a:t>
            </a:r>
            <a:r>
              <a:rPr lang="en-US" altLang="ja-JP" sz="3000" b="1" i="1" dirty="0" smtClean="0"/>
              <a:t>country-name</a:t>
            </a:r>
            <a:r>
              <a:rPr lang="en-US" altLang="ja-JP" sz="3000" b="1" dirty="0" smtClean="0"/>
              <a:t>”).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000" b="1" dirty="0" smtClean="0"/>
              <a:t>RHCs are invited to circulate this information.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2939" y="2026421"/>
            <a:ext cx="10770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8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4" y="910290"/>
            <a:ext cx="9905151" cy="9092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84" y="2364200"/>
            <a:ext cx="1397449" cy="27766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77515" y="2602671"/>
            <a:ext cx="10480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      </a:t>
            </a:r>
            <a:r>
              <a:rPr lang="en-US" altLang="ja-JP" b="1" u="sng" dirty="0" smtClean="0"/>
              <a:t>Japan </a:t>
            </a:r>
            <a:r>
              <a:rPr lang="en-US" altLang="ja-JP" b="1" u="sng" dirty="0"/>
              <a:t>International Cooperation Agency (JICA) </a:t>
            </a:r>
            <a:r>
              <a:rPr lang="en-US" altLang="ja-JP" u="sng" dirty="0"/>
              <a:t>has been conducting a 6‐month training course for</a:t>
            </a:r>
          </a:p>
          <a:p>
            <a:r>
              <a:rPr lang="en-US" altLang="ja-JP" u="sng" dirty="0"/>
              <a:t>hydrographic surveyors of developing countries in Japan every year since 1971 in cooperation with</a:t>
            </a:r>
          </a:p>
          <a:p>
            <a:r>
              <a:rPr lang="en-US" altLang="ja-JP" b="1" u="sng" dirty="0"/>
              <a:t>Hydrographic and Oceanographic Department, Japan Coast Guard (JHOD)</a:t>
            </a:r>
            <a:r>
              <a:rPr lang="en-US" altLang="ja-JP" u="sng" dirty="0"/>
              <a:t>. </a:t>
            </a:r>
            <a:r>
              <a:rPr lang="en-US" altLang="ja-JP" dirty="0"/>
              <a:t>This course has </a:t>
            </a:r>
            <a:r>
              <a:rPr lang="en-US" altLang="ja-JP" dirty="0" smtClean="0"/>
              <a:t>been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recognized </a:t>
            </a:r>
            <a:r>
              <a:rPr lang="en-US" altLang="ja-JP" dirty="0"/>
              <a:t>by the FIG/IHO/ICA International Board on Standards of Competence for </a:t>
            </a:r>
            <a:r>
              <a:rPr lang="en-US" altLang="ja-JP" dirty="0" smtClean="0"/>
              <a:t>Hydrographic Surveyors </a:t>
            </a:r>
            <a:r>
              <a:rPr lang="en-US" altLang="ja-JP" dirty="0"/>
              <a:t>and </a:t>
            </a:r>
            <a:r>
              <a:rPr lang="en-US" altLang="ja-JP" dirty="0" smtClean="0"/>
              <a:t>Nautical Cartographers </a:t>
            </a:r>
            <a:r>
              <a:rPr lang="en-US" altLang="ja-JP" dirty="0"/>
              <a:t>(IBSC) as a training course of </a:t>
            </a:r>
            <a:r>
              <a:rPr lang="en-US" altLang="ja-JP" b="1" dirty="0"/>
              <a:t>International Accredited Category B</a:t>
            </a:r>
          </a:p>
          <a:p>
            <a:r>
              <a:rPr lang="en-US" altLang="ja-JP" b="1" dirty="0"/>
              <a:t>for Hydrographic Surveying </a:t>
            </a:r>
            <a:r>
              <a:rPr lang="en-US" altLang="ja-JP" dirty="0"/>
              <a:t>since 1988.</a:t>
            </a:r>
          </a:p>
          <a:p>
            <a:r>
              <a:rPr lang="en-US" altLang="ja-JP" dirty="0" smtClean="0"/>
              <a:t>      The </a:t>
            </a:r>
            <a:r>
              <a:rPr lang="en-US" altLang="ja-JP" dirty="0"/>
              <a:t>present training course is officially entitled “Hydrography for Charting and Disaster Management</a:t>
            </a:r>
          </a:p>
          <a:p>
            <a:r>
              <a:rPr lang="en-US" altLang="ja-JP" dirty="0"/>
              <a:t>(Internationally Accredited Category B)” in the Knowledge Co‐Creation Program of JICA. More than </a:t>
            </a:r>
            <a:r>
              <a:rPr lang="en-US" altLang="ja-JP" dirty="0" smtClean="0"/>
              <a:t>440 participants </a:t>
            </a:r>
            <a:r>
              <a:rPr lang="en-US" altLang="ja-JP" dirty="0"/>
              <a:t>from 44 counties has completed the course as of </a:t>
            </a:r>
            <a:r>
              <a:rPr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2020, </a:t>
            </a:r>
            <a:r>
              <a:rPr lang="en-US" altLang="ja-JP" dirty="0"/>
              <a:t>and they have </a:t>
            </a:r>
            <a:r>
              <a:rPr lang="en-US" altLang="ja-JP" dirty="0" smtClean="0"/>
              <a:t>been</a:t>
            </a:r>
            <a:r>
              <a:rPr lang="ja-JP" altLang="en-US" dirty="0"/>
              <a:t> </a:t>
            </a:r>
            <a:r>
              <a:rPr lang="en-US" altLang="ja-JP" dirty="0" smtClean="0"/>
              <a:t>actively </a:t>
            </a:r>
            <a:r>
              <a:rPr lang="en-US" altLang="ja-JP" dirty="0"/>
              <a:t>involved in hydrographic activities in their countries.</a:t>
            </a:r>
          </a:p>
          <a:p>
            <a:r>
              <a:rPr lang="en-US" altLang="ja-JP" b="1" dirty="0" smtClean="0"/>
              <a:t>     </a:t>
            </a:r>
            <a:r>
              <a:rPr lang="en-US" altLang="ja-JP" b="1" u="sng" dirty="0" smtClean="0"/>
              <a:t>All </a:t>
            </a:r>
            <a:r>
              <a:rPr lang="en-US" altLang="ja-JP" b="1" u="sng" dirty="0"/>
              <a:t>expenses incurred to participate in the training course are covered by JICA, including tuition fees,</a:t>
            </a:r>
          </a:p>
          <a:p>
            <a:r>
              <a:rPr lang="en-US" altLang="ja-JP" b="1" u="sng" dirty="0"/>
              <a:t>return air ticket, accommodations and per diems.</a:t>
            </a:r>
            <a:endParaRPr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930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4" y="723620"/>
            <a:ext cx="3689720" cy="31670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4704" y="1221024"/>
            <a:ext cx="66566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     The </a:t>
            </a:r>
            <a:r>
              <a:rPr lang="en-US" altLang="ja-JP" dirty="0">
                <a:latin typeface="Calibri" panose="020F0502020204030204" pitchFamily="34" charset="0"/>
              </a:rPr>
              <a:t>training course is normally given </a:t>
            </a:r>
            <a:r>
              <a:rPr lang="en-US" altLang="ja-JP" u="sng" dirty="0">
                <a:latin typeface="Calibri" panose="020F0502020204030204" pitchFamily="34" charset="0"/>
              </a:rPr>
              <a:t>from the</a:t>
            </a:r>
          </a:p>
          <a:p>
            <a:r>
              <a:rPr lang="en-US" altLang="ja-JP" u="sng" dirty="0">
                <a:latin typeface="Calibri" panose="020F0502020204030204" pitchFamily="34" charset="0"/>
              </a:rPr>
              <a:t>end of June to the middle of December</a:t>
            </a:r>
            <a:r>
              <a:rPr lang="en-US" altLang="ja-JP" dirty="0">
                <a:latin typeface="Calibri" panose="020F0502020204030204" pitchFamily="34" charset="0"/>
              </a:rPr>
              <a:t> every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year for </a:t>
            </a:r>
            <a:r>
              <a:rPr lang="en-US" altLang="ja-JP" u="sng" dirty="0">
                <a:latin typeface="Calibri" panose="020F0502020204030204" pitchFamily="34" charset="0"/>
              </a:rPr>
              <a:t>up to 10 participants</a:t>
            </a:r>
            <a:r>
              <a:rPr lang="en-US" altLang="ja-JP" dirty="0">
                <a:latin typeface="Calibri" panose="020F0502020204030204" pitchFamily="34" charset="0"/>
              </a:rPr>
              <a:t>. During the 6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months of the training course, participants learn</a:t>
            </a:r>
          </a:p>
          <a:p>
            <a:r>
              <a:rPr lang="en-US" altLang="ja-JP" dirty="0" smtClean="0">
                <a:latin typeface="Calibri" panose="020F0502020204030204" pitchFamily="34" charset="0"/>
              </a:rPr>
              <a:t>the </a:t>
            </a:r>
            <a:r>
              <a:rPr lang="en-US" altLang="ja-JP" dirty="0">
                <a:latin typeface="Calibri" panose="020F0502020204030204" pitchFamily="34" charset="0"/>
              </a:rPr>
              <a:t>necessary theory, techniques and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skills to plan and carry out hydrographic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surveying and to process the obtained data, and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then they extend the acquired knowledge and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skills through several exercises, such as a </a:t>
            </a:r>
            <a:r>
              <a:rPr lang="en-US" altLang="ja-JP" u="sng" dirty="0" smtClean="0">
                <a:latin typeface="Calibri" panose="020F0502020204030204" pitchFamily="34" charset="0"/>
              </a:rPr>
              <a:t>one-month</a:t>
            </a:r>
            <a:endParaRPr lang="en-US" altLang="ja-JP" u="sng" dirty="0">
              <a:latin typeface="Calibri" panose="020F0502020204030204" pitchFamily="34" charset="0"/>
            </a:endParaRPr>
          </a:p>
          <a:p>
            <a:r>
              <a:rPr lang="en-US" altLang="ja-JP" u="sng" dirty="0">
                <a:latin typeface="Calibri" panose="020F0502020204030204" pitchFamily="34" charset="0"/>
              </a:rPr>
              <a:t>field survey training in port </a:t>
            </a:r>
            <a:r>
              <a:rPr lang="en-US" altLang="ja-JP" dirty="0">
                <a:latin typeface="Calibri" panose="020F0502020204030204" pitchFamily="34" charset="0"/>
              </a:rPr>
              <a:t>and </a:t>
            </a:r>
            <a:r>
              <a:rPr lang="en-US" altLang="ja-JP" u="sng" dirty="0">
                <a:latin typeface="Calibri" panose="020F0502020204030204" pitchFamily="34" charset="0"/>
              </a:rPr>
              <a:t>on‐board</a:t>
            </a:r>
          </a:p>
          <a:p>
            <a:r>
              <a:rPr lang="en-US" altLang="ja-JP" u="sng" dirty="0">
                <a:latin typeface="Calibri" panose="020F0502020204030204" pitchFamily="34" charset="0"/>
              </a:rPr>
              <a:t>training using a survey vessel</a:t>
            </a:r>
            <a:r>
              <a:rPr lang="en-US" altLang="ja-JP" dirty="0">
                <a:latin typeface="Calibri" panose="020F0502020204030204" pitchFamily="34" charset="0"/>
              </a:rPr>
              <a:t> of JHOD.</a:t>
            </a:r>
          </a:p>
          <a:p>
            <a:r>
              <a:rPr lang="en-US" altLang="ja-JP" dirty="0" smtClean="0">
                <a:latin typeface="Calibri" panose="020F0502020204030204" pitchFamily="34" charset="0"/>
              </a:rPr>
              <a:t>     The </a:t>
            </a:r>
            <a:r>
              <a:rPr lang="en-US" altLang="ja-JP" dirty="0">
                <a:latin typeface="Calibri" panose="020F0502020204030204" pitchFamily="34" charset="0"/>
              </a:rPr>
              <a:t>participants </a:t>
            </a:r>
            <a:r>
              <a:rPr lang="en-US" altLang="ja-JP" dirty="0" smtClean="0">
                <a:latin typeface="Calibri" panose="020F0502020204030204" pitchFamily="34" charset="0"/>
              </a:rPr>
              <a:t>also learn </a:t>
            </a:r>
            <a:r>
              <a:rPr lang="en-US" altLang="ja-JP" dirty="0">
                <a:latin typeface="Calibri" panose="020F0502020204030204" pitchFamily="34" charset="0"/>
              </a:rPr>
              <a:t>data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processing using GIS software to utilize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hydrographic data, and visit several factories and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research institutes to see state of the art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technology and also visit the damaged areas of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the 2011 tsunami disaster in Japan to see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restoration activities and disaster management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for future disasters.</a:t>
            </a:r>
            <a:endParaRPr lang="ja-JP" altLang="en-US" dirty="0"/>
          </a:p>
        </p:txBody>
      </p:sp>
      <p:pic>
        <p:nvPicPr>
          <p:cNvPr id="8" name="Picture 16" descr="DSC02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82" y="4865403"/>
            <a:ext cx="2600838" cy="19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IMG_5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9" y="2598100"/>
            <a:ext cx="1493110" cy="22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SC007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61" y="638835"/>
            <a:ext cx="2646686" cy="198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DSC005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60" y="2725827"/>
            <a:ext cx="2679253" cy="20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8" descr="CIMG02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5"/>
          <a:stretch>
            <a:fillRect/>
          </a:stretch>
        </p:blipFill>
        <p:spPr bwMode="auto">
          <a:xfrm>
            <a:off x="8710957" y="638835"/>
            <a:ext cx="2265466" cy="18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9" descr="DSC018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27" y="4837244"/>
            <a:ext cx="2676367" cy="20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2" y="798559"/>
            <a:ext cx="2940986" cy="40027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98264" y="1614964"/>
            <a:ext cx="9790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 Call </a:t>
            </a:r>
            <a:r>
              <a:rPr lang="en-US" altLang="ja-JP" dirty="0">
                <a:solidFill>
                  <a:srgbClr val="000000"/>
                </a:solidFill>
              </a:rPr>
              <a:t>for applicants for the course is conducted around March in the </a:t>
            </a:r>
            <a:r>
              <a:rPr lang="en-US" altLang="ja-JP" u="sng" dirty="0">
                <a:solidFill>
                  <a:srgbClr val="000000"/>
                </a:solidFill>
              </a:rPr>
              <a:t>designated countries </a:t>
            </a:r>
            <a:r>
              <a:rPr lang="en-US" altLang="ja-JP" dirty="0">
                <a:solidFill>
                  <a:srgbClr val="000000"/>
                </a:solidFill>
              </a:rPr>
              <a:t>through</a:t>
            </a:r>
          </a:p>
          <a:p>
            <a:r>
              <a:rPr lang="en-US" altLang="ja-JP" b="1" u="sng" dirty="0">
                <a:solidFill>
                  <a:srgbClr val="000000"/>
                </a:solidFill>
              </a:rPr>
              <a:t>diplomatic channels</a:t>
            </a:r>
            <a:r>
              <a:rPr lang="en-US" altLang="ja-JP" dirty="0">
                <a:solidFill>
                  <a:srgbClr val="000000"/>
                </a:solidFill>
              </a:rPr>
              <a:t> with the Government of Japan.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     These </a:t>
            </a:r>
            <a:r>
              <a:rPr lang="en-US" altLang="ja-JP" b="1" dirty="0">
                <a:solidFill>
                  <a:srgbClr val="000000"/>
                </a:solidFill>
              </a:rPr>
              <a:t>designated countries are determined based on the results of a survey conducted by JICA in </a:t>
            </a:r>
            <a:r>
              <a:rPr lang="en-US" altLang="ja-JP" b="1" dirty="0" smtClean="0">
                <a:solidFill>
                  <a:srgbClr val="000000"/>
                </a:solidFill>
              </a:rPr>
              <a:t>the second </a:t>
            </a:r>
            <a:r>
              <a:rPr lang="en-US" altLang="ja-JP" b="1" dirty="0">
                <a:solidFill>
                  <a:srgbClr val="000000"/>
                </a:solidFill>
              </a:rPr>
              <a:t>preceding year to seek countries intending to participate. </a:t>
            </a:r>
            <a:r>
              <a:rPr lang="en-US" altLang="ja-JP" dirty="0">
                <a:solidFill>
                  <a:srgbClr val="000000"/>
                </a:solidFill>
              </a:rPr>
              <a:t>This survey is called a “needs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survey” to meet the needs of your country and various JICA training courses. Therefore, </a:t>
            </a:r>
            <a:r>
              <a:rPr lang="en-US" altLang="ja-JP" b="1" u="sng" dirty="0">
                <a:solidFill>
                  <a:srgbClr val="000000"/>
                </a:solidFill>
              </a:rPr>
              <a:t>your </a:t>
            </a:r>
            <a:r>
              <a:rPr lang="en-US" altLang="ja-JP" b="1" u="sng" dirty="0" smtClean="0">
                <a:solidFill>
                  <a:srgbClr val="000000"/>
                </a:solidFill>
              </a:rPr>
              <a:t>organization wishing </a:t>
            </a:r>
            <a:r>
              <a:rPr lang="en-US" altLang="ja-JP" b="1" u="sng" dirty="0">
                <a:solidFill>
                  <a:srgbClr val="000000"/>
                </a:solidFill>
              </a:rPr>
              <a:t>to participate in our training course for </a:t>
            </a:r>
            <a:r>
              <a:rPr lang="en-US" altLang="ja-JP" b="1" u="sng" dirty="0" smtClean="0">
                <a:solidFill>
                  <a:srgbClr val="000000"/>
                </a:solidFill>
              </a:rPr>
              <a:t>2021 </a:t>
            </a:r>
            <a:r>
              <a:rPr lang="en-US" altLang="ja-JP" b="1" u="sng" dirty="0">
                <a:solidFill>
                  <a:srgbClr val="000000"/>
                </a:solidFill>
              </a:rPr>
              <a:t>is recommended to reply to the needs </a:t>
            </a:r>
            <a:r>
              <a:rPr lang="en-US" altLang="ja-JP" b="1" u="sng" dirty="0" smtClean="0">
                <a:solidFill>
                  <a:srgbClr val="000000"/>
                </a:solidFill>
              </a:rPr>
              <a:t>survey conducted </a:t>
            </a:r>
            <a:r>
              <a:rPr lang="en-US" altLang="ja-JP" b="1" u="sng" dirty="0">
                <a:solidFill>
                  <a:srgbClr val="000000"/>
                </a:solidFill>
              </a:rPr>
              <a:t>this summer (</a:t>
            </a:r>
            <a:r>
              <a:rPr lang="en-US" altLang="ja-JP" b="1" u="sng" dirty="0" smtClean="0">
                <a:solidFill>
                  <a:srgbClr val="000000"/>
                </a:solidFill>
              </a:rPr>
              <a:t>2020) </a:t>
            </a:r>
            <a:r>
              <a:rPr lang="en-US" altLang="ja-JP" b="1" u="sng" dirty="0">
                <a:solidFill>
                  <a:srgbClr val="000000"/>
                </a:solidFill>
              </a:rPr>
              <a:t>through the diplomatic channels.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If you need more details, please contact JICA office in your Country</a:t>
            </a:r>
          </a:p>
          <a:p>
            <a:pPr algn="ctr"/>
            <a:r>
              <a:rPr lang="en-US" altLang="ja-JP" b="1" dirty="0">
                <a:solidFill>
                  <a:srgbClr val="000000"/>
                </a:solidFill>
              </a:rPr>
              <a:t>https://www.jica.go.jp/english/about/organization/overseas/index.html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557" y="5557580"/>
            <a:ext cx="1261871" cy="11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16608" y="669513"/>
            <a:ext cx="10054749" cy="600164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300" dirty="0" smtClean="0">
                <a:latin typeface="Calibri" panose="020F0502020204030204" pitchFamily="34" charset="0"/>
              </a:rPr>
              <a:t>Needs survey Flow (JICA Training : Cat B Hydro)</a:t>
            </a:r>
          </a:p>
        </p:txBody>
      </p:sp>
      <p:sp>
        <p:nvSpPr>
          <p:cNvPr id="4" name="正方形/長方形 3"/>
          <p:cNvSpPr/>
          <p:nvPr/>
        </p:nvSpPr>
        <p:spPr>
          <a:xfrm rot="5400000">
            <a:off x="1117833" y="2246287"/>
            <a:ext cx="113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MT"/>
              </a:rPr>
              <a:t>Japan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43104" y="1675826"/>
            <a:ext cx="6732307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Ministry of Foreign </a:t>
            </a:r>
            <a:r>
              <a:rPr lang="en-US" altLang="ja-JP" sz="2000" dirty="0" smtClean="0"/>
              <a:t>Affairs                               </a:t>
            </a:r>
            <a:r>
              <a:rPr lang="en-US" altLang="ja-JP" sz="2000" dirty="0"/>
              <a:t>JICA</a:t>
            </a:r>
            <a:endParaRPr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2677494" y="2966554"/>
            <a:ext cx="6778606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Calibri" panose="020F0502020204030204" pitchFamily="34" charset="0"/>
              </a:rPr>
              <a:t>Embassy and JICA Local Office</a:t>
            </a:r>
            <a:endParaRPr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3172546" y="2292375"/>
            <a:ext cx="165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Needs survey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254417" y="2337610"/>
            <a:ext cx="233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Result of Needs Survey</a:t>
            </a:r>
            <a:endParaRPr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172546" y="2092979"/>
            <a:ext cx="0" cy="8585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7268106" y="2092979"/>
            <a:ext cx="0" cy="8891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238082" y="1456043"/>
            <a:ext cx="9526651" cy="2253577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599442" y="5209683"/>
            <a:ext cx="2218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MT"/>
              </a:rPr>
              <a:t>Your Country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284340" y="4295391"/>
            <a:ext cx="9480393" cy="2351804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140166" y="3819353"/>
            <a:ext cx="246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List of training programs</a:t>
            </a:r>
            <a:endParaRPr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179436" y="3369972"/>
            <a:ext cx="10482" cy="1206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7305675" y="3390665"/>
            <a:ext cx="1" cy="11860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242528" y="3841400"/>
            <a:ext cx="233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Result of Needs Survey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496947" y="4613576"/>
            <a:ext cx="7134796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Calibri" panose="020F0502020204030204" pitchFamily="34" charset="0"/>
              </a:rPr>
              <a:t>Ministry of Foreign Affairs or Cabinet Secretary or related Ministry</a:t>
            </a:r>
            <a:endParaRPr lang="ja-JP" altLang="en-US" sz="20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496947" y="5835707"/>
            <a:ext cx="7134796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Calibri" panose="020F0502020204030204" pitchFamily="34" charset="0"/>
              </a:rPr>
              <a:t>Your Organization</a:t>
            </a:r>
            <a:endParaRPr lang="ja-JP" altLang="en-US" sz="2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3189918" y="5232811"/>
            <a:ext cx="246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List of training programs</a:t>
            </a:r>
            <a:endParaRPr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189918" y="5022931"/>
            <a:ext cx="0" cy="7635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7268106" y="5231071"/>
            <a:ext cx="313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</a:rPr>
              <a:t>Request from your organization</a:t>
            </a:r>
            <a:endParaRPr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7305675" y="5050498"/>
            <a:ext cx="0" cy="785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055BDFDD-E5AE-41F6-82DF-068F2DC05F16}" vid="{FFED929A-5454-4B42-99B8-74BB8CF7B779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055BDFDD-E5AE-41F6-82DF-068F2DC05F16}" vid="{B0C3D058-E587-4FC5-AA5E-9E5BF53B7A0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430</Words>
  <Application>Microsoft Office PowerPoint</Application>
  <PresentationFormat>ワイド画面</PresentationFormat>
  <Paragraphs>51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ArialMT</vt:lpstr>
      <vt:lpstr>ＭＳ Ｐゴシック</vt:lpstr>
      <vt:lpstr>Arial</vt:lpstr>
      <vt:lpstr>Calibri</vt:lpstr>
      <vt:lpstr>Calibri Light</vt:lpstr>
      <vt:lpstr>Eras Bold ITC</vt:lpstr>
      <vt:lpstr>デザインの設定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中林 茂</dc:creator>
  <cp:lastModifiedBy>中林 茂</cp:lastModifiedBy>
  <cp:revision>4</cp:revision>
  <cp:lastPrinted>2014-07-14T10:02:53Z</cp:lastPrinted>
  <dcterms:created xsi:type="dcterms:W3CDTF">2014-07-11T05:38:36Z</dcterms:created>
  <dcterms:modified xsi:type="dcterms:W3CDTF">2020-05-28T03:02:03Z</dcterms:modified>
</cp:coreProperties>
</file>