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8" r:id="rId2"/>
    <p:sldId id="261" r:id="rId3"/>
    <p:sldId id="260" r:id="rId4"/>
    <p:sldId id="264" r:id="rId5"/>
    <p:sldId id="266" r:id="rId6"/>
    <p:sldId id="265" r:id="rId7"/>
    <p:sldId id="262" r:id="rId8"/>
    <p:sldId id="263" r:id="rId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697" autoAdjust="0"/>
  </p:normalViewPr>
  <p:slideViewPr>
    <p:cSldViewPr snapToGrid="0">
      <p:cViewPr varScale="1">
        <p:scale>
          <a:sx n="43" d="100"/>
          <a:sy n="43" d="100"/>
        </p:scale>
        <p:origin x="1540" y="44"/>
      </p:cViewPr>
      <p:guideLst/>
    </p:cSldViewPr>
  </p:slideViewPr>
  <p:notesTextViewPr>
    <p:cViewPr>
      <p:scale>
        <a:sx n="1" d="1"/>
        <a:sy n="1" d="1"/>
      </p:scale>
      <p:origin x="0" y="0"/>
    </p:cViewPr>
  </p:notesTextViewPr>
  <p:sorterViewPr>
    <p:cViewPr>
      <p:scale>
        <a:sx n="100" d="100"/>
        <a:sy n="100" d="100"/>
      </p:scale>
      <p:origin x="0" y="-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Fieldhouse" userId="365f6256-74c7-47aa-a026-b17f1ddcf457" providerId="ADAL" clId="{569AD822-CA72-420E-9E19-DD98042C1AA6}"/>
    <pc:docChg chg="custSel modSld">
      <pc:chgData name="Lucy Fieldhouse" userId="365f6256-74c7-47aa-a026-b17f1ddcf457" providerId="ADAL" clId="{569AD822-CA72-420E-9E19-DD98042C1AA6}" dt="2019-05-29T04:55:48.883" v="248" actId="20577"/>
      <pc:docMkLst>
        <pc:docMk/>
      </pc:docMkLst>
      <pc:sldChg chg="modSp">
        <pc:chgData name="Lucy Fieldhouse" userId="365f6256-74c7-47aa-a026-b17f1ddcf457" providerId="ADAL" clId="{569AD822-CA72-420E-9E19-DD98042C1AA6}" dt="2019-05-29T04:45:27.063" v="0" actId="113"/>
        <pc:sldMkLst>
          <pc:docMk/>
          <pc:sldMk cId="3694678793" sldId="260"/>
        </pc:sldMkLst>
        <pc:spChg chg="mod">
          <ac:chgData name="Lucy Fieldhouse" userId="365f6256-74c7-47aa-a026-b17f1ddcf457" providerId="ADAL" clId="{569AD822-CA72-420E-9E19-DD98042C1AA6}" dt="2019-05-29T04:45:27.063" v="0" actId="113"/>
          <ac:spMkLst>
            <pc:docMk/>
            <pc:sldMk cId="3694678793" sldId="260"/>
            <ac:spMk id="8" creationId="{106F1D77-C2F4-4DD6-AE09-0819022F55E5}"/>
          </ac:spMkLst>
        </pc:spChg>
      </pc:sldChg>
      <pc:sldChg chg="modSp modNotesTx">
        <pc:chgData name="Lucy Fieldhouse" userId="365f6256-74c7-47aa-a026-b17f1ddcf457" providerId="ADAL" clId="{569AD822-CA72-420E-9E19-DD98042C1AA6}" dt="2019-05-29T04:55:48.883" v="248" actId="20577"/>
        <pc:sldMkLst>
          <pc:docMk/>
          <pc:sldMk cId="2421319027" sldId="264"/>
        </pc:sldMkLst>
        <pc:spChg chg="mod">
          <ac:chgData name="Lucy Fieldhouse" userId="365f6256-74c7-47aa-a026-b17f1ddcf457" providerId="ADAL" clId="{569AD822-CA72-420E-9E19-DD98042C1AA6}" dt="2019-05-29T04:46:26.723" v="57" actId="113"/>
          <ac:spMkLst>
            <pc:docMk/>
            <pc:sldMk cId="2421319027" sldId="264"/>
            <ac:spMk id="8" creationId="{106F1D77-C2F4-4DD6-AE09-0819022F55E5}"/>
          </ac:spMkLst>
        </pc:spChg>
      </pc:sldChg>
      <pc:sldChg chg="modNotesTx">
        <pc:chgData name="Lucy Fieldhouse" userId="365f6256-74c7-47aa-a026-b17f1ddcf457" providerId="ADAL" clId="{569AD822-CA72-420E-9E19-DD98042C1AA6}" dt="2019-05-29T04:54:57.292" v="58" actId="20577"/>
        <pc:sldMkLst>
          <pc:docMk/>
          <pc:sldMk cId="144653851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3A9B22A-55EC-4A68-A1AE-1A1AE03C8C30}" type="datetimeFigureOut">
              <a:rPr lang="en-US" smtClean="0"/>
              <a:t>5/29/2019</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50728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challenges in this regions such as: </a:t>
            </a:r>
          </a:p>
          <a:p>
            <a:r>
              <a:rPr lang="en-GB" dirty="0"/>
              <a:t>The rise in the number of all types of vessels in this area.</a:t>
            </a:r>
          </a:p>
          <a:p>
            <a:r>
              <a:rPr lang="en-GB" dirty="0"/>
              <a:t>The Hurricane season which extends from June to November and leaves a trail of devastation behind impacting infrastructure and heavily impacting the blue economy</a:t>
            </a:r>
          </a:p>
          <a:p>
            <a:r>
              <a:rPr lang="en-GB" dirty="0"/>
              <a:t>Subsea Volcanic activity in the area impacted shipping in 2018 with an exclusion zone being introduced off Grenada in the shipping route from St Vincent and Grenada for fear of increased gas reducing the buoyancy of ships</a:t>
            </a:r>
          </a:p>
          <a:p>
            <a:r>
              <a:rPr lang="en-GB" dirty="0"/>
              <a:t>Few of the SIDS are IHO Members and they require assistance in developing hydrographic governance often having little hydrographic infrastructure of their own.</a:t>
            </a:r>
          </a:p>
          <a:p>
            <a:r>
              <a:rPr lang="en-GB" dirty="0"/>
              <a:t>These challenges combined with the age and reliability of survey data in the area adds to the risk of transiting the region and highlights the need for well coordinated capacity building in the area. </a:t>
            </a:r>
          </a:p>
        </p:txBody>
      </p:sp>
      <p:sp>
        <p:nvSpPr>
          <p:cNvPr id="4" name="Slide Number Placeholder 3"/>
          <p:cNvSpPr>
            <a:spLocks noGrp="1"/>
          </p:cNvSpPr>
          <p:nvPr>
            <p:ph type="sldNum" sz="quarter" idx="10"/>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65070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IHO funded capacity Building activities that have been completed since CBSC16 are:</a:t>
            </a:r>
          </a:p>
          <a:p>
            <a:endParaRPr lang="en-GB" dirty="0"/>
          </a:p>
          <a:p>
            <a:r>
              <a:rPr lang="en-GB" dirty="0"/>
              <a:t>A multi beam processing course that was held in Cartagena in December</a:t>
            </a:r>
          </a:p>
        </p:txBody>
      </p:sp>
      <p:sp>
        <p:nvSpPr>
          <p:cNvPr id="4" name="Slide Number Placeholder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335530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2 day Seminar on Raising Hydrographic Awareness that preceded the MACHC annual meeting in Cartagena, Colombia in November 2018.</a:t>
            </a:r>
          </a:p>
          <a:p>
            <a:r>
              <a:rPr lang="en-GB" dirty="0"/>
              <a:t>The seminar was well attended and looked at the roles and responsibilities of the coastal states with a focussed on disaster recovery. A draft response plan that the MACHC will continue to develop was considered. The seminar encouraged the sharing of best practices from the participating states and it is hoped that this can be extended out to other RHCs. </a:t>
            </a:r>
          </a:p>
          <a:p>
            <a:endParaRPr lang="en-GB" dirty="0"/>
          </a:p>
          <a:p>
            <a:r>
              <a:rPr lang="en-GB" dirty="0"/>
              <a:t>TV to Guatemala was completed in March 2019. The report is in progress but initial findings show that there has been some progress in building </a:t>
            </a:r>
            <a:r>
              <a:rPr lang="en-GB"/>
              <a:t>their capacity.</a:t>
            </a:r>
            <a:endParaRPr lang="en-GB" dirty="0"/>
          </a:p>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233197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capacity Building activities that the MACHC region has benefited from have been these 3 courses which MACHC Members were invited to participate in.:</a:t>
            </a:r>
          </a:p>
          <a:p>
            <a:r>
              <a:rPr lang="en-GB" dirty="0"/>
              <a:t>Port and Shallow water Survey course under the </a:t>
            </a:r>
            <a:r>
              <a:rPr lang="en-GB" dirty="0" err="1"/>
              <a:t>SWAtHC</a:t>
            </a:r>
            <a:r>
              <a:rPr lang="en-GB" dirty="0"/>
              <a:t> </a:t>
            </a:r>
          </a:p>
          <a:p>
            <a:r>
              <a:rPr lang="en-GB" dirty="0"/>
              <a:t>Workshop on LiDAR technology course with SEPRHC</a:t>
            </a:r>
          </a:p>
          <a:p>
            <a:r>
              <a:rPr lang="en-GB" dirty="0"/>
              <a:t>And included in the MSI Training Course with </a:t>
            </a:r>
            <a:r>
              <a:rPr lang="en-GB" dirty="0" err="1"/>
              <a:t>SWAtHC</a:t>
            </a:r>
            <a:r>
              <a:rPr lang="en-GB" dirty="0"/>
              <a:t> in October 2018</a:t>
            </a:r>
          </a:p>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339968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Colombia and Jamaica were successful in securing places on the higher </a:t>
            </a:r>
            <a:r>
              <a:rPr lang="en-GB" dirty="0" err="1"/>
              <a:t>lvel</a:t>
            </a:r>
            <a:r>
              <a:rPr lang="en-GB" dirty="0"/>
              <a:t> Cat B hydrographic Survey programme held in Busan, Korea in July – November 2018.</a:t>
            </a:r>
          </a:p>
        </p:txBody>
      </p:sp>
      <p:sp>
        <p:nvSpPr>
          <p:cNvPr id="4" name="Slide Number Placeholder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264040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forward to 2019.</a:t>
            </a:r>
          </a:p>
          <a:p>
            <a:endParaRPr lang="en-GB" dirty="0"/>
          </a:p>
          <a:p>
            <a:r>
              <a:rPr lang="en-GB" dirty="0"/>
              <a:t>Funding will again be made available to encourage membership of the IHO and attendance at the RHC meeting through participation of a 2 day seminar on raising hydrographic Awareness. </a:t>
            </a:r>
          </a:p>
          <a:p>
            <a:r>
              <a:rPr lang="en-GB" dirty="0"/>
              <a:t>And a phase 1 skills course will also be held with non member being encouraged to attend to increase their understanding of the importance of hydrographic services and MSI. </a:t>
            </a:r>
          </a:p>
        </p:txBody>
      </p:sp>
      <p:sp>
        <p:nvSpPr>
          <p:cNvPr id="4" name="Slide Number Placeholder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3096100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MACHC is expanding its partnerships with other regional organisations to collaborate and realise resources for capacity building. Organisations such as IOCARIBE and the Central American Marine Transportation Commission (COCATRAM) are co-sponsoring proposed CB activities for the region to support hydrographic surveying and improve regional early warning systems.</a:t>
            </a:r>
          </a:p>
          <a:p>
            <a:endParaRPr lang="en-GB" dirty="0"/>
          </a:p>
          <a:p>
            <a:r>
              <a:rPr lang="en-GB" dirty="0"/>
              <a:t>To assist in identifying activities of common interest the MACHC is developing a calendar of training opportunities offered by Member States, </a:t>
            </a:r>
            <a:r>
              <a:rPr lang="en-GB"/>
              <a:t>regional organisations </a:t>
            </a:r>
            <a:r>
              <a:rPr lang="en-GB" dirty="0"/>
              <a:t>and private sector partners. </a:t>
            </a:r>
          </a:p>
          <a:p>
            <a:endParaRPr lang="en-GB" dirty="0"/>
          </a:p>
          <a:p>
            <a:r>
              <a:rPr lang="en-GB" dirty="0"/>
              <a:t>It is also important to note that Guyana recently became the 90</a:t>
            </a:r>
            <a:r>
              <a:rPr lang="en-GB" baseline="30000" dirty="0"/>
              <a:t>th</a:t>
            </a:r>
            <a:r>
              <a:rPr lang="en-GB" dirty="0"/>
              <a:t> IHO member. </a:t>
            </a:r>
          </a:p>
          <a:p>
            <a:endParaRPr lang="en-GB" dirty="0"/>
          </a:p>
          <a:p>
            <a:endParaRPr lang="en-GB" dirty="0"/>
          </a:p>
        </p:txBody>
      </p:sp>
      <p:sp>
        <p:nvSpPr>
          <p:cNvPr id="4" name="Slide Number Placeholder 3"/>
          <p:cNvSpPr>
            <a:spLocks noGrp="1"/>
          </p:cNvSpPr>
          <p:nvPr>
            <p:ph type="sldNum" sz="quarter" idx="10"/>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1636067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1</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13" name="Content Placeholder 12">
            <a:extLst>
              <a:ext uri="{FF2B5EF4-FFF2-40B4-BE49-F238E27FC236}">
                <a16:creationId xmlns:a16="http://schemas.microsoft.com/office/drawing/2014/main" id="{82C6E332-09E7-4579-8B10-A43326CA81AD}"/>
              </a:ext>
            </a:extLst>
          </p:cNvPr>
          <p:cNvSpPr>
            <a:spLocks noGrp="1"/>
          </p:cNvSpPr>
          <p:nvPr>
            <p:ph idx="1"/>
          </p:nvPr>
        </p:nvSpPr>
        <p:spPr>
          <a:xfrm>
            <a:off x="838200" y="1825625"/>
            <a:ext cx="10515599" cy="3492824"/>
          </a:xfrm>
        </p:spPr>
        <p:txBody>
          <a:bodyPr>
            <a:normAutofit fontScale="92500" lnSpcReduction="20000"/>
          </a:bodyPr>
          <a:lstStyle/>
          <a:p>
            <a:pPr marL="0" indent="0" algn="ctr">
              <a:buNone/>
            </a:pPr>
            <a:r>
              <a:rPr lang="en-GB" dirty="0"/>
              <a:t>IHO CAPACITY BUILDING SUB-COMMITTEE</a:t>
            </a:r>
          </a:p>
          <a:p>
            <a:pPr marL="0" indent="0" algn="ctr">
              <a:buNone/>
            </a:pPr>
            <a:endParaRPr lang="en-GB" dirty="0"/>
          </a:p>
          <a:p>
            <a:pPr marL="0" indent="0" algn="ctr">
              <a:buNone/>
            </a:pPr>
            <a:r>
              <a:rPr lang="en-GB" b="1" dirty="0"/>
              <a:t>CBSC17</a:t>
            </a:r>
          </a:p>
          <a:p>
            <a:pPr marL="0" indent="0" algn="ctr">
              <a:buNone/>
            </a:pPr>
            <a:r>
              <a:rPr lang="en-GB" b="1" dirty="0"/>
              <a:t>Meso American – Caribbean Sea Hydrographic Commission</a:t>
            </a:r>
          </a:p>
          <a:p>
            <a:pPr marL="0" indent="0" algn="ctr">
              <a:buNone/>
            </a:pPr>
            <a:r>
              <a:rPr lang="en-GB" b="1" dirty="0"/>
              <a:t>(MACHC)</a:t>
            </a:r>
          </a:p>
          <a:p>
            <a:pPr marL="0" indent="0" algn="ctr">
              <a:buNone/>
            </a:pPr>
            <a:r>
              <a:rPr lang="en-GB" b="1" dirty="0"/>
              <a:t>Report to CBSC</a:t>
            </a:r>
          </a:p>
          <a:p>
            <a:pPr marL="0" indent="0" algn="ctr">
              <a:buNone/>
            </a:pPr>
            <a:endParaRPr lang="en-GB" dirty="0"/>
          </a:p>
          <a:p>
            <a:pPr marL="0" indent="0" algn="ctr">
              <a:buNone/>
            </a:pPr>
            <a:r>
              <a:rPr lang="en-GB" dirty="0"/>
              <a:t>Genoa, Italy, 29 -31 May 2019</a:t>
            </a:r>
          </a:p>
          <a:p>
            <a:endParaRPr lang="en-GB" dirty="0"/>
          </a:p>
        </p:txBody>
      </p:sp>
    </p:spTree>
    <p:extLst>
      <p:ext uri="{BB962C8B-B14F-4D97-AF65-F5344CB8AC3E}">
        <p14:creationId xmlns:p14="http://schemas.microsoft.com/office/powerpoint/2010/main" val="392868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2</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8" name="Content Placeholder 7">
            <a:extLst>
              <a:ext uri="{FF2B5EF4-FFF2-40B4-BE49-F238E27FC236}">
                <a16:creationId xmlns:a16="http://schemas.microsoft.com/office/drawing/2014/main" id="{106F1D77-C2F4-4DD6-AE09-0819022F55E5}"/>
              </a:ext>
            </a:extLst>
          </p:cNvPr>
          <p:cNvSpPr>
            <a:spLocks noGrp="1"/>
          </p:cNvSpPr>
          <p:nvPr>
            <p:ph idx="1"/>
          </p:nvPr>
        </p:nvSpPr>
        <p:spPr>
          <a:xfrm>
            <a:off x="838201" y="1307805"/>
            <a:ext cx="10358534" cy="4327885"/>
          </a:xfrm>
        </p:spPr>
        <p:txBody>
          <a:bodyPr>
            <a:normAutofit lnSpcReduction="10000"/>
          </a:bodyPr>
          <a:lstStyle/>
          <a:p>
            <a:pPr marL="0" indent="0">
              <a:buNone/>
            </a:pPr>
            <a:r>
              <a:rPr lang="en-GB" b="1" dirty="0"/>
              <a:t>Challenges</a:t>
            </a:r>
          </a:p>
          <a:p>
            <a:pPr marL="0" indent="0">
              <a:buNone/>
            </a:pPr>
            <a:endParaRPr lang="en-GB" dirty="0"/>
          </a:p>
          <a:p>
            <a:pPr marL="0" indent="0">
              <a:buNone/>
            </a:pPr>
            <a:r>
              <a:rPr lang="en-GB" dirty="0"/>
              <a:t>Rise in the number of all vessels </a:t>
            </a:r>
          </a:p>
          <a:p>
            <a:pPr marL="0" indent="0">
              <a:buNone/>
            </a:pPr>
            <a:endParaRPr lang="en-GB" dirty="0"/>
          </a:p>
          <a:p>
            <a:pPr marL="0" indent="0">
              <a:buNone/>
            </a:pPr>
            <a:r>
              <a:rPr lang="en-GB" dirty="0"/>
              <a:t>Hurricane Season</a:t>
            </a:r>
          </a:p>
          <a:p>
            <a:pPr marL="0" indent="0">
              <a:buNone/>
            </a:pPr>
            <a:endParaRPr lang="en-GB" dirty="0"/>
          </a:p>
          <a:p>
            <a:pPr marL="0" indent="0">
              <a:buNone/>
            </a:pPr>
            <a:r>
              <a:rPr lang="en-GB" dirty="0"/>
              <a:t>Subsea Volcanic activity</a:t>
            </a:r>
          </a:p>
          <a:p>
            <a:pPr marL="0" indent="0">
              <a:buNone/>
            </a:pPr>
            <a:endParaRPr lang="en-GB" dirty="0"/>
          </a:p>
          <a:p>
            <a:pPr marL="0" indent="0">
              <a:buNone/>
            </a:pPr>
            <a:r>
              <a:rPr lang="en-GB" dirty="0"/>
              <a:t>Small Island Developing States (SIDS)</a:t>
            </a:r>
          </a:p>
        </p:txBody>
      </p:sp>
    </p:spTree>
    <p:extLst>
      <p:ext uri="{BB962C8B-B14F-4D97-AF65-F5344CB8AC3E}">
        <p14:creationId xmlns:p14="http://schemas.microsoft.com/office/powerpoint/2010/main" val="23162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8" name="Content Placeholder 7">
            <a:extLst>
              <a:ext uri="{FF2B5EF4-FFF2-40B4-BE49-F238E27FC236}">
                <a16:creationId xmlns:a16="http://schemas.microsoft.com/office/drawing/2014/main" id="{106F1D77-C2F4-4DD6-AE09-0819022F55E5}"/>
              </a:ext>
            </a:extLst>
          </p:cNvPr>
          <p:cNvSpPr>
            <a:spLocks noGrp="1"/>
          </p:cNvSpPr>
          <p:nvPr>
            <p:ph idx="1"/>
          </p:nvPr>
        </p:nvSpPr>
        <p:spPr>
          <a:xfrm>
            <a:off x="838201" y="1307805"/>
            <a:ext cx="7724182" cy="3955311"/>
          </a:xfrm>
        </p:spPr>
        <p:txBody>
          <a:bodyPr>
            <a:normAutofit/>
          </a:bodyPr>
          <a:lstStyle/>
          <a:p>
            <a:pPr marL="0" indent="0">
              <a:buNone/>
            </a:pPr>
            <a:r>
              <a:rPr lang="en-GB" b="1" dirty="0"/>
              <a:t>Activities Completed since CBSC16</a:t>
            </a:r>
          </a:p>
          <a:p>
            <a:pPr marL="0" indent="0">
              <a:buNone/>
            </a:pPr>
            <a:endParaRPr lang="en-GB" dirty="0"/>
          </a:p>
          <a:p>
            <a:pPr marL="0" indent="0">
              <a:buNone/>
            </a:pPr>
            <a:r>
              <a:rPr lang="en-GB" b="1" dirty="0"/>
              <a:t>MBES Processing Course, </a:t>
            </a:r>
          </a:p>
          <a:p>
            <a:pPr marL="0" indent="0">
              <a:buNone/>
            </a:pPr>
            <a:r>
              <a:rPr lang="en-GB" dirty="0"/>
              <a:t>led by CIOH in Cartagena, Colombia </a:t>
            </a:r>
          </a:p>
          <a:p>
            <a:pPr marL="0" indent="0">
              <a:buNone/>
            </a:pPr>
            <a:r>
              <a:rPr lang="en-GB" dirty="0"/>
              <a:t>– December 2018</a:t>
            </a:r>
          </a:p>
        </p:txBody>
      </p:sp>
      <p:pic>
        <p:nvPicPr>
          <p:cNvPr id="3" name="Picture 2">
            <a:extLst>
              <a:ext uri="{FF2B5EF4-FFF2-40B4-BE49-F238E27FC236}">
                <a16:creationId xmlns:a16="http://schemas.microsoft.com/office/drawing/2014/main" id="{94B63B91-161B-4B89-BEDE-44ADC4110BD7}"/>
              </a:ext>
            </a:extLst>
          </p:cNvPr>
          <p:cNvPicPr>
            <a:picLocks noChangeAspect="1"/>
          </p:cNvPicPr>
          <p:nvPr/>
        </p:nvPicPr>
        <p:blipFill>
          <a:blip r:embed="rId4"/>
          <a:stretch>
            <a:fillRect/>
          </a:stretch>
        </p:blipFill>
        <p:spPr>
          <a:xfrm>
            <a:off x="6188149" y="2481284"/>
            <a:ext cx="5726783" cy="3204601"/>
          </a:xfrm>
          <a:prstGeom prst="rect">
            <a:avLst/>
          </a:prstGeom>
        </p:spPr>
      </p:pic>
    </p:spTree>
    <p:extLst>
      <p:ext uri="{BB962C8B-B14F-4D97-AF65-F5344CB8AC3E}">
        <p14:creationId xmlns:p14="http://schemas.microsoft.com/office/powerpoint/2010/main" val="36946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8" name="Content Placeholder 7">
            <a:extLst>
              <a:ext uri="{FF2B5EF4-FFF2-40B4-BE49-F238E27FC236}">
                <a16:creationId xmlns:a16="http://schemas.microsoft.com/office/drawing/2014/main" id="{106F1D77-C2F4-4DD6-AE09-0819022F55E5}"/>
              </a:ext>
            </a:extLst>
          </p:cNvPr>
          <p:cNvSpPr>
            <a:spLocks noGrp="1"/>
          </p:cNvSpPr>
          <p:nvPr>
            <p:ph idx="1"/>
          </p:nvPr>
        </p:nvSpPr>
        <p:spPr>
          <a:xfrm>
            <a:off x="838200" y="1307805"/>
            <a:ext cx="10515599" cy="3955311"/>
          </a:xfrm>
        </p:spPr>
        <p:txBody>
          <a:bodyPr>
            <a:normAutofit lnSpcReduction="10000"/>
          </a:bodyPr>
          <a:lstStyle/>
          <a:p>
            <a:pPr marL="0" indent="0">
              <a:buNone/>
            </a:pPr>
            <a:r>
              <a:rPr lang="en-GB" b="1" dirty="0"/>
              <a:t>Activities Completed since CBSC16</a:t>
            </a:r>
          </a:p>
          <a:p>
            <a:pPr marL="0" indent="0">
              <a:buNone/>
            </a:pPr>
            <a:endParaRPr lang="en-GB" dirty="0"/>
          </a:p>
          <a:p>
            <a:pPr marL="0" indent="0">
              <a:buNone/>
            </a:pPr>
            <a:r>
              <a:rPr lang="en-GB" b="1" dirty="0"/>
              <a:t>Seminar on Raising Hydrographic Awareness </a:t>
            </a:r>
            <a:r>
              <a:rPr lang="en-GB" dirty="0"/>
              <a:t>– </a:t>
            </a:r>
          </a:p>
          <a:p>
            <a:pPr marL="0" indent="0">
              <a:buNone/>
            </a:pPr>
            <a:r>
              <a:rPr lang="en-GB" dirty="0"/>
              <a:t>Cartagena, Colombia - November 2018</a:t>
            </a:r>
          </a:p>
          <a:p>
            <a:pPr marL="0" indent="0">
              <a:buNone/>
            </a:pPr>
            <a:r>
              <a:rPr lang="en-GB" dirty="0"/>
              <a:t>Focus on Disaster Recovery and development of response plans</a:t>
            </a:r>
          </a:p>
          <a:p>
            <a:pPr marL="0" indent="0">
              <a:buNone/>
            </a:pPr>
            <a:endParaRPr lang="en-GB" dirty="0"/>
          </a:p>
          <a:p>
            <a:pPr marL="0" indent="0">
              <a:buNone/>
            </a:pPr>
            <a:r>
              <a:rPr lang="en-GB" b="1" dirty="0"/>
              <a:t>Technical Visit to Guatemala </a:t>
            </a:r>
          </a:p>
          <a:p>
            <a:pPr marL="0" indent="0">
              <a:buNone/>
            </a:pPr>
            <a:r>
              <a:rPr lang="en-GB" dirty="0"/>
              <a:t>March 2019</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2131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8" name="Content Placeholder 7">
            <a:extLst>
              <a:ext uri="{FF2B5EF4-FFF2-40B4-BE49-F238E27FC236}">
                <a16:creationId xmlns:a16="http://schemas.microsoft.com/office/drawing/2014/main" id="{106F1D77-C2F4-4DD6-AE09-0819022F55E5}"/>
              </a:ext>
            </a:extLst>
          </p:cNvPr>
          <p:cNvSpPr>
            <a:spLocks noGrp="1"/>
          </p:cNvSpPr>
          <p:nvPr>
            <p:ph idx="1"/>
          </p:nvPr>
        </p:nvSpPr>
        <p:spPr>
          <a:xfrm>
            <a:off x="838200" y="1307805"/>
            <a:ext cx="10515599" cy="3955311"/>
          </a:xfrm>
        </p:spPr>
        <p:txBody>
          <a:bodyPr>
            <a:normAutofit/>
          </a:bodyPr>
          <a:lstStyle/>
          <a:p>
            <a:pPr marL="0" indent="0">
              <a:buNone/>
            </a:pPr>
            <a:r>
              <a:rPr lang="en-GB" b="1" dirty="0"/>
              <a:t>Activities Completed since CBSC16</a:t>
            </a:r>
          </a:p>
          <a:p>
            <a:pPr marL="0" indent="0">
              <a:buNone/>
            </a:pPr>
            <a:endParaRPr lang="en-GB" dirty="0"/>
          </a:p>
          <a:p>
            <a:pPr marL="0" indent="0">
              <a:buNone/>
            </a:pPr>
            <a:r>
              <a:rPr lang="en-GB" dirty="0"/>
              <a:t>Port and Shallow water Survey course under the </a:t>
            </a:r>
            <a:r>
              <a:rPr lang="en-GB" dirty="0" err="1"/>
              <a:t>SWAtHC</a:t>
            </a:r>
            <a:r>
              <a:rPr lang="en-GB" dirty="0"/>
              <a:t> </a:t>
            </a:r>
          </a:p>
          <a:p>
            <a:pPr marL="0" indent="0">
              <a:buNone/>
            </a:pPr>
            <a:endParaRPr lang="en-GB" dirty="0"/>
          </a:p>
          <a:p>
            <a:pPr marL="0" indent="0">
              <a:buNone/>
            </a:pPr>
            <a:r>
              <a:rPr lang="en-GB" dirty="0"/>
              <a:t>Workshop on LiDAR technology course with SEPRHC</a:t>
            </a:r>
          </a:p>
          <a:p>
            <a:pPr marL="0" indent="0">
              <a:buNone/>
            </a:pPr>
            <a:endParaRPr lang="en-GB" dirty="0"/>
          </a:p>
          <a:p>
            <a:pPr marL="0" indent="0">
              <a:buNone/>
            </a:pPr>
            <a:r>
              <a:rPr lang="en-GB" dirty="0"/>
              <a:t>And included in the MSI Training Course with </a:t>
            </a:r>
            <a:r>
              <a:rPr lang="en-GB" dirty="0" err="1"/>
              <a:t>SWAtHC</a:t>
            </a:r>
            <a:r>
              <a:rPr lang="en-GB" dirty="0"/>
              <a:t> in October 2018</a:t>
            </a:r>
          </a:p>
          <a:p>
            <a:pPr marL="0" indent="0">
              <a:buNone/>
            </a:pPr>
            <a:endParaRPr lang="en-GB" dirty="0"/>
          </a:p>
        </p:txBody>
      </p:sp>
    </p:spTree>
    <p:extLst>
      <p:ext uri="{BB962C8B-B14F-4D97-AF65-F5344CB8AC3E}">
        <p14:creationId xmlns:p14="http://schemas.microsoft.com/office/powerpoint/2010/main" val="144653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8" name="Content Placeholder 7">
            <a:extLst>
              <a:ext uri="{FF2B5EF4-FFF2-40B4-BE49-F238E27FC236}">
                <a16:creationId xmlns:a16="http://schemas.microsoft.com/office/drawing/2014/main" id="{106F1D77-C2F4-4DD6-AE09-0819022F55E5}"/>
              </a:ext>
            </a:extLst>
          </p:cNvPr>
          <p:cNvSpPr>
            <a:spLocks noGrp="1"/>
          </p:cNvSpPr>
          <p:nvPr>
            <p:ph idx="1"/>
          </p:nvPr>
        </p:nvSpPr>
        <p:spPr>
          <a:xfrm>
            <a:off x="838201" y="1307805"/>
            <a:ext cx="10804450" cy="3955311"/>
          </a:xfrm>
        </p:spPr>
        <p:txBody>
          <a:bodyPr>
            <a:normAutofit/>
          </a:bodyPr>
          <a:lstStyle/>
          <a:p>
            <a:pPr marL="0" indent="0">
              <a:buNone/>
            </a:pPr>
            <a:r>
              <a:rPr lang="en-GB" b="1" dirty="0"/>
              <a:t>Activities Completed since CBSC16</a:t>
            </a:r>
          </a:p>
          <a:p>
            <a:pPr marL="0" indent="0">
              <a:buNone/>
            </a:pPr>
            <a:endParaRPr lang="en-GB" dirty="0"/>
          </a:p>
          <a:p>
            <a:pPr marL="0" indent="0">
              <a:buNone/>
            </a:pPr>
            <a:r>
              <a:rPr lang="en-GB" dirty="0"/>
              <a:t>Cat B  Hydrographic Survey Programme – ROK (July – Nov 2018)</a:t>
            </a:r>
          </a:p>
          <a:p>
            <a:pPr marL="0" indent="0">
              <a:buNone/>
            </a:pPr>
            <a:r>
              <a:rPr lang="en-GB"/>
              <a:t>      Colombia </a:t>
            </a:r>
            <a:r>
              <a:rPr lang="en-GB" dirty="0"/>
              <a:t>&amp; Jamaica successful candidates</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57141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8" name="Content Placeholder 7">
            <a:extLst>
              <a:ext uri="{FF2B5EF4-FFF2-40B4-BE49-F238E27FC236}">
                <a16:creationId xmlns:a16="http://schemas.microsoft.com/office/drawing/2014/main" id="{106F1D77-C2F4-4DD6-AE09-0819022F55E5}"/>
              </a:ext>
            </a:extLst>
          </p:cNvPr>
          <p:cNvSpPr>
            <a:spLocks noGrp="1"/>
          </p:cNvSpPr>
          <p:nvPr>
            <p:ph idx="1"/>
          </p:nvPr>
        </p:nvSpPr>
        <p:spPr>
          <a:xfrm>
            <a:off x="838201" y="1307805"/>
            <a:ext cx="7724182" cy="2676581"/>
          </a:xfrm>
        </p:spPr>
        <p:txBody>
          <a:bodyPr/>
          <a:lstStyle/>
          <a:p>
            <a:pPr marL="0" indent="0">
              <a:buNone/>
            </a:pPr>
            <a:r>
              <a:rPr lang="en-GB" b="1" dirty="0"/>
              <a:t>Activities planned for 2019</a:t>
            </a:r>
          </a:p>
          <a:p>
            <a:pPr marL="0" indent="0">
              <a:buNone/>
            </a:pPr>
            <a:endParaRPr lang="en-GB" dirty="0"/>
          </a:p>
          <a:p>
            <a:r>
              <a:rPr lang="en-GB" dirty="0"/>
              <a:t>Seminar on Raising Hydrographic Awareness</a:t>
            </a:r>
          </a:p>
          <a:p>
            <a:endParaRPr lang="en-GB" dirty="0"/>
          </a:p>
          <a:p>
            <a:r>
              <a:rPr lang="en-GB" dirty="0"/>
              <a:t>Phase 1 skills course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6652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noAutofit/>
          </a:bodyPr>
          <a:lstStyle/>
          <a:p>
            <a:pPr algn="ctr"/>
            <a:r>
              <a:rPr lang="en-GB" sz="2400" dirty="0">
                <a:latin typeface="Arial" panose="020B0604020202020204" pitchFamily="34" charset="0"/>
                <a:cs typeface="Arial" panose="020B0604020202020204" pitchFamily="34" charset="0"/>
              </a:rPr>
              <a:t>Meso American – Caribbean Sea Hydrographic Commission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(MACHC) Report</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17</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Capacity Building Sub-Committee (CBSC) Meeting, Genoa, Italy, 29 to 31 May 2019</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sp>
        <p:nvSpPr>
          <p:cNvPr id="6" name="Footer Placeholder 3">
            <a:extLst>
              <a:ext uri="{FF2B5EF4-FFF2-40B4-BE49-F238E27FC236}">
                <a16:creationId xmlns:a16="http://schemas.microsoft.com/office/drawing/2014/main" id="{993DAEFC-9427-424E-8068-80BC8D5CC5FD}"/>
              </a:ext>
            </a:extLst>
          </p:cNvPr>
          <p:cNvSpPr txBox="1">
            <a:spLocks/>
          </p:cNvSpPr>
          <p:nvPr/>
        </p:nvSpPr>
        <p:spPr>
          <a:xfrm>
            <a:off x="4038600" y="627612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C87212-FC07-4915-9610-547794C98351}"/>
              </a:ext>
            </a:extLst>
          </p:cNvPr>
          <p:cNvPicPr>
            <a:picLocks noChangeAspect="1"/>
          </p:cNvPicPr>
          <p:nvPr/>
        </p:nvPicPr>
        <p:blipFill>
          <a:blip r:embed="rId3"/>
          <a:stretch>
            <a:fillRect/>
          </a:stretch>
        </p:blipFill>
        <p:spPr>
          <a:xfrm>
            <a:off x="9438277" y="6052758"/>
            <a:ext cx="1915523" cy="820939"/>
          </a:xfrm>
          <a:prstGeom prst="rect">
            <a:avLst/>
          </a:prstGeom>
        </p:spPr>
      </p:pic>
      <p:sp>
        <p:nvSpPr>
          <p:cNvPr id="8" name="Content Placeholder 7">
            <a:extLst>
              <a:ext uri="{FF2B5EF4-FFF2-40B4-BE49-F238E27FC236}">
                <a16:creationId xmlns:a16="http://schemas.microsoft.com/office/drawing/2014/main" id="{106F1D77-C2F4-4DD6-AE09-0819022F55E5}"/>
              </a:ext>
            </a:extLst>
          </p:cNvPr>
          <p:cNvSpPr>
            <a:spLocks noGrp="1"/>
          </p:cNvSpPr>
          <p:nvPr>
            <p:ph idx="1"/>
          </p:nvPr>
        </p:nvSpPr>
        <p:spPr>
          <a:xfrm>
            <a:off x="838201" y="1307805"/>
            <a:ext cx="9496646" cy="4476307"/>
          </a:xfrm>
        </p:spPr>
        <p:txBody>
          <a:bodyPr>
            <a:normAutofit/>
          </a:bodyPr>
          <a:lstStyle/>
          <a:p>
            <a:pPr marL="0" indent="0">
              <a:buNone/>
            </a:pPr>
            <a:r>
              <a:rPr lang="en-GB" b="1" dirty="0"/>
              <a:t>Achievements</a:t>
            </a:r>
          </a:p>
          <a:p>
            <a:pPr marL="0" indent="0">
              <a:buNone/>
            </a:pPr>
            <a:endParaRPr lang="en-GB" dirty="0"/>
          </a:p>
          <a:p>
            <a:r>
              <a:rPr lang="en-GB" dirty="0"/>
              <a:t>Wider collaboration is enhancing Capacity Building</a:t>
            </a:r>
          </a:p>
          <a:p>
            <a:pPr marL="0" indent="0">
              <a:buNone/>
            </a:pPr>
            <a:endParaRPr lang="en-GB" dirty="0"/>
          </a:p>
          <a:p>
            <a:r>
              <a:rPr lang="en-GB" dirty="0"/>
              <a:t>Guyana became the 90</a:t>
            </a:r>
            <a:r>
              <a:rPr lang="en-GB" baseline="30000" dirty="0"/>
              <a:t>th</a:t>
            </a:r>
            <a:r>
              <a:rPr lang="en-GB" dirty="0"/>
              <a:t> IHO Member</a:t>
            </a:r>
          </a:p>
        </p:txBody>
      </p:sp>
    </p:spTree>
    <p:extLst>
      <p:ext uri="{BB962C8B-B14F-4D97-AF65-F5344CB8AC3E}">
        <p14:creationId xmlns:p14="http://schemas.microsoft.com/office/powerpoint/2010/main" val="85751726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1345</TotalTime>
  <Words>924</Words>
  <Application>Microsoft Office PowerPoint</Application>
  <PresentationFormat>Widescreen</PresentationFormat>
  <Paragraphs>112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Meso American – Caribbean Sea Hydrographic Commission (MACHC) Report</vt:lpstr>
      <vt:lpstr>Meso American – Caribbean Sea Hydrographic Commission  (MACHC) Report</vt:lpstr>
      <vt:lpstr>Meso American – Caribbean Sea Hydrographic Commission  (MACHC) Report</vt:lpstr>
      <vt:lpstr>Meso American – Caribbean Sea Hydrographic Commission  (MACHC) Report</vt:lpstr>
      <vt:lpstr>Meso American – Caribbean Sea Hydrographic Commission  (MACHC) Report</vt:lpstr>
      <vt:lpstr>Meso American – Caribbean Sea Hydrographic Commission  (MACHC) Report</vt:lpstr>
      <vt:lpstr>Meso American – Caribbean Sea Hydrographic Commission  (MACHC) Report</vt:lpstr>
      <vt:lpstr>Meso American – Caribbean Sea Hydrographic Commission  (MACHC)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Wyatt</dc:creator>
  <cp:lastModifiedBy>Lucy Fieldhouse</cp:lastModifiedBy>
  <cp:revision>99</cp:revision>
  <cp:lastPrinted>2018-05-24T14:18:02Z</cp:lastPrinted>
  <dcterms:created xsi:type="dcterms:W3CDTF">2018-03-14T09:31:16Z</dcterms:created>
  <dcterms:modified xsi:type="dcterms:W3CDTF">2019-05-29T04:55:52Z</dcterms:modified>
</cp:coreProperties>
</file>