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258" r:id="rId2"/>
    <p:sldId id="463" r:id="rId3"/>
    <p:sldId id="465" r:id="rId4"/>
    <p:sldId id="466" r:id="rId5"/>
    <p:sldId id="467" r:id="rId6"/>
    <p:sldId id="470" r:id="rId7"/>
    <p:sldId id="468" r:id="rId8"/>
    <p:sldId id="469" r:id="rId9"/>
    <p:sldId id="472" r:id="rId10"/>
    <p:sldId id="471" r:id="rId11"/>
    <p:sldId id="464" r:id="rId12"/>
  </p:sldIdLst>
  <p:sldSz cx="9144000" cy="6858000" type="screen4x3"/>
  <p:notesSz cx="7077075" cy="9363075"/>
  <p:embeddedFontLst>
    <p:embeddedFont>
      <p:font typeface="Calibri" panose="020F0502020204030204" pitchFamily="34" charset="0"/>
      <p:regular r:id="rId15"/>
      <p:bold r:id="rId16"/>
      <p:italic r:id="rId17"/>
      <p:boldItalic r:id="rId18"/>
    </p:embeddedFont>
    <p:embeddedFont>
      <p:font typeface="Arial Narrow" panose="020B0606020202030204" pitchFamily="34" charset="0"/>
      <p:regular r:id="rId19"/>
      <p:bold r:id="rId20"/>
      <p:italic r:id="rId21"/>
      <p:boldItalic r:id="rId22"/>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ED"/>
    <a:srgbClr val="00FF00"/>
    <a:srgbClr val="FFE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7518" autoAdjust="0"/>
  </p:normalViewPr>
  <p:slideViewPr>
    <p:cSldViewPr>
      <p:cViewPr varScale="1">
        <p:scale>
          <a:sx n="68" d="100"/>
          <a:sy n="68" d="100"/>
        </p:scale>
        <p:origin x="177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s-CO" dirty="0"/>
          </a:p>
        </p:txBody>
      </p:sp>
      <p:sp>
        <p:nvSpPr>
          <p:cNvPr id="3" name="2 Marcador de fecha"/>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15317116-9CCD-4909-A6D7-5CE95AA649D7}" type="datetimeFigureOut">
              <a:rPr lang="es-CO" smtClean="0"/>
              <a:t>23/05/2019</a:t>
            </a:fld>
            <a:endParaRPr lang="es-CO" dirty="0"/>
          </a:p>
        </p:txBody>
      </p:sp>
      <p:sp>
        <p:nvSpPr>
          <p:cNvPr id="4" name="3 Marcador de pie de página"/>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s-CO" dirty="0"/>
          </a:p>
        </p:txBody>
      </p:sp>
      <p:sp>
        <p:nvSpPr>
          <p:cNvPr id="5" name="4 Marcador de número de diapositiva"/>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A41B2FA-9120-4681-80A7-60E56690D80E}" type="slidenum">
              <a:rPr lang="es-CO" smtClean="0"/>
              <a:t>‹Nº›</a:t>
            </a:fld>
            <a:endParaRPr lang="es-CO" dirty="0"/>
          </a:p>
        </p:txBody>
      </p:sp>
    </p:spTree>
    <p:extLst>
      <p:ext uri="{BB962C8B-B14F-4D97-AF65-F5344CB8AC3E}">
        <p14:creationId xmlns:p14="http://schemas.microsoft.com/office/powerpoint/2010/main" val="2856176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6666AB5C-5562-4F3B-8633-E289FE40494F}" type="datetimeFigureOut">
              <a:rPr lang="es-CO" smtClean="0"/>
              <a:t>23/05/2019</a:t>
            </a:fld>
            <a:endParaRPr lang="es-CO" dirty="0"/>
          </a:p>
        </p:txBody>
      </p:sp>
      <p:sp>
        <p:nvSpPr>
          <p:cNvPr id="4" name="Marcador de imagen de diapositiva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A25753BA-2D4B-4C65-A3F4-75968AF09C01}" type="slidenum">
              <a:rPr lang="es-CO" smtClean="0"/>
              <a:t>‹Nº›</a:t>
            </a:fld>
            <a:endParaRPr lang="es-CO" dirty="0"/>
          </a:p>
        </p:txBody>
      </p:sp>
    </p:spTree>
    <p:extLst>
      <p:ext uri="{BB962C8B-B14F-4D97-AF65-F5344CB8AC3E}">
        <p14:creationId xmlns:p14="http://schemas.microsoft.com/office/powerpoint/2010/main" val="230276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Good morning dear Mr. Chair and distinguished members participating in the CBSC meeting.  My name is </a:t>
            </a:r>
            <a:r>
              <a:rPr lang="es-CO" dirty="0" err="1" smtClean="0"/>
              <a:t>Nathalía</a:t>
            </a:r>
            <a:r>
              <a:rPr lang="es-CO" baseline="0" dirty="0" smtClean="0"/>
              <a:t> María Otalora Murillo </a:t>
            </a:r>
            <a:r>
              <a:rPr lang="es-CO" dirty="0" smtClean="0"/>
              <a:t>of </a:t>
            </a:r>
            <a:r>
              <a:rPr lang="es-CO" dirty="0" err="1" smtClean="0"/>
              <a:t>Colombian</a:t>
            </a:r>
            <a:r>
              <a:rPr lang="es-CO" dirty="0" smtClean="0"/>
              <a:t> </a:t>
            </a:r>
            <a:r>
              <a:rPr lang="es-CO" dirty="0" err="1"/>
              <a:t>Navy</a:t>
            </a:r>
            <a:r>
              <a:rPr lang="es-CO" dirty="0"/>
              <a:t>, and </a:t>
            </a:r>
            <a:r>
              <a:rPr lang="es-CO" dirty="0" err="1" smtClean="0"/>
              <a:t>I’m</a:t>
            </a:r>
            <a:r>
              <a:rPr lang="es-CO" dirty="0" smtClean="0"/>
              <a:t> </a:t>
            </a:r>
            <a:r>
              <a:rPr lang="es-CO" dirty="0" err="1"/>
              <a:t>here</a:t>
            </a:r>
            <a:r>
              <a:rPr lang="es-CO" dirty="0"/>
              <a:t> </a:t>
            </a:r>
            <a:r>
              <a:rPr lang="es-CO" dirty="0" err="1" smtClean="0"/>
              <a:t>on</a:t>
            </a:r>
            <a:r>
              <a:rPr lang="es-CO" dirty="0" smtClean="0"/>
              <a:t> </a:t>
            </a:r>
            <a:r>
              <a:rPr lang="es-CO" dirty="0" err="1"/>
              <a:t>behalf</a:t>
            </a:r>
            <a:r>
              <a:rPr lang="es-CO" dirty="0"/>
              <a:t> of </a:t>
            </a:r>
            <a:r>
              <a:rPr lang="es-CO" dirty="0" err="1"/>
              <a:t>Sout</a:t>
            </a:r>
            <a:r>
              <a:rPr lang="es-CO" dirty="0"/>
              <a:t> </a:t>
            </a:r>
            <a:r>
              <a:rPr lang="es-CO" dirty="0" err="1"/>
              <a:t>Est</a:t>
            </a:r>
            <a:r>
              <a:rPr lang="es-CO" dirty="0"/>
              <a:t> </a:t>
            </a:r>
            <a:r>
              <a:rPr lang="es-CO" dirty="0" err="1"/>
              <a:t>Pacific</a:t>
            </a:r>
            <a:r>
              <a:rPr lang="es-CO" dirty="0"/>
              <a:t> Regional </a:t>
            </a:r>
            <a:r>
              <a:rPr lang="es-CO" dirty="0" err="1"/>
              <a:t>Hydrographic</a:t>
            </a:r>
            <a:r>
              <a:rPr lang="es-CO" dirty="0"/>
              <a:t> </a:t>
            </a:r>
            <a:r>
              <a:rPr lang="es-CO" dirty="0" err="1"/>
              <a:t>Commission</a:t>
            </a:r>
            <a:r>
              <a:rPr lang="es-CO" dirty="0"/>
              <a:t> </a:t>
            </a:r>
            <a:r>
              <a:rPr lang="es-CO" dirty="0" err="1"/>
              <a:t>chair</a:t>
            </a:r>
            <a:r>
              <a:rPr lang="es-CO" dirty="0"/>
              <a:t>.</a:t>
            </a:r>
          </a:p>
        </p:txBody>
      </p:sp>
      <p:sp>
        <p:nvSpPr>
          <p:cNvPr id="4" name="Marcador de número de diapositiva 3"/>
          <p:cNvSpPr>
            <a:spLocks noGrp="1"/>
          </p:cNvSpPr>
          <p:nvPr>
            <p:ph type="sldNum" sz="quarter" idx="10"/>
          </p:nvPr>
        </p:nvSpPr>
        <p:spPr/>
        <p:txBody>
          <a:bodyPr/>
          <a:lstStyle/>
          <a:p>
            <a:fld id="{A25753BA-2D4B-4C65-A3F4-75968AF09C01}" type="slidenum">
              <a:rPr lang="es-CO" smtClean="0"/>
              <a:t>1</a:t>
            </a:fld>
            <a:endParaRPr lang="es-CO" dirty="0"/>
          </a:p>
        </p:txBody>
      </p:sp>
    </p:spTree>
    <p:extLst>
      <p:ext uri="{BB962C8B-B14F-4D97-AF65-F5344CB8AC3E}">
        <p14:creationId xmlns:p14="http://schemas.microsoft.com/office/powerpoint/2010/main" val="354413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10</a:t>
            </a:fld>
            <a:endParaRPr lang="es-CO" dirty="0"/>
          </a:p>
        </p:txBody>
      </p:sp>
    </p:spTree>
    <p:extLst>
      <p:ext uri="{BB962C8B-B14F-4D97-AF65-F5344CB8AC3E}">
        <p14:creationId xmlns:p14="http://schemas.microsoft.com/office/powerpoint/2010/main" val="159520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11</a:t>
            </a:fld>
            <a:endParaRPr lang="es-CO" dirty="0"/>
          </a:p>
        </p:txBody>
      </p:sp>
    </p:spTree>
    <p:extLst>
      <p:ext uri="{BB962C8B-B14F-4D97-AF65-F5344CB8AC3E}">
        <p14:creationId xmlns:p14="http://schemas.microsoft.com/office/powerpoint/2010/main" val="20550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dirty="0" err="1"/>
              <a:t>We</a:t>
            </a:r>
            <a:r>
              <a:rPr lang="es-CO" dirty="0"/>
              <a:t> are </a:t>
            </a:r>
            <a:r>
              <a:rPr lang="es-CO" dirty="0" err="1"/>
              <a:t>goint</a:t>
            </a:r>
            <a:r>
              <a:rPr lang="es-CO" dirty="0"/>
              <a:t> to </a:t>
            </a:r>
            <a:r>
              <a:rPr lang="es-CO" dirty="0" err="1"/>
              <a:t>follow</a:t>
            </a:r>
            <a:r>
              <a:rPr lang="es-CO" dirty="0"/>
              <a:t> </a:t>
            </a:r>
            <a:r>
              <a:rPr lang="es-CO" dirty="0" err="1"/>
              <a:t>the</a:t>
            </a:r>
            <a:r>
              <a:rPr lang="es-CO" dirty="0"/>
              <a:t> </a:t>
            </a:r>
            <a:r>
              <a:rPr lang="es-CO" dirty="0" err="1"/>
              <a:t>next</a:t>
            </a:r>
            <a:r>
              <a:rPr lang="es-CO" dirty="0"/>
              <a:t> agenda</a:t>
            </a:r>
            <a:r>
              <a:rPr lang="es-CO" dirty="0" smtClean="0"/>
              <a:t>. </a:t>
            </a: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2</a:t>
            </a:fld>
            <a:endParaRPr lang="es-CO" dirty="0"/>
          </a:p>
        </p:txBody>
      </p:sp>
    </p:spTree>
    <p:extLst>
      <p:ext uri="{BB962C8B-B14F-4D97-AF65-F5344CB8AC3E}">
        <p14:creationId xmlns:p14="http://schemas.microsoft.com/office/powerpoint/2010/main" val="275010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noProof="0" dirty="0" smtClean="0"/>
              <a:t>(this hydrographic commissions is integrated by 4 member states, it has the privilege to have panama as observer state) Nevertheless</a:t>
            </a:r>
            <a:r>
              <a:rPr lang="en-US" noProof="0" dirty="0"/>
              <a:t>, in this region there are more than 8500 </a:t>
            </a:r>
            <a:r>
              <a:rPr lang="en-US" noProof="0" dirty="0" smtClean="0"/>
              <a:t>KM of </a:t>
            </a:r>
            <a:r>
              <a:rPr lang="en-US" noProof="0" dirty="0"/>
              <a:t>Coast, we have more than 71 between terminals and ports and 3 NAVAREAS among other aspects.  In this way and considering the increase of maritime activities in our region, the capacity building program of IHO is a great help to try provide each time better hydrographic products and services.</a:t>
            </a:r>
          </a:p>
        </p:txBody>
      </p:sp>
      <p:sp>
        <p:nvSpPr>
          <p:cNvPr id="4" name="Marcador de número de diapositiva 3"/>
          <p:cNvSpPr>
            <a:spLocks noGrp="1"/>
          </p:cNvSpPr>
          <p:nvPr>
            <p:ph type="sldNum" sz="quarter" idx="10"/>
          </p:nvPr>
        </p:nvSpPr>
        <p:spPr/>
        <p:txBody>
          <a:bodyPr/>
          <a:lstStyle/>
          <a:p>
            <a:fld id="{A25753BA-2D4B-4C65-A3F4-75968AF09C01}" type="slidenum">
              <a:rPr lang="es-CO" smtClean="0"/>
              <a:t>3</a:t>
            </a:fld>
            <a:endParaRPr lang="es-CO" dirty="0"/>
          </a:p>
        </p:txBody>
      </p:sp>
    </p:spTree>
    <p:extLst>
      <p:ext uri="{BB962C8B-B14F-4D97-AF65-F5344CB8AC3E}">
        <p14:creationId xmlns:p14="http://schemas.microsoft.com/office/powerpoint/2010/main" val="73998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smtClean="0"/>
              <a:t>In the name of the Commission,</a:t>
            </a:r>
            <a:r>
              <a:rPr lang="en-US" baseline="0" dirty="0" smtClean="0"/>
              <a:t> </a:t>
            </a:r>
            <a:r>
              <a:rPr lang="en-US" dirty="0" smtClean="0"/>
              <a:t>I want to thank to IHO CBSC for Support us, without doubt its has been a valuable Support to promote the maritime development in our region</a:t>
            </a:r>
            <a:r>
              <a:rPr lang="en-US" dirty="0"/>
              <a:t>, and this is the feel of all members of this hydrographic commission.</a:t>
            </a: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4</a:t>
            </a:fld>
            <a:endParaRPr lang="es-CO" dirty="0"/>
          </a:p>
        </p:txBody>
      </p:sp>
    </p:spTree>
    <p:extLst>
      <p:ext uri="{BB962C8B-B14F-4D97-AF65-F5344CB8AC3E}">
        <p14:creationId xmlns:p14="http://schemas.microsoft.com/office/powerpoint/2010/main" val="325788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smtClean="0"/>
              <a:t>With CB FUND, during</a:t>
            </a:r>
            <a:r>
              <a:rPr lang="en-US" baseline="0" dirty="0" smtClean="0"/>
              <a:t> 2018, the workshop in LIDAR was </a:t>
            </a:r>
            <a:r>
              <a:rPr lang="en-US" dirty="0" smtClean="0"/>
              <a:t>development in Ecuador, the scope of the project was</a:t>
            </a:r>
            <a:r>
              <a:rPr lang="en-US" baseline="0" dirty="0" smtClean="0"/>
              <a:t> “</a:t>
            </a:r>
            <a:r>
              <a:rPr lang="en-US" dirty="0" smtClean="0"/>
              <a:t>Acquiring basic knowledge of </a:t>
            </a:r>
            <a:r>
              <a:rPr lang="en-US" dirty="0" err="1" smtClean="0"/>
              <a:t>LlDAR</a:t>
            </a:r>
            <a:r>
              <a:rPr lang="en-US" dirty="0" smtClean="0"/>
              <a:t> technology applied to bathymetric</a:t>
            </a:r>
          </a:p>
          <a:p>
            <a:pPr algn="just"/>
            <a:r>
              <a:rPr lang="en-US" dirty="0" smtClean="0"/>
              <a:t>surveys in relation to processing of data work flow”,</a:t>
            </a:r>
            <a:r>
              <a:rPr lang="en-US" baseline="0" dirty="0" smtClean="0"/>
              <a:t> participated  35 Persons, 9 Foreign attendees (06 SEPRHC, 02 </a:t>
            </a:r>
            <a:r>
              <a:rPr lang="en-US" baseline="0" dirty="0" err="1" smtClean="0"/>
              <a:t>SWAtHC</a:t>
            </a:r>
            <a:r>
              <a:rPr lang="en-US" baseline="0" dirty="0" smtClean="0"/>
              <a:t> and 01 MACHC), 3 Instructors, 16 EC -INOCAR attendees and</a:t>
            </a:r>
          </a:p>
          <a:p>
            <a:pPr algn="just"/>
            <a:r>
              <a:rPr lang="en-US" baseline="0" dirty="0" smtClean="0"/>
              <a:t>07 Industry.</a:t>
            </a:r>
          </a:p>
          <a:p>
            <a:pPr algn="just"/>
            <a:endParaRPr lang="es-CO" baseline="0" dirty="0" smtClean="0"/>
          </a:p>
          <a:p>
            <a:pPr algn="just"/>
            <a:r>
              <a:rPr lang="es-CO" baseline="0" dirty="0" smtClean="0"/>
              <a:t>In regional </a:t>
            </a:r>
            <a:r>
              <a:rPr lang="en-US" baseline="0" noProof="0" dirty="0" smtClean="0"/>
              <a:t>hydrographic</a:t>
            </a:r>
            <a:r>
              <a:rPr lang="es-CO" baseline="0" dirty="0" smtClean="0"/>
              <a:t> </a:t>
            </a:r>
            <a:r>
              <a:rPr lang="en-US" baseline="0" noProof="0" dirty="0" smtClean="0"/>
              <a:t>coordination, the “P-23 </a:t>
            </a:r>
            <a:r>
              <a:rPr lang="en-US" baseline="0" noProof="0" dirty="0" err="1" smtClean="0"/>
              <a:t>Multybeam</a:t>
            </a:r>
            <a:r>
              <a:rPr lang="en-US" baseline="0" noProof="0" dirty="0" smtClean="0"/>
              <a:t> Processing” workshop was host in Colombia and 3 countries of SEPRCH can attend</a:t>
            </a:r>
          </a:p>
          <a:p>
            <a:pPr algn="just"/>
            <a:endParaRPr lang="en-US" baseline="0" noProof="0" dirty="0" smtClean="0"/>
          </a:p>
          <a:p>
            <a:pPr algn="just"/>
            <a:r>
              <a:rPr lang="en-US" baseline="0" noProof="0" dirty="0" smtClean="0"/>
              <a:t>According the circular letter 22/2018, One Petty Officer of SEPRHC attend the Category B survey </a:t>
            </a:r>
            <a:r>
              <a:rPr lang="en-US" baseline="0" noProof="0" dirty="0" err="1" smtClean="0"/>
              <a:t>Programme</a:t>
            </a:r>
            <a:r>
              <a:rPr lang="en-US" baseline="0" noProof="0" dirty="0" smtClean="0"/>
              <a:t> in Busan Korea</a:t>
            </a:r>
            <a:r>
              <a:rPr lang="es-CO" baseline="0" dirty="0" smtClean="0"/>
              <a:t> </a:t>
            </a:r>
            <a:endParaRPr lang="en-US" baseline="0" dirty="0" smtClean="0"/>
          </a:p>
          <a:p>
            <a:pPr algn="just"/>
            <a:endParaRPr lang="en-US" baseline="0" dirty="0" smtClean="0"/>
          </a:p>
          <a:p>
            <a:pPr algn="just"/>
            <a:r>
              <a:rPr lang="en-US" dirty="0" smtClean="0"/>
              <a:t>For </a:t>
            </a:r>
            <a:r>
              <a:rPr lang="en-US" dirty="0"/>
              <a:t>this </a:t>
            </a:r>
            <a:r>
              <a:rPr lang="en-US" dirty="0" smtClean="0"/>
              <a:t>year, there are three</a:t>
            </a:r>
            <a:r>
              <a:rPr lang="en-US" baseline="0" dirty="0" smtClean="0"/>
              <a:t> workshops waiting by the resources. The logistic, agenda, instructors are ready. </a:t>
            </a:r>
            <a:r>
              <a:rPr lang="en-US" dirty="0" smtClean="0"/>
              <a:t>the </a:t>
            </a:r>
            <a:r>
              <a:rPr lang="en-US" dirty="0"/>
              <a:t>Commission </a:t>
            </a:r>
            <a:r>
              <a:rPr lang="en-US" dirty="0" smtClean="0"/>
              <a:t>are hoping the resources. </a:t>
            </a: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5</a:t>
            </a:fld>
            <a:endParaRPr lang="es-CO" dirty="0"/>
          </a:p>
        </p:txBody>
      </p:sp>
    </p:spTree>
    <p:extLst>
      <p:ext uri="{BB962C8B-B14F-4D97-AF65-F5344CB8AC3E}">
        <p14:creationId xmlns:p14="http://schemas.microsoft.com/office/powerpoint/2010/main" val="104884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noProof="0" dirty="0"/>
              <a:t>About the NON IHO FOUNDED CB ACTIVITIES, the countries continue working in organize and develop CB events.  For example you can see in the slide </a:t>
            </a:r>
            <a:r>
              <a:rPr lang="en-US" noProof="0" dirty="0" smtClean="0"/>
              <a:t>one workshop </a:t>
            </a:r>
            <a:r>
              <a:rPr lang="en-US" noProof="0" dirty="0"/>
              <a:t>developed in </a:t>
            </a:r>
            <a:r>
              <a:rPr lang="en-US" noProof="0" dirty="0" smtClean="0"/>
              <a:t>Colombia during 2018,</a:t>
            </a:r>
            <a:r>
              <a:rPr lang="en-US" baseline="0" noProof="0" dirty="0" smtClean="0"/>
              <a:t> with the honorable visit of Mrs. </a:t>
            </a:r>
            <a:r>
              <a:rPr lang="en-US" baseline="0" noProof="0" dirty="0" err="1" smtClean="0"/>
              <a:t>Gerardine</a:t>
            </a:r>
            <a:r>
              <a:rPr lang="en-US" baseline="0" noProof="0" dirty="0" smtClean="0"/>
              <a:t> De La </a:t>
            </a:r>
            <a:r>
              <a:rPr lang="en-US" baseline="0" noProof="0" dirty="0" err="1" smtClean="0"/>
              <a:t>Noye</a:t>
            </a:r>
            <a:r>
              <a:rPr lang="en-US" baseline="0" noProof="0" dirty="0" smtClean="0"/>
              <a:t> IALA</a:t>
            </a:r>
            <a:r>
              <a:rPr lang="en-US" noProof="0" dirty="0" smtClean="0"/>
              <a:t>, Peru offered</a:t>
            </a:r>
            <a:r>
              <a:rPr lang="en-US" baseline="0" noProof="0" dirty="0" smtClean="0"/>
              <a:t> </a:t>
            </a:r>
            <a:r>
              <a:rPr lang="en-US" noProof="0" dirty="0" smtClean="0"/>
              <a:t>the new research ship BAP Carrasco. This</a:t>
            </a:r>
            <a:r>
              <a:rPr lang="en-US" baseline="0" noProof="0" dirty="0" smtClean="0"/>
              <a:t> opportunity was </a:t>
            </a:r>
            <a:r>
              <a:rPr lang="en-US" noProof="0" dirty="0" smtClean="0"/>
              <a:t> used by one</a:t>
            </a:r>
            <a:r>
              <a:rPr lang="en-US" baseline="0" noProof="0" dirty="0" smtClean="0"/>
              <a:t> official(member) of Ecuador Hydrographic Service. </a:t>
            </a:r>
            <a:r>
              <a:rPr lang="en-US" noProof="0" dirty="0" smtClean="0"/>
              <a:t>All MS are continuing development the</a:t>
            </a:r>
            <a:r>
              <a:rPr lang="en-US" baseline="0" noProof="0" dirty="0" smtClean="0"/>
              <a:t> programs of hydrographic in Cat A and Cat B, Category</a:t>
            </a:r>
            <a:endParaRPr lang="en-US" noProof="0"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6</a:t>
            </a:fld>
            <a:endParaRPr lang="es-CO" dirty="0"/>
          </a:p>
        </p:txBody>
      </p:sp>
    </p:spTree>
    <p:extLst>
      <p:ext uri="{BB962C8B-B14F-4D97-AF65-F5344CB8AC3E}">
        <p14:creationId xmlns:p14="http://schemas.microsoft.com/office/powerpoint/2010/main" val="415079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dirty="0" err="1"/>
              <a:t>About</a:t>
            </a:r>
            <a:r>
              <a:rPr lang="es-CO" dirty="0"/>
              <a:t> </a:t>
            </a:r>
            <a:r>
              <a:rPr lang="es-CO" dirty="0" err="1"/>
              <a:t>the</a:t>
            </a:r>
            <a:r>
              <a:rPr lang="es-CO" dirty="0"/>
              <a:t> SEPRHC </a:t>
            </a:r>
            <a:r>
              <a:rPr lang="es-CO" dirty="0" err="1"/>
              <a:t>activities</a:t>
            </a:r>
            <a:r>
              <a:rPr lang="es-CO" dirty="0"/>
              <a:t> </a:t>
            </a:r>
            <a:r>
              <a:rPr lang="es-CO" dirty="0" err="1"/>
              <a:t>we</a:t>
            </a:r>
            <a:r>
              <a:rPr lang="es-CO" dirty="0"/>
              <a:t> are </a:t>
            </a:r>
            <a:r>
              <a:rPr lang="es-CO" dirty="0" err="1"/>
              <a:t>planning</a:t>
            </a:r>
            <a:r>
              <a:rPr lang="es-CO" dirty="0"/>
              <a:t> </a:t>
            </a:r>
            <a:r>
              <a:rPr lang="es-CO" dirty="0" err="1"/>
              <a:t>some</a:t>
            </a:r>
            <a:r>
              <a:rPr lang="es-CO" dirty="0"/>
              <a:t> </a:t>
            </a:r>
            <a:r>
              <a:rPr lang="es-CO" dirty="0" err="1"/>
              <a:t>activities</a:t>
            </a:r>
            <a:r>
              <a:rPr lang="es-CO" dirty="0"/>
              <a:t> </a:t>
            </a:r>
            <a:r>
              <a:rPr lang="es-CO" dirty="0" err="1"/>
              <a:t>for</a:t>
            </a:r>
            <a:r>
              <a:rPr lang="es-CO" dirty="0"/>
              <a:t> </a:t>
            </a:r>
            <a:r>
              <a:rPr lang="es-CO" dirty="0" err="1"/>
              <a:t>the</a:t>
            </a:r>
            <a:r>
              <a:rPr lang="es-CO" dirty="0"/>
              <a:t> </a:t>
            </a:r>
            <a:r>
              <a:rPr lang="es-CO" dirty="0" err="1"/>
              <a:t>next</a:t>
            </a:r>
            <a:r>
              <a:rPr lang="es-CO" dirty="0"/>
              <a:t> </a:t>
            </a:r>
            <a:r>
              <a:rPr lang="es-CO" dirty="0" err="1" smtClean="0"/>
              <a:t>year</a:t>
            </a:r>
            <a:r>
              <a:rPr lang="es-CO" dirty="0" smtClean="0"/>
              <a:t> .  </a:t>
            </a:r>
            <a:r>
              <a:rPr lang="es-CO" dirty="0" err="1"/>
              <a:t>We</a:t>
            </a:r>
            <a:r>
              <a:rPr lang="es-CO" dirty="0"/>
              <a:t> are </a:t>
            </a:r>
            <a:r>
              <a:rPr lang="es-CO" dirty="0" err="1"/>
              <a:t>considering</a:t>
            </a:r>
            <a:r>
              <a:rPr lang="es-CO" dirty="0"/>
              <a:t> </a:t>
            </a:r>
            <a:r>
              <a:rPr lang="es-CO" dirty="0" err="1"/>
              <a:t>aspects</a:t>
            </a:r>
            <a:r>
              <a:rPr lang="es-CO" dirty="0"/>
              <a:t> in </a:t>
            </a:r>
            <a:r>
              <a:rPr lang="es-CO" dirty="0" smtClean="0"/>
              <a:t>MSI, </a:t>
            </a:r>
            <a:r>
              <a:rPr lang="es-CO" dirty="0" err="1" smtClean="0"/>
              <a:t>Coast</a:t>
            </a:r>
            <a:r>
              <a:rPr lang="es-CO" dirty="0" smtClean="0"/>
              <a:t> Line, </a:t>
            </a:r>
            <a:r>
              <a:rPr lang="es-CO" dirty="0" err="1" smtClean="0"/>
              <a:t>Crowdsourced</a:t>
            </a:r>
            <a:r>
              <a:rPr lang="es-CO" dirty="0" smtClean="0"/>
              <a:t> </a:t>
            </a:r>
            <a:r>
              <a:rPr lang="es-CO" dirty="0" err="1" smtClean="0"/>
              <a:t>bathymetriy</a:t>
            </a:r>
            <a:r>
              <a:rPr lang="es-CO" dirty="0" smtClean="0"/>
              <a:t> and Caris </a:t>
            </a:r>
            <a:r>
              <a:rPr lang="es-CO" dirty="0" err="1" smtClean="0"/>
              <a:t>Composer</a:t>
            </a:r>
            <a:r>
              <a:rPr lang="es-CO" dirty="0" smtClean="0"/>
              <a:t>.</a:t>
            </a:r>
            <a:endParaRPr lang="es-CO"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7</a:t>
            </a:fld>
            <a:endParaRPr lang="es-CO" dirty="0"/>
          </a:p>
        </p:txBody>
      </p:sp>
    </p:spTree>
    <p:extLst>
      <p:ext uri="{BB962C8B-B14F-4D97-AF65-F5344CB8AC3E}">
        <p14:creationId xmlns:p14="http://schemas.microsoft.com/office/powerpoint/2010/main" val="159867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indent="-457200" algn="just">
              <a:buFont typeface="Arial" panose="020B0604020202020204" pitchFamily="34" charset="0"/>
              <a:buChar char="•"/>
            </a:pPr>
            <a:r>
              <a:rPr lang="en-US" sz="1200" dirty="0" smtClean="0"/>
              <a:t>The workshops also allow to learn new technologies, to know the hydrographic development of other countries, to demonstrate the advantages of be member of IHO and the best, to create bonds of friendship that shorten distances and streamline process.</a:t>
            </a:r>
            <a:endParaRPr lang="es-CO" sz="1200" dirty="0"/>
          </a:p>
        </p:txBody>
      </p:sp>
      <p:sp>
        <p:nvSpPr>
          <p:cNvPr id="4" name="Marcador de número de diapositiva 3"/>
          <p:cNvSpPr>
            <a:spLocks noGrp="1"/>
          </p:cNvSpPr>
          <p:nvPr>
            <p:ph type="sldNum" sz="quarter" idx="10"/>
          </p:nvPr>
        </p:nvSpPr>
        <p:spPr/>
        <p:txBody>
          <a:bodyPr/>
          <a:lstStyle/>
          <a:p>
            <a:fld id="{A25753BA-2D4B-4C65-A3F4-75968AF09C01}" type="slidenum">
              <a:rPr lang="es-CO" smtClean="0"/>
              <a:t>8</a:t>
            </a:fld>
            <a:endParaRPr lang="es-CO" dirty="0"/>
          </a:p>
        </p:txBody>
      </p:sp>
    </p:spTree>
    <p:extLst>
      <p:ext uri="{BB962C8B-B14F-4D97-AF65-F5344CB8AC3E}">
        <p14:creationId xmlns:p14="http://schemas.microsoft.com/office/powerpoint/2010/main" val="208707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noProof="0" dirty="0"/>
              <a:t>It´s important consider that each day there are more hydrographic requirements, from National and international organizations, and other agencies.  Then is very important strengthen this program.</a:t>
            </a:r>
          </a:p>
        </p:txBody>
      </p:sp>
      <p:sp>
        <p:nvSpPr>
          <p:cNvPr id="4" name="Marcador de número de diapositiva 3"/>
          <p:cNvSpPr>
            <a:spLocks noGrp="1"/>
          </p:cNvSpPr>
          <p:nvPr>
            <p:ph type="sldNum" sz="quarter" idx="10"/>
          </p:nvPr>
        </p:nvSpPr>
        <p:spPr/>
        <p:txBody>
          <a:bodyPr/>
          <a:lstStyle/>
          <a:p>
            <a:fld id="{A25753BA-2D4B-4C65-A3F4-75968AF09C01}" type="slidenum">
              <a:rPr lang="es-CO" smtClean="0"/>
              <a:t>9</a:t>
            </a:fld>
            <a:endParaRPr lang="es-CO" dirty="0"/>
          </a:p>
        </p:txBody>
      </p:sp>
    </p:spTree>
    <p:extLst>
      <p:ext uri="{BB962C8B-B14F-4D97-AF65-F5344CB8AC3E}">
        <p14:creationId xmlns:p14="http://schemas.microsoft.com/office/powerpoint/2010/main" val="248484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64307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217645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19840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271457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46752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67701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32635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402161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214149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21004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D326F6-1134-40E1-A3B4-040A448F20DB}" type="datetimeFigureOut">
              <a:rPr lang="es-CO" smtClean="0"/>
              <a:t>23/05/2019</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FA048903-0417-4945-99B4-2C2D00CBEE1A}" type="slidenum">
              <a:rPr lang="es-CO" smtClean="0"/>
              <a:t>‹Nº›</a:t>
            </a:fld>
            <a:endParaRPr lang="es-CO" dirty="0"/>
          </a:p>
        </p:txBody>
      </p:sp>
    </p:spTree>
    <p:extLst>
      <p:ext uri="{BB962C8B-B14F-4D97-AF65-F5344CB8AC3E}">
        <p14:creationId xmlns:p14="http://schemas.microsoft.com/office/powerpoint/2010/main" val="338746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326F6-1134-40E1-A3B4-040A448F20DB}" type="datetimeFigureOut">
              <a:rPr lang="es-CO" smtClean="0"/>
              <a:t>23/05/2019</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8903-0417-4945-99B4-2C2D00CBEE1A}" type="slidenum">
              <a:rPr lang="es-CO" smtClean="0"/>
              <a:t>‹Nº›</a:t>
            </a:fld>
            <a:endParaRPr lang="es-CO" dirty="0"/>
          </a:p>
        </p:txBody>
      </p:sp>
    </p:spTree>
    <p:extLst>
      <p:ext uri="{BB962C8B-B14F-4D97-AF65-F5344CB8AC3E}">
        <p14:creationId xmlns:p14="http://schemas.microsoft.com/office/powerpoint/2010/main" val="126638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5.gif"/><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5.JP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3487115"/>
            <a:ext cx="8229600" cy="1143000"/>
          </a:xfrm>
        </p:spPr>
        <p:txBody>
          <a:bodyPr>
            <a:noAutofit/>
          </a:bodyPr>
          <a:lstStyle/>
          <a:p>
            <a:r>
              <a:rPr lang="en-US" sz="2000" b="1" dirty="0"/>
              <a:t>International Hydrographic Organization</a:t>
            </a:r>
            <a:br>
              <a:rPr lang="en-US" sz="2000" b="1" dirty="0"/>
            </a:br>
            <a:r>
              <a:rPr lang="en-US" sz="2000" b="1" dirty="0"/>
              <a:t/>
            </a:r>
            <a:br>
              <a:rPr lang="en-US" sz="2000" b="1" dirty="0"/>
            </a:br>
            <a:r>
              <a:rPr lang="en-US" sz="2000" b="1" dirty="0"/>
              <a:t>Capacity Building Subcommittee</a:t>
            </a:r>
            <a:br>
              <a:rPr lang="en-US" sz="2000" b="1" dirty="0"/>
            </a:br>
            <a:r>
              <a:rPr lang="en-US" sz="2000" b="1" dirty="0"/>
              <a:t/>
            </a:r>
            <a:br>
              <a:rPr lang="en-US" sz="2000" b="1" dirty="0"/>
            </a:br>
            <a:r>
              <a:rPr lang="en-US" sz="3200" b="1" dirty="0"/>
              <a:t>SOUTH EAST PACIFIC REGIONAL HYDROGRAPHIC COMISSION (SEPRHC)</a:t>
            </a:r>
            <a:br>
              <a:rPr lang="en-US" sz="3200" b="1" dirty="0"/>
            </a:br>
            <a:r>
              <a:rPr lang="en-US" sz="3200" b="1" dirty="0">
                <a:solidFill>
                  <a:srgbClr val="0F0FED"/>
                </a:solidFill>
                <a:effectLst>
                  <a:glow rad="63500">
                    <a:schemeClr val="tx1">
                      <a:lumMod val="95000"/>
                      <a:lumOff val="5000"/>
                      <a:alpha val="86000"/>
                    </a:schemeClr>
                  </a:glow>
                </a:effectLst>
              </a:rPr>
              <a:t>REPORT</a:t>
            </a:r>
            <a:r>
              <a:rPr lang="en-US" sz="2000" b="1" dirty="0"/>
              <a:t/>
            </a:r>
            <a:br>
              <a:rPr lang="en-US" sz="2000" b="1" dirty="0"/>
            </a:br>
            <a:r>
              <a:rPr lang="en-US" sz="2000" b="1" dirty="0"/>
              <a:t/>
            </a:r>
            <a:br>
              <a:rPr lang="en-US" sz="2000" b="1" dirty="0"/>
            </a:br>
            <a:endParaRPr lang="en-US" sz="2000" b="1" dirty="0">
              <a:effectLst>
                <a:outerShdw blurRad="38100" dist="38100" dir="2700000" algn="tl">
                  <a:srgbClr val="000000">
                    <a:alpha val="43137"/>
                  </a:srgbClr>
                </a:outerShdw>
              </a:effectLst>
            </a:endParaRPr>
          </a:p>
        </p:txBody>
      </p:sp>
      <p:sp>
        <p:nvSpPr>
          <p:cNvPr id="6" name="1 Título"/>
          <p:cNvSpPr txBox="1">
            <a:spLocks/>
          </p:cNvSpPr>
          <p:nvPr/>
        </p:nvSpPr>
        <p:spPr>
          <a:xfrm>
            <a:off x="460573" y="521530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Lieutenant Commander </a:t>
            </a:r>
            <a:r>
              <a:rPr lang="en-US" sz="1400" dirty="0"/>
              <a:t>Navy of Colombia</a:t>
            </a:r>
          </a:p>
          <a:p>
            <a:r>
              <a:rPr lang="es-CO" sz="1400" b="1" dirty="0" smtClean="0"/>
              <a:t>NATHALIA MARÍA OTALORA MURILLO</a:t>
            </a:r>
            <a:endParaRPr lang="en-US" sz="1400" b="1" dirty="0"/>
          </a:p>
          <a:p>
            <a:r>
              <a:rPr lang="en-US" sz="1400" dirty="0"/>
              <a:t>National Hydrographic Service of Colombia (DIMAR-CIOH)</a:t>
            </a:r>
          </a:p>
          <a:p>
            <a:r>
              <a:rPr lang="en-US" sz="1400" dirty="0"/>
              <a:t>On behalf SEPRHC (chair)</a:t>
            </a:r>
          </a:p>
        </p:txBody>
      </p:sp>
      <p:sp>
        <p:nvSpPr>
          <p:cNvPr id="8" name="1 Título"/>
          <p:cNvSpPr txBox="1">
            <a:spLocks/>
          </p:cNvSpPr>
          <p:nvPr/>
        </p:nvSpPr>
        <p:spPr>
          <a:xfrm>
            <a:off x="539616" y="6184411"/>
            <a:ext cx="8229600" cy="6059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Genoa, ITALIA 29th – 31st May 2019 </a:t>
            </a:r>
            <a:endParaRPr lang="en-US" sz="1400" dirty="0"/>
          </a:p>
        </p:txBody>
      </p:sp>
      <p:pic>
        <p:nvPicPr>
          <p:cNvPr id="21" name="Imagen 20">
            <a:extLst>
              <a:ext uri="{FF2B5EF4-FFF2-40B4-BE49-F238E27FC236}">
                <a16:creationId xmlns:a16="http://schemas.microsoft.com/office/drawing/2014/main" id="{BC6D7E9F-6A14-47DA-8A41-34D9D458D6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4821" y="277881"/>
            <a:ext cx="1814358" cy="1814358"/>
          </a:xfrm>
          <a:prstGeom prst="rect">
            <a:avLst/>
          </a:prstGeom>
          <a:effectLst>
            <a:outerShdw blurRad="50800" dist="38100" dir="18900000" algn="bl" rotWithShape="0">
              <a:prstClr val="black">
                <a:alpha val="40000"/>
              </a:prstClr>
            </a:outerShdw>
          </a:effectLst>
        </p:spPr>
      </p:pic>
      <p:pic>
        <p:nvPicPr>
          <p:cNvPr id="25" name="Imagen 24">
            <a:extLst>
              <a:ext uri="{FF2B5EF4-FFF2-40B4-BE49-F238E27FC236}">
                <a16:creationId xmlns:a16="http://schemas.microsoft.com/office/drawing/2014/main" id="{8030C2B6-C431-4F35-AF6E-9BED5C797F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8604" y="840123"/>
            <a:ext cx="934549" cy="623033"/>
          </a:xfrm>
          <a:prstGeom prst="rect">
            <a:avLst/>
          </a:prstGeom>
          <a:effectLst>
            <a:outerShdw blurRad="50800" dist="38100" dir="18900000" algn="bl" rotWithShape="0">
              <a:prstClr val="black">
                <a:alpha val="40000"/>
              </a:prstClr>
            </a:outerShdw>
          </a:effectLst>
        </p:spPr>
      </p:pic>
      <p:pic>
        <p:nvPicPr>
          <p:cNvPr id="27" name="Imagen 26">
            <a:extLst>
              <a:ext uri="{FF2B5EF4-FFF2-40B4-BE49-F238E27FC236}">
                <a16:creationId xmlns:a16="http://schemas.microsoft.com/office/drawing/2014/main" id="{BEF1B417-7C62-4E7B-B5E6-87870779C1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4941" y="838845"/>
            <a:ext cx="938618" cy="625589"/>
          </a:xfrm>
          <a:prstGeom prst="rect">
            <a:avLst/>
          </a:prstGeom>
          <a:effectLst>
            <a:outerShdw blurRad="50800" dist="38100" dir="18900000" algn="bl" rotWithShape="0">
              <a:prstClr val="black">
                <a:alpha val="40000"/>
              </a:prstClr>
            </a:outerShdw>
          </a:effectLst>
        </p:spPr>
      </p:pic>
      <p:pic>
        <p:nvPicPr>
          <p:cNvPr id="29" name="Imagen 28">
            <a:extLst>
              <a:ext uri="{FF2B5EF4-FFF2-40B4-BE49-F238E27FC236}">
                <a16:creationId xmlns:a16="http://schemas.microsoft.com/office/drawing/2014/main" id="{AD755223-EE63-4FBB-B3AC-32BE9708F0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1980" y="838845"/>
            <a:ext cx="938618" cy="625589"/>
          </a:xfrm>
          <a:prstGeom prst="rect">
            <a:avLst/>
          </a:prstGeom>
          <a:effectLst>
            <a:outerShdw blurRad="50800" dist="38100" dir="18900000" algn="bl" rotWithShape="0">
              <a:prstClr val="black">
                <a:alpha val="40000"/>
              </a:prstClr>
            </a:outerShdw>
          </a:effectLst>
        </p:spPr>
      </p:pic>
      <p:pic>
        <p:nvPicPr>
          <p:cNvPr id="31" name="Imagen 30">
            <a:extLst>
              <a:ext uri="{FF2B5EF4-FFF2-40B4-BE49-F238E27FC236}">
                <a16:creationId xmlns:a16="http://schemas.microsoft.com/office/drawing/2014/main" id="{FA6E68B1-919C-44D1-8869-A7595803CA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17302" y="840123"/>
            <a:ext cx="935484" cy="623033"/>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14737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texto 1"/>
          <p:cNvSpPr>
            <a:spLocks noGrp="1"/>
          </p:cNvSpPr>
          <p:nvPr>
            <p:ph type="body" sz="half" idx="2"/>
          </p:nvPr>
        </p:nvSpPr>
        <p:spPr>
          <a:xfrm>
            <a:off x="467544" y="1628800"/>
            <a:ext cx="8208912" cy="4483536"/>
          </a:xfrm>
        </p:spPr>
        <p:txBody>
          <a:bodyPr>
            <a:normAutofit/>
          </a:bodyPr>
          <a:lstStyle/>
          <a:p>
            <a:pPr marL="514350" indent="-514350" algn="just">
              <a:buAutoNum type="alphaLcPeriod"/>
            </a:pPr>
            <a:r>
              <a:rPr lang="en-GB" sz="3200" dirty="0"/>
              <a:t>The CBSC is invited to take note of this report.</a:t>
            </a:r>
          </a:p>
          <a:p>
            <a:pPr marL="514350" indent="-514350" algn="just">
              <a:buAutoNum type="alphaLcPeriod"/>
            </a:pPr>
            <a:r>
              <a:rPr lang="en-GB" sz="3200" dirty="0" smtClean="0"/>
              <a:t>The </a:t>
            </a:r>
            <a:r>
              <a:rPr lang="en-GB" sz="3200" dirty="0"/>
              <a:t>SEPRHC respectfully requests consider the approval of resources to carry out the </a:t>
            </a:r>
            <a:r>
              <a:rPr lang="en-GB" sz="3200" dirty="0" smtClean="0"/>
              <a:t>workshops</a:t>
            </a:r>
            <a:r>
              <a:rPr lang="en-GB" sz="3200" dirty="0" smtClean="0"/>
              <a:t>.</a:t>
            </a:r>
          </a:p>
          <a:p>
            <a:pPr marL="514350" indent="-514350" algn="just">
              <a:buAutoNum type="alphaLcPeriod"/>
            </a:pPr>
            <a:r>
              <a:rPr lang="en-US" sz="3200" dirty="0" smtClean="0"/>
              <a:t>To </a:t>
            </a:r>
            <a:r>
              <a:rPr lang="en-US" sz="3200" dirty="0"/>
              <a:t>carry out the Workshops considered in the 2019 CB Program</a:t>
            </a:r>
            <a:endParaRPr lang="es-CO" sz="3200" dirty="0"/>
          </a:p>
        </p:txBody>
      </p:sp>
      <p:sp>
        <p:nvSpPr>
          <p:cNvPr id="10" name="CuadroTexto 9">
            <a:extLst>
              <a:ext uri="{FF2B5EF4-FFF2-40B4-BE49-F238E27FC236}">
                <a16:creationId xmlns:a16="http://schemas.microsoft.com/office/drawing/2014/main" id="{1581A681-A394-4245-B8D8-437162AF79E6}"/>
              </a:ext>
            </a:extLst>
          </p:cNvPr>
          <p:cNvSpPr txBox="1"/>
          <p:nvPr/>
        </p:nvSpPr>
        <p:spPr>
          <a:xfrm>
            <a:off x="1763688" y="568818"/>
            <a:ext cx="4995855"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VI. Action required of </a:t>
            </a:r>
            <a:r>
              <a:rPr lang="en-US" sz="3200" b="1" dirty="0" smtClean="0">
                <a:latin typeface="Arial Narrow" panose="020B0606020202030204" pitchFamily="34" charset="0"/>
                <a:cs typeface="Arial" panose="020B0604020202020204" pitchFamily="34" charset="0"/>
              </a:rPr>
              <a:t>CBSC17</a:t>
            </a:r>
            <a:endParaRPr lang="en-US" sz="32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10902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3487115"/>
            <a:ext cx="8229600" cy="1143000"/>
          </a:xfrm>
        </p:spPr>
        <p:txBody>
          <a:bodyPr>
            <a:noAutofit/>
          </a:bodyPr>
          <a:lstStyle/>
          <a:p>
            <a:r>
              <a:rPr lang="en-US" sz="2000" b="1" dirty="0"/>
              <a:t>International Hydrographic Organization</a:t>
            </a:r>
            <a:br>
              <a:rPr lang="en-US" sz="2000" b="1" dirty="0"/>
            </a:br>
            <a:r>
              <a:rPr lang="en-US" sz="2000" b="1" dirty="0"/>
              <a:t/>
            </a:r>
            <a:br>
              <a:rPr lang="en-US" sz="2000" b="1" dirty="0"/>
            </a:br>
            <a:r>
              <a:rPr lang="en-US" sz="2000" b="1" dirty="0"/>
              <a:t>Capacity Building Subcommittee</a:t>
            </a:r>
            <a:br>
              <a:rPr lang="en-US" sz="2000" b="1" dirty="0"/>
            </a:br>
            <a:r>
              <a:rPr lang="en-US" sz="2000" b="1" dirty="0"/>
              <a:t/>
            </a:r>
            <a:br>
              <a:rPr lang="en-US" sz="2000" b="1" dirty="0"/>
            </a:br>
            <a:r>
              <a:rPr lang="en-US" sz="3200" b="1" dirty="0"/>
              <a:t>SOUTH EAST PACIFIC REGIONAL HYDROGRAPHIC COMISSION (SEPRHC)</a:t>
            </a:r>
            <a:br>
              <a:rPr lang="en-US" sz="3200" b="1" dirty="0"/>
            </a:br>
            <a:r>
              <a:rPr lang="en-US" sz="3200" dirty="0">
                <a:solidFill>
                  <a:srgbClr val="0F0FED"/>
                </a:solidFill>
                <a:effectLst>
                  <a:glow rad="63500">
                    <a:schemeClr val="tx1">
                      <a:lumMod val="95000"/>
                      <a:lumOff val="5000"/>
                      <a:alpha val="86000"/>
                    </a:schemeClr>
                  </a:glow>
                </a:effectLst>
              </a:rPr>
              <a:t>Thanks</a:t>
            </a:r>
            <a:r>
              <a:rPr lang="en-US" sz="2000" b="1" dirty="0"/>
              <a:t/>
            </a:r>
            <a:br>
              <a:rPr lang="en-US" sz="2000" b="1" dirty="0"/>
            </a:br>
            <a:r>
              <a:rPr lang="en-US" sz="2000" b="1" dirty="0"/>
              <a:t/>
            </a:r>
            <a:br>
              <a:rPr lang="en-US" sz="2000" b="1" dirty="0"/>
            </a:br>
            <a:endParaRPr lang="en-US" sz="2000" b="1" dirty="0">
              <a:effectLst>
                <a:outerShdw blurRad="38100" dist="38100" dir="2700000" algn="tl">
                  <a:srgbClr val="000000">
                    <a:alpha val="43137"/>
                  </a:srgbClr>
                </a:outerShdw>
              </a:effectLst>
            </a:endParaRPr>
          </a:p>
        </p:txBody>
      </p:sp>
      <p:pic>
        <p:nvPicPr>
          <p:cNvPr id="21" name="Imagen 20">
            <a:extLst>
              <a:ext uri="{FF2B5EF4-FFF2-40B4-BE49-F238E27FC236}">
                <a16:creationId xmlns:a16="http://schemas.microsoft.com/office/drawing/2014/main" id="{BC6D7E9F-6A14-47DA-8A41-34D9D458D6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4821" y="277881"/>
            <a:ext cx="1814358" cy="1814358"/>
          </a:xfrm>
          <a:prstGeom prst="rect">
            <a:avLst/>
          </a:prstGeom>
          <a:effectLst>
            <a:outerShdw blurRad="50800" dist="38100" dir="18900000" algn="bl" rotWithShape="0">
              <a:prstClr val="black">
                <a:alpha val="40000"/>
              </a:prstClr>
            </a:outerShdw>
          </a:effectLst>
        </p:spPr>
      </p:pic>
      <p:pic>
        <p:nvPicPr>
          <p:cNvPr id="25" name="Imagen 24">
            <a:extLst>
              <a:ext uri="{FF2B5EF4-FFF2-40B4-BE49-F238E27FC236}">
                <a16:creationId xmlns:a16="http://schemas.microsoft.com/office/drawing/2014/main" id="{8030C2B6-C431-4F35-AF6E-9BED5C797F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8604" y="840123"/>
            <a:ext cx="934549" cy="623033"/>
          </a:xfrm>
          <a:prstGeom prst="rect">
            <a:avLst/>
          </a:prstGeom>
          <a:effectLst>
            <a:outerShdw blurRad="50800" dist="38100" dir="18900000" algn="bl" rotWithShape="0">
              <a:prstClr val="black">
                <a:alpha val="40000"/>
              </a:prstClr>
            </a:outerShdw>
          </a:effectLst>
        </p:spPr>
      </p:pic>
      <p:pic>
        <p:nvPicPr>
          <p:cNvPr id="27" name="Imagen 26">
            <a:extLst>
              <a:ext uri="{FF2B5EF4-FFF2-40B4-BE49-F238E27FC236}">
                <a16:creationId xmlns:a16="http://schemas.microsoft.com/office/drawing/2014/main" id="{BEF1B417-7C62-4E7B-B5E6-87870779C1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4941" y="838845"/>
            <a:ext cx="938618" cy="625589"/>
          </a:xfrm>
          <a:prstGeom prst="rect">
            <a:avLst/>
          </a:prstGeom>
          <a:effectLst>
            <a:outerShdw blurRad="50800" dist="38100" dir="18900000" algn="bl" rotWithShape="0">
              <a:prstClr val="black">
                <a:alpha val="40000"/>
              </a:prstClr>
            </a:outerShdw>
          </a:effectLst>
        </p:spPr>
      </p:pic>
      <p:pic>
        <p:nvPicPr>
          <p:cNvPr id="29" name="Imagen 28">
            <a:extLst>
              <a:ext uri="{FF2B5EF4-FFF2-40B4-BE49-F238E27FC236}">
                <a16:creationId xmlns:a16="http://schemas.microsoft.com/office/drawing/2014/main" id="{AD755223-EE63-4FBB-B3AC-32BE9708F0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1980" y="838845"/>
            <a:ext cx="938618" cy="625589"/>
          </a:xfrm>
          <a:prstGeom prst="rect">
            <a:avLst/>
          </a:prstGeom>
          <a:effectLst>
            <a:outerShdw blurRad="50800" dist="38100" dir="18900000" algn="bl" rotWithShape="0">
              <a:prstClr val="black">
                <a:alpha val="40000"/>
              </a:prstClr>
            </a:outerShdw>
          </a:effectLst>
        </p:spPr>
      </p:pic>
      <p:pic>
        <p:nvPicPr>
          <p:cNvPr id="31" name="Imagen 30">
            <a:extLst>
              <a:ext uri="{FF2B5EF4-FFF2-40B4-BE49-F238E27FC236}">
                <a16:creationId xmlns:a16="http://schemas.microsoft.com/office/drawing/2014/main" id="{FA6E68B1-919C-44D1-8869-A7595803CA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17302" y="840123"/>
            <a:ext cx="935484" cy="623033"/>
          </a:xfrm>
          <a:prstGeom prst="rect">
            <a:avLst/>
          </a:prstGeom>
          <a:effectLst>
            <a:outerShdw blurRad="50800" dist="38100" dir="18900000" algn="bl" rotWithShape="0">
              <a:prstClr val="black">
                <a:alpha val="40000"/>
              </a:prstClr>
            </a:outerShdw>
          </a:effectLst>
        </p:spPr>
      </p:pic>
      <p:sp>
        <p:nvSpPr>
          <p:cNvPr id="10" name="1 Título"/>
          <p:cNvSpPr txBox="1">
            <a:spLocks/>
          </p:cNvSpPr>
          <p:nvPr/>
        </p:nvSpPr>
        <p:spPr>
          <a:xfrm>
            <a:off x="460573" y="521530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Lieutenant Commander </a:t>
            </a:r>
            <a:r>
              <a:rPr lang="en-US" sz="1400" dirty="0"/>
              <a:t>Navy of Colombia</a:t>
            </a:r>
          </a:p>
          <a:p>
            <a:r>
              <a:rPr lang="es-CO" sz="1400" b="1" dirty="0" smtClean="0"/>
              <a:t>NATHALIA MARÍA OTALORA MURILLO</a:t>
            </a:r>
            <a:endParaRPr lang="en-US" sz="1400" b="1" dirty="0"/>
          </a:p>
          <a:p>
            <a:r>
              <a:rPr lang="en-US" sz="1400" dirty="0"/>
              <a:t>National Hydrographic Service of Colombia (DIMAR-CIOH)</a:t>
            </a:r>
          </a:p>
          <a:p>
            <a:r>
              <a:rPr lang="en-US" sz="1400" dirty="0"/>
              <a:t>On behalf SEPRHC (chair)</a:t>
            </a:r>
          </a:p>
        </p:txBody>
      </p:sp>
      <p:sp>
        <p:nvSpPr>
          <p:cNvPr id="11" name="1 Título"/>
          <p:cNvSpPr txBox="1">
            <a:spLocks/>
          </p:cNvSpPr>
          <p:nvPr/>
        </p:nvSpPr>
        <p:spPr>
          <a:xfrm>
            <a:off x="539616" y="6184411"/>
            <a:ext cx="8229600" cy="6059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t>Genoa, ITALIA 29th – 31st May 2019 </a:t>
            </a:r>
            <a:endParaRPr lang="en-US" sz="1400" dirty="0"/>
          </a:p>
        </p:txBody>
      </p:sp>
    </p:spTree>
    <p:extLst>
      <p:ext uri="{BB962C8B-B14F-4D97-AF65-F5344CB8AC3E}">
        <p14:creationId xmlns:p14="http://schemas.microsoft.com/office/powerpoint/2010/main" val="56728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sp>
        <p:nvSpPr>
          <p:cNvPr id="32" name="CuadroTexto 31">
            <a:extLst>
              <a:ext uri="{FF2B5EF4-FFF2-40B4-BE49-F238E27FC236}">
                <a16:creationId xmlns:a16="http://schemas.microsoft.com/office/drawing/2014/main" id="{1581A681-A394-4245-B8D8-437162AF79E6}"/>
              </a:ext>
            </a:extLst>
          </p:cNvPr>
          <p:cNvSpPr txBox="1"/>
          <p:nvPr/>
        </p:nvSpPr>
        <p:spPr>
          <a:xfrm>
            <a:off x="3540307" y="554484"/>
            <a:ext cx="1725152" cy="707886"/>
          </a:xfrm>
          <a:prstGeom prst="rect">
            <a:avLst/>
          </a:prstGeom>
          <a:noFill/>
        </p:spPr>
        <p:txBody>
          <a:bodyPr wrap="none" rtlCol="0">
            <a:spAutoFit/>
          </a:bodyPr>
          <a:lstStyle/>
          <a:p>
            <a:r>
              <a:rPr lang="es-CO" sz="4000" b="1" dirty="0">
                <a:latin typeface="Arial Narrow" panose="020B0606020202030204" pitchFamily="34" charset="0"/>
                <a:cs typeface="Arial" panose="020B0604020202020204" pitchFamily="34" charset="0"/>
              </a:rPr>
              <a:t>Agenda</a:t>
            </a:r>
          </a:p>
        </p:txBody>
      </p:sp>
      <p:pic>
        <p:nvPicPr>
          <p:cNvPr id="1030" name="Picture 6" descr="Related image">
            <a:extLst>
              <a:ext uri="{FF2B5EF4-FFF2-40B4-BE49-F238E27FC236}">
                <a16:creationId xmlns:a16="http://schemas.microsoft.com/office/drawing/2014/main"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AutoShape 12"/>
          <p:cNvSpPr>
            <a:spLocks noChangeArrowheads="1"/>
          </p:cNvSpPr>
          <p:nvPr/>
        </p:nvSpPr>
        <p:spPr bwMode="auto">
          <a:xfrm rot="10800000">
            <a:off x="1619672" y="1396247"/>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3" name="AutoShape 13"/>
          <p:cNvSpPr>
            <a:spLocks noChangeArrowheads="1"/>
          </p:cNvSpPr>
          <p:nvPr/>
        </p:nvSpPr>
        <p:spPr bwMode="auto">
          <a:xfrm>
            <a:off x="2300100" y="1435516"/>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sp>
        <p:nvSpPr>
          <p:cNvPr id="14" name="Text Box 39"/>
          <p:cNvSpPr txBox="1">
            <a:spLocks noChangeArrowheads="1"/>
          </p:cNvSpPr>
          <p:nvPr/>
        </p:nvSpPr>
        <p:spPr bwMode="auto">
          <a:xfrm>
            <a:off x="2311932" y="1438428"/>
            <a:ext cx="436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effectLst/>
                <a:latin typeface="Arial" panose="020B0604020202020204" pitchFamily="34" charset="0"/>
                <a:ea typeface="Rix모던고딕 EB" pitchFamily="18" charset="-127"/>
                <a:cs typeface="Arial" panose="020B0604020202020204" pitchFamily="34" charset="0"/>
              </a:rPr>
              <a:t>Introduction</a:t>
            </a:r>
            <a:r>
              <a:rPr lang="en-US" altLang="ko-KR" sz="2200" dirty="0">
                <a:solidFill>
                  <a:schemeClr val="tx1"/>
                </a:solidFill>
                <a:effectLst/>
                <a:latin typeface="Arial" panose="020B0604020202020204" pitchFamily="34" charset="0"/>
                <a:ea typeface="Rix모던고딕 EB" pitchFamily="18" charset="-127"/>
                <a:cs typeface="Arial" panose="020B0604020202020204" pitchFamily="34" charset="0"/>
              </a:rPr>
              <a:t> </a:t>
            </a: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pic>
        <p:nvPicPr>
          <p:cNvPr id="15"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61328" y="1426325"/>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1"/>
          <p:cNvSpPr txBox="1">
            <a:spLocks noChangeArrowheads="1"/>
          </p:cNvSpPr>
          <p:nvPr/>
        </p:nvSpPr>
        <p:spPr bwMode="auto">
          <a:xfrm>
            <a:off x="1854196" y="1433559"/>
            <a:ext cx="312738" cy="519697"/>
          </a:xfrm>
          <a:prstGeom prst="rect">
            <a:avLst/>
          </a:prstGeom>
          <a:noFill/>
          <a:ln w="9525">
            <a:noFill/>
            <a:miter lim="800000"/>
            <a:headEnd/>
            <a:tailEnd/>
          </a:ln>
          <a:effectLst>
            <a:outerShdw dist="17961" dir="2700000" algn="ctr" rotWithShape="0">
              <a:schemeClr val="bg1"/>
            </a:outerShdw>
          </a:effec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I</a:t>
            </a:r>
            <a:endParaRPr lang="en-US" altLang="ko-KR" sz="2800" b="1"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9" name="AutoShape 12"/>
          <p:cNvSpPr>
            <a:spLocks noChangeArrowheads="1"/>
          </p:cNvSpPr>
          <p:nvPr/>
        </p:nvSpPr>
        <p:spPr bwMode="auto">
          <a:xfrm rot="10800000">
            <a:off x="1647131" y="2213069"/>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20" name="AutoShape 12"/>
          <p:cNvSpPr>
            <a:spLocks noChangeArrowheads="1"/>
          </p:cNvSpPr>
          <p:nvPr/>
        </p:nvSpPr>
        <p:spPr bwMode="auto">
          <a:xfrm rot="10800000">
            <a:off x="1647131" y="3026392"/>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21" name="AutoShape 12"/>
          <p:cNvSpPr>
            <a:spLocks noChangeArrowheads="1"/>
          </p:cNvSpPr>
          <p:nvPr/>
        </p:nvSpPr>
        <p:spPr bwMode="auto">
          <a:xfrm rot="10800000">
            <a:off x="1626018" y="3839715"/>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24" name="AutoShape 13"/>
          <p:cNvSpPr>
            <a:spLocks noChangeArrowheads="1"/>
          </p:cNvSpPr>
          <p:nvPr/>
        </p:nvSpPr>
        <p:spPr bwMode="auto">
          <a:xfrm>
            <a:off x="2329841" y="2253673"/>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sp>
        <p:nvSpPr>
          <p:cNvPr id="25" name="AutoShape 13"/>
          <p:cNvSpPr>
            <a:spLocks noChangeArrowheads="1"/>
          </p:cNvSpPr>
          <p:nvPr/>
        </p:nvSpPr>
        <p:spPr bwMode="auto">
          <a:xfrm>
            <a:off x="2326790" y="3068431"/>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sp>
        <p:nvSpPr>
          <p:cNvPr id="27" name="AutoShape 13"/>
          <p:cNvSpPr>
            <a:spLocks noChangeArrowheads="1"/>
          </p:cNvSpPr>
          <p:nvPr/>
        </p:nvSpPr>
        <p:spPr bwMode="auto">
          <a:xfrm>
            <a:off x="2300100" y="3878985"/>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pic>
        <p:nvPicPr>
          <p:cNvPr id="28"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61328" y="2243148"/>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61328" y="3066743"/>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54982" y="3869794"/>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39"/>
          <p:cNvSpPr txBox="1">
            <a:spLocks noChangeArrowheads="1"/>
          </p:cNvSpPr>
          <p:nvPr/>
        </p:nvSpPr>
        <p:spPr bwMode="auto">
          <a:xfrm>
            <a:off x="2326790" y="2312404"/>
            <a:ext cx="436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effectLst/>
                <a:latin typeface="Arial" panose="020B0604020202020204" pitchFamily="34" charset="0"/>
                <a:ea typeface="Rix모던고딕 EB" pitchFamily="18" charset="-127"/>
                <a:cs typeface="Arial" panose="020B0604020202020204" pitchFamily="34" charset="0"/>
              </a:rPr>
              <a:t>Capacity Building Activities </a:t>
            </a:r>
            <a:endParaRPr lang="ko-KR" altLang="en-US" sz="18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34" name="Text Box 39"/>
          <p:cNvSpPr txBox="1">
            <a:spLocks noChangeArrowheads="1"/>
          </p:cNvSpPr>
          <p:nvPr/>
        </p:nvSpPr>
        <p:spPr bwMode="auto">
          <a:xfrm>
            <a:off x="2350883" y="3099399"/>
            <a:ext cx="4996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effectLst/>
                <a:latin typeface="Arial" panose="020B0604020202020204" pitchFamily="34" charset="0"/>
                <a:ea typeface="Rix모던고딕 EB" pitchFamily="18" charset="-127"/>
                <a:cs typeface="Arial" panose="020B0604020202020204" pitchFamily="34" charset="0"/>
              </a:rPr>
              <a:t>Proposed </a:t>
            </a:r>
            <a:r>
              <a:rPr lang="en-US" altLang="ko-KR" sz="1800" dirty="0" smtClean="0">
                <a:solidFill>
                  <a:schemeClr val="tx1"/>
                </a:solidFill>
                <a:effectLst/>
                <a:latin typeface="Arial" panose="020B0604020202020204" pitchFamily="34" charset="0"/>
                <a:ea typeface="Rix모던고딕 EB" pitchFamily="18" charset="-127"/>
                <a:cs typeface="Arial" panose="020B0604020202020204" pitchFamily="34" charset="0"/>
              </a:rPr>
              <a:t>2020 </a:t>
            </a:r>
            <a:r>
              <a:rPr lang="en-US" altLang="ko-KR" sz="1800" dirty="0">
                <a:solidFill>
                  <a:schemeClr val="tx1"/>
                </a:solidFill>
                <a:effectLst/>
                <a:latin typeface="Arial" panose="020B0604020202020204" pitchFamily="34" charset="0"/>
                <a:ea typeface="Rix모던고딕 EB" pitchFamily="18" charset="-127"/>
                <a:cs typeface="Arial" panose="020B0604020202020204" pitchFamily="34" charset="0"/>
              </a:rPr>
              <a:t>Cap. Building Programmes  </a:t>
            </a:r>
            <a:endParaRPr lang="ko-KR" altLang="en-US" sz="18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35" name="AutoShape 12"/>
          <p:cNvSpPr>
            <a:spLocks noChangeArrowheads="1"/>
          </p:cNvSpPr>
          <p:nvPr/>
        </p:nvSpPr>
        <p:spPr bwMode="auto">
          <a:xfrm rot="10800000">
            <a:off x="1626018" y="4647088"/>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36" name="AutoShape 13"/>
          <p:cNvSpPr>
            <a:spLocks noChangeArrowheads="1"/>
          </p:cNvSpPr>
          <p:nvPr/>
        </p:nvSpPr>
        <p:spPr bwMode="auto">
          <a:xfrm>
            <a:off x="2300100" y="4686358"/>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pic>
        <p:nvPicPr>
          <p:cNvPr id="37"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54982" y="4677167"/>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1"/>
          <p:cNvSpPr txBox="1">
            <a:spLocks noChangeArrowheads="1"/>
          </p:cNvSpPr>
          <p:nvPr/>
        </p:nvSpPr>
        <p:spPr bwMode="auto">
          <a:xfrm>
            <a:off x="1803775" y="2223340"/>
            <a:ext cx="405607"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II</a:t>
            </a:r>
            <a:endParaRPr lang="en-US" altLang="ko-KR" sz="2800" b="1"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39" name="Text Box 21"/>
          <p:cNvSpPr txBox="1">
            <a:spLocks noChangeArrowheads="1"/>
          </p:cNvSpPr>
          <p:nvPr/>
        </p:nvSpPr>
        <p:spPr bwMode="auto">
          <a:xfrm>
            <a:off x="1757829" y="3073116"/>
            <a:ext cx="581007"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III</a:t>
            </a:r>
            <a:endParaRPr lang="en-US" altLang="ko-KR" sz="2800" b="1"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40" name="Text Box 21"/>
          <p:cNvSpPr txBox="1">
            <a:spLocks noChangeArrowheads="1"/>
          </p:cNvSpPr>
          <p:nvPr/>
        </p:nvSpPr>
        <p:spPr bwMode="auto">
          <a:xfrm>
            <a:off x="1754551" y="3863855"/>
            <a:ext cx="581007"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IV</a:t>
            </a:r>
          </a:p>
        </p:txBody>
      </p:sp>
      <p:sp>
        <p:nvSpPr>
          <p:cNvPr id="41" name="Text Box 21"/>
          <p:cNvSpPr txBox="1">
            <a:spLocks noChangeArrowheads="1"/>
          </p:cNvSpPr>
          <p:nvPr/>
        </p:nvSpPr>
        <p:spPr bwMode="auto">
          <a:xfrm>
            <a:off x="1691270" y="4700399"/>
            <a:ext cx="581007"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 V</a:t>
            </a:r>
          </a:p>
        </p:txBody>
      </p:sp>
      <p:sp>
        <p:nvSpPr>
          <p:cNvPr id="42" name="Text Box 39"/>
          <p:cNvSpPr txBox="1">
            <a:spLocks noChangeArrowheads="1"/>
          </p:cNvSpPr>
          <p:nvPr/>
        </p:nvSpPr>
        <p:spPr bwMode="auto">
          <a:xfrm>
            <a:off x="2277753" y="4757334"/>
            <a:ext cx="436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latin typeface="Arial" panose="020B0604020202020204" pitchFamily="34" charset="0"/>
                <a:ea typeface="Rix모던고딕 EB" pitchFamily="18" charset="-127"/>
                <a:cs typeface="Arial" panose="020B0604020202020204" pitchFamily="34" charset="0"/>
              </a:rPr>
              <a:t>Conclusions</a:t>
            </a:r>
            <a:endParaRPr lang="ko-KR" altLang="en-US" sz="1800" dirty="0">
              <a:solidFill>
                <a:schemeClr val="tx1"/>
              </a:solidFill>
              <a:latin typeface="Arial" panose="020B0604020202020204" pitchFamily="34" charset="0"/>
              <a:ea typeface="Rix모던고딕 EB" pitchFamily="18" charset="-127"/>
              <a:cs typeface="Arial" panose="020B0604020202020204" pitchFamily="34" charset="0"/>
            </a:endParaRPr>
          </a:p>
        </p:txBody>
      </p:sp>
      <p:sp>
        <p:nvSpPr>
          <p:cNvPr id="43" name="Text Box 39"/>
          <p:cNvSpPr txBox="1">
            <a:spLocks noChangeArrowheads="1"/>
          </p:cNvSpPr>
          <p:nvPr/>
        </p:nvSpPr>
        <p:spPr bwMode="auto">
          <a:xfrm>
            <a:off x="2300100" y="3951013"/>
            <a:ext cx="436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latin typeface="Arial" panose="020B0604020202020204" pitchFamily="34" charset="0"/>
                <a:ea typeface="Rix모던고딕 EB" pitchFamily="18" charset="-127"/>
                <a:cs typeface="Arial" panose="020B0604020202020204" pitchFamily="34" charset="0"/>
              </a:rPr>
              <a:t>Achievements and Lessons Learned</a:t>
            </a:r>
            <a:endParaRPr lang="ko-KR" altLang="en-US" sz="18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48" name="AutoShape 12"/>
          <p:cNvSpPr>
            <a:spLocks noChangeArrowheads="1"/>
          </p:cNvSpPr>
          <p:nvPr/>
        </p:nvSpPr>
        <p:spPr bwMode="auto">
          <a:xfrm rot="10800000">
            <a:off x="1629371" y="5449787"/>
            <a:ext cx="5586413" cy="571500"/>
          </a:xfrm>
          <a:prstGeom prst="round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49" name="AutoShape 13"/>
          <p:cNvSpPr>
            <a:spLocks noChangeArrowheads="1"/>
          </p:cNvSpPr>
          <p:nvPr/>
        </p:nvSpPr>
        <p:spPr bwMode="auto">
          <a:xfrm>
            <a:off x="2303453" y="5489057"/>
            <a:ext cx="4865688" cy="492960"/>
          </a:xfrm>
          <a:prstGeom prst="roundRect">
            <a:avLst>
              <a:gd name="adj"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noFill/>
            <a:round/>
            <a:headEnd/>
            <a:tailEnd/>
          </a:ln>
          <a:effectLst/>
        </p:spPr>
        <p:txBody>
          <a:bodyPr wrap="none" anchor="ctr"/>
          <a:lstStyle/>
          <a:p>
            <a:pPr>
              <a:defRPr/>
            </a:pPr>
            <a:endParaRPr lang="ko-KR" altLang="en-US">
              <a:latin typeface="Arial" panose="020B0604020202020204" pitchFamily="34" charset="0"/>
              <a:ea typeface="Rix모던고딕 EB" pitchFamily="18" charset="-127"/>
              <a:cs typeface="Arial" panose="020B0604020202020204" pitchFamily="34" charset="0"/>
            </a:endParaRPr>
          </a:p>
        </p:txBody>
      </p:sp>
      <p:sp>
        <p:nvSpPr>
          <p:cNvPr id="51" name="Text Box 39"/>
          <p:cNvSpPr txBox="1">
            <a:spLocks noChangeArrowheads="1"/>
          </p:cNvSpPr>
          <p:nvPr/>
        </p:nvSpPr>
        <p:spPr bwMode="auto">
          <a:xfrm>
            <a:off x="2281106" y="5560033"/>
            <a:ext cx="436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effectLst/>
                <a:latin typeface="Arial" panose="020B0604020202020204" pitchFamily="34" charset="0"/>
                <a:ea typeface="Rix모던고딕 EB" pitchFamily="18" charset="-127"/>
                <a:cs typeface="Arial" panose="020B0604020202020204" pitchFamily="34" charset="0"/>
              </a:rPr>
              <a:t>Action Required of CBSC</a:t>
            </a:r>
            <a:endParaRPr lang="ko-KR" altLang="en-US" sz="18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pic>
        <p:nvPicPr>
          <p:cNvPr id="52" name="Picture 20" descr="Untitled-24-copy"/>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55888" y="5485511"/>
            <a:ext cx="498475" cy="51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21"/>
          <p:cNvSpPr txBox="1">
            <a:spLocks noChangeArrowheads="1"/>
          </p:cNvSpPr>
          <p:nvPr/>
        </p:nvSpPr>
        <p:spPr bwMode="auto">
          <a:xfrm>
            <a:off x="1624176" y="5485511"/>
            <a:ext cx="789145" cy="523220"/>
          </a:xfrm>
          <a:prstGeom prst="rect">
            <a:avLst/>
          </a:prstGeom>
          <a:noFill/>
          <a:ln w="9525">
            <a:noFill/>
            <a:miter lim="800000"/>
            <a:headEnd/>
            <a:tailEnd/>
          </a:ln>
          <a:effectLst>
            <a:outerShdw dist="17961" dir="2700000" algn="ctr" rotWithShape="0">
              <a:schemeClr val="bg1"/>
            </a:outerShdw>
          </a:effec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2800" b="1" dirty="0">
                <a:solidFill>
                  <a:schemeClr val="tx1"/>
                </a:solidFill>
                <a:latin typeface="Arial" panose="020B0604020202020204" pitchFamily="34" charset="0"/>
                <a:ea typeface="Rix모던고딕 EB" pitchFamily="18" charset="-127"/>
                <a:cs typeface="Arial" panose="020B0604020202020204" pitchFamily="34" charset="0"/>
              </a:rPr>
              <a:t> VI</a:t>
            </a:r>
          </a:p>
        </p:txBody>
      </p:sp>
    </p:spTree>
    <p:extLst>
      <p:ext uri="{BB962C8B-B14F-4D97-AF65-F5344CB8AC3E}">
        <p14:creationId xmlns:p14="http://schemas.microsoft.com/office/powerpoint/2010/main" val="3667137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1581A681-A394-4245-B8D8-437162AF79E6}"/>
              </a:ext>
            </a:extLst>
          </p:cNvPr>
          <p:cNvSpPr txBox="1"/>
          <p:nvPr/>
        </p:nvSpPr>
        <p:spPr>
          <a:xfrm>
            <a:off x="1763688" y="483149"/>
            <a:ext cx="2985113" cy="707886"/>
          </a:xfrm>
          <a:prstGeom prst="rect">
            <a:avLst/>
          </a:prstGeom>
          <a:noFill/>
        </p:spPr>
        <p:txBody>
          <a:bodyPr wrap="none" rtlCol="0">
            <a:spAutoFit/>
          </a:bodyPr>
          <a:lstStyle/>
          <a:p>
            <a:r>
              <a:rPr lang="en-US" sz="4000" b="1" dirty="0">
                <a:latin typeface="Arial Narrow" panose="020B0606020202030204" pitchFamily="34" charset="0"/>
                <a:cs typeface="Arial" panose="020B0604020202020204" pitchFamily="34" charset="0"/>
              </a:rPr>
              <a:t>I. Introduction</a:t>
            </a:r>
          </a:p>
        </p:txBody>
      </p:sp>
      <p:pic>
        <p:nvPicPr>
          <p:cNvPr id="12" name="Imagen 11">
            <a:extLst>
              <a:ext uri="{FF2B5EF4-FFF2-40B4-BE49-F238E27FC236}">
                <a16:creationId xmlns:a16="http://schemas.microsoft.com/office/drawing/2014/main" id="{FA6E68B1-919C-44D1-8869-A7595803CA4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80756" y="1939314"/>
            <a:ext cx="935484" cy="623033"/>
          </a:xfrm>
          <a:prstGeom prst="rect">
            <a:avLst/>
          </a:prstGeom>
          <a:effectLst>
            <a:outerShdw blurRad="50800" dist="38100" dir="18900000" algn="bl" rotWithShape="0">
              <a:prstClr val="black">
                <a:alpha val="40000"/>
              </a:prstClr>
            </a:outerShdw>
          </a:effectLst>
        </p:spPr>
      </p:pic>
      <p:pic>
        <p:nvPicPr>
          <p:cNvPr id="13" name="Imagen 12">
            <a:extLst>
              <a:ext uri="{FF2B5EF4-FFF2-40B4-BE49-F238E27FC236}">
                <a16:creationId xmlns:a16="http://schemas.microsoft.com/office/drawing/2014/main" id="{8030C2B6-C431-4F35-AF6E-9BED5C797F2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147211" y="1939315"/>
            <a:ext cx="934549" cy="623033"/>
          </a:xfrm>
          <a:prstGeom prst="rect">
            <a:avLst/>
          </a:prstGeom>
          <a:effectLst>
            <a:outerShdw blurRad="50800" dist="38100" dir="18900000" algn="bl" rotWithShape="0">
              <a:prstClr val="black">
                <a:alpha val="40000"/>
              </a:prstClr>
            </a:outerShdw>
          </a:effectLst>
        </p:spPr>
      </p:pic>
      <p:pic>
        <p:nvPicPr>
          <p:cNvPr id="14" name="Imagen 13">
            <a:extLst>
              <a:ext uri="{FF2B5EF4-FFF2-40B4-BE49-F238E27FC236}">
                <a16:creationId xmlns:a16="http://schemas.microsoft.com/office/drawing/2014/main" id="{BEF1B417-7C62-4E7B-B5E6-87870779C1C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11164" y="1939315"/>
            <a:ext cx="938618" cy="625589"/>
          </a:xfrm>
          <a:prstGeom prst="rect">
            <a:avLst/>
          </a:prstGeom>
          <a:effectLst>
            <a:outerShdw blurRad="50800" dist="38100" dir="18900000" algn="bl" rotWithShape="0">
              <a:prstClr val="black">
                <a:alpha val="40000"/>
              </a:prstClr>
            </a:outerShdw>
          </a:effectLst>
        </p:spPr>
      </p:pic>
      <p:pic>
        <p:nvPicPr>
          <p:cNvPr id="15" name="Imagen 14">
            <a:extLst>
              <a:ext uri="{FF2B5EF4-FFF2-40B4-BE49-F238E27FC236}">
                <a16:creationId xmlns:a16="http://schemas.microsoft.com/office/drawing/2014/main" id="{AD755223-EE63-4FBB-B3AC-32BE9708F0D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276684" y="1930790"/>
            <a:ext cx="938618" cy="625589"/>
          </a:xfrm>
          <a:prstGeom prst="rect">
            <a:avLst/>
          </a:prstGeom>
          <a:effectLst>
            <a:outerShdw blurRad="50800" dist="38100" dir="18900000" algn="bl" rotWithShape="0">
              <a:prstClr val="black">
                <a:alpha val="40000"/>
              </a:prstClr>
            </a:outerShdw>
          </a:effectLst>
        </p:spPr>
      </p:pic>
      <p:sp>
        <p:nvSpPr>
          <p:cNvPr id="6" name="Marcador de texto 5"/>
          <p:cNvSpPr>
            <a:spLocks noGrp="1"/>
          </p:cNvSpPr>
          <p:nvPr>
            <p:ph type="body" sz="half" idx="2"/>
          </p:nvPr>
        </p:nvSpPr>
        <p:spPr>
          <a:xfrm>
            <a:off x="1763688" y="3120977"/>
            <a:ext cx="5451614" cy="2535797"/>
          </a:xfrm>
        </p:spPr>
        <p:txBody>
          <a:bodyPr>
            <a:normAutofit/>
          </a:bodyPr>
          <a:lstStyle/>
          <a:p>
            <a:pPr algn="ctr"/>
            <a:r>
              <a:rPr lang="en-US" sz="2400"/>
              <a:t>04 Member States.</a:t>
            </a:r>
          </a:p>
          <a:p>
            <a:pPr algn="ctr"/>
            <a:endParaRPr lang="en-US" sz="2400"/>
          </a:p>
          <a:p>
            <a:pPr algn="ctr"/>
            <a:r>
              <a:rPr lang="en-US" sz="2400"/>
              <a:t>Chair: Colombia.</a:t>
            </a:r>
          </a:p>
          <a:p>
            <a:pPr algn="ctr"/>
            <a:endParaRPr lang="en-US" sz="2400"/>
          </a:p>
          <a:p>
            <a:pPr algn="ctr"/>
            <a:r>
              <a:rPr lang="en-US" sz="2400"/>
              <a:t>01 Observer State (Panama).</a:t>
            </a:r>
          </a:p>
          <a:p>
            <a:pPr algn="ctr"/>
            <a:endParaRPr lang="en-US" sz="2400"/>
          </a:p>
          <a:p>
            <a:pPr algn="ctr"/>
            <a:endParaRPr lang="en-US" sz="2400"/>
          </a:p>
          <a:p>
            <a:pPr algn="ctr"/>
            <a:endParaRPr lang="en-US" sz="2400"/>
          </a:p>
          <a:p>
            <a:pPr algn="ctr"/>
            <a:endParaRPr lang="en-US" sz="1600"/>
          </a:p>
          <a:p>
            <a:pPr marL="285750" indent="-285750" algn="ctr">
              <a:buFont typeface="Wingdings" panose="05000000000000000000" pitchFamily="2" charset="2"/>
              <a:buChar char="§"/>
            </a:pPr>
            <a:endParaRPr lang="en-US" sz="1600"/>
          </a:p>
        </p:txBody>
      </p:sp>
      <p:sp>
        <p:nvSpPr>
          <p:cNvPr id="25" name="Marcador de texto 5"/>
          <p:cNvSpPr txBox="1">
            <a:spLocks/>
          </p:cNvSpPr>
          <p:nvPr/>
        </p:nvSpPr>
        <p:spPr>
          <a:xfrm>
            <a:off x="3455380" y="4227431"/>
            <a:ext cx="2864598" cy="142934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en-US" sz="2000" dirty="0"/>
          </a:p>
          <a:p>
            <a:endParaRPr lang="en-US" sz="2000" dirty="0"/>
          </a:p>
          <a:p>
            <a:endParaRPr lang="es-MX" dirty="0"/>
          </a:p>
          <a:p>
            <a:pPr marL="285750" indent="-285750">
              <a:buFont typeface="Wingdings" panose="05000000000000000000" pitchFamily="2" charset="2"/>
              <a:buChar char="§"/>
            </a:pPr>
            <a:endParaRPr lang="es-CO" dirty="0"/>
          </a:p>
        </p:txBody>
      </p:sp>
    </p:spTree>
    <p:extLst>
      <p:ext uri="{BB962C8B-B14F-4D97-AF65-F5344CB8AC3E}">
        <p14:creationId xmlns:p14="http://schemas.microsoft.com/office/powerpoint/2010/main" val="71646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1581A681-A394-4245-B8D8-437162AF79E6}"/>
              </a:ext>
            </a:extLst>
          </p:cNvPr>
          <p:cNvSpPr txBox="1"/>
          <p:nvPr/>
        </p:nvSpPr>
        <p:spPr>
          <a:xfrm>
            <a:off x="3059832" y="377961"/>
            <a:ext cx="2145139"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Introduction</a:t>
            </a:r>
          </a:p>
        </p:txBody>
      </p:sp>
      <p:sp>
        <p:nvSpPr>
          <p:cNvPr id="2" name="Marcador de texto 1"/>
          <p:cNvSpPr>
            <a:spLocks noGrp="1"/>
          </p:cNvSpPr>
          <p:nvPr>
            <p:ph type="body" sz="half" idx="2"/>
          </p:nvPr>
        </p:nvSpPr>
        <p:spPr>
          <a:xfrm>
            <a:off x="374030" y="936829"/>
            <a:ext cx="8003232" cy="697756"/>
          </a:xfrm>
        </p:spPr>
        <p:txBody>
          <a:bodyPr>
            <a:noAutofit/>
          </a:bodyPr>
          <a:lstStyle/>
          <a:p>
            <a:r>
              <a:rPr lang="en-US" sz="2000" dirty="0"/>
              <a:t>South East Pacific Regional Hydrographic Commission (SEPRHC) attended </a:t>
            </a:r>
            <a:r>
              <a:rPr lang="en-US" sz="2000" dirty="0" smtClean="0"/>
              <a:t>01 workshop</a:t>
            </a:r>
            <a:endParaRPr lang="es-CO" dirty="0"/>
          </a:p>
        </p:txBody>
      </p:sp>
      <p:pic>
        <p:nvPicPr>
          <p:cNvPr id="3" name="Imagen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0320" y="1608822"/>
            <a:ext cx="6108171" cy="4581128"/>
          </a:xfrm>
          <a:prstGeom prst="rect">
            <a:avLst/>
          </a:prstGeom>
        </p:spPr>
      </p:pic>
    </p:spTree>
    <p:extLst>
      <p:ext uri="{BB962C8B-B14F-4D97-AF65-F5344CB8AC3E}">
        <p14:creationId xmlns:p14="http://schemas.microsoft.com/office/powerpoint/2010/main" val="331456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1581A681-A394-4245-B8D8-437162AF79E6}"/>
              </a:ext>
            </a:extLst>
          </p:cNvPr>
          <p:cNvSpPr txBox="1"/>
          <p:nvPr/>
        </p:nvSpPr>
        <p:spPr>
          <a:xfrm>
            <a:off x="1763688" y="336710"/>
            <a:ext cx="4975016"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II. Capacity Building Activities</a:t>
            </a:r>
          </a:p>
        </p:txBody>
      </p:sp>
      <p:sp>
        <p:nvSpPr>
          <p:cNvPr id="11" name="AutoShape 12"/>
          <p:cNvSpPr>
            <a:spLocks noChangeArrowheads="1"/>
          </p:cNvSpPr>
          <p:nvPr/>
        </p:nvSpPr>
        <p:spPr bwMode="auto">
          <a:xfrm rot="10800000">
            <a:off x="286474" y="909967"/>
            <a:ext cx="6120680" cy="504056"/>
          </a:xfrm>
          <a:prstGeom prst="roundRect">
            <a:avLst>
              <a:gd name="adj" fmla="val 50000"/>
            </a:avLst>
          </a:prstGeom>
          <a:solidFill>
            <a:srgbClr val="FFC000"/>
          </a:solidFill>
          <a:ln w="9525">
            <a:noFill/>
            <a:round/>
            <a:headEnd/>
            <a:tailEnd/>
          </a:ln>
          <a:effectLst/>
        </p:spPr>
        <p:txBody>
          <a:bodyPr rot="10800000" wrap="none" anchor="ctr"/>
          <a:lstStyle/>
          <a:p>
            <a:pPr algn="ctr">
              <a:spcBef>
                <a:spcPct val="0"/>
              </a:spcBef>
              <a:defRPr/>
            </a:pPr>
            <a:endParaRPr lang="ko-KR" altLang="ko-KR" sz="1800" baseline="-2500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2" name="Text Box 39"/>
          <p:cNvSpPr txBox="1">
            <a:spLocks noChangeArrowheads="1"/>
          </p:cNvSpPr>
          <p:nvPr/>
        </p:nvSpPr>
        <p:spPr bwMode="auto">
          <a:xfrm>
            <a:off x="539552" y="908720"/>
            <a:ext cx="436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dirty="0">
                <a:solidFill>
                  <a:schemeClr val="tx1"/>
                </a:solidFill>
                <a:latin typeface="Arial" panose="020B0604020202020204" pitchFamily="34" charset="0"/>
                <a:ea typeface="Rix모던고딕 EB" pitchFamily="18" charset="-127"/>
                <a:cs typeface="Arial" panose="020B0604020202020204" pitchFamily="34" charset="0"/>
              </a:rPr>
              <a:t>SEPRHC CB Activities since </a:t>
            </a:r>
            <a:r>
              <a:rPr lang="en-US" altLang="ko-KR" sz="1800" dirty="0" smtClean="0">
                <a:solidFill>
                  <a:schemeClr val="tx1"/>
                </a:solidFill>
                <a:latin typeface="Arial" panose="020B0604020202020204" pitchFamily="34" charset="0"/>
                <a:ea typeface="Rix모던고딕 EB" pitchFamily="18" charset="-127"/>
                <a:cs typeface="Arial" panose="020B0604020202020204" pitchFamily="34" charset="0"/>
              </a:rPr>
              <a:t>CBSC16</a:t>
            </a:r>
            <a:r>
              <a:rPr lang="en-US" altLang="ko-KR" sz="2200" dirty="0" smtClean="0">
                <a:solidFill>
                  <a:schemeClr val="tx1"/>
                </a:solidFill>
                <a:effectLst/>
                <a:latin typeface="Arial" panose="020B0604020202020204" pitchFamily="34" charset="0"/>
                <a:ea typeface="Rix모던고딕 EB" pitchFamily="18" charset="-127"/>
                <a:cs typeface="Arial" panose="020B0604020202020204" pitchFamily="34" charset="0"/>
              </a:rPr>
              <a:t> </a:t>
            </a: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592965112"/>
              </p:ext>
            </p:extLst>
          </p:nvPr>
        </p:nvGraphicFramePr>
        <p:xfrm>
          <a:off x="323528" y="2052902"/>
          <a:ext cx="8495182" cy="4119880"/>
        </p:xfrm>
        <a:graphic>
          <a:graphicData uri="http://schemas.openxmlformats.org/drawingml/2006/table">
            <a:tbl>
              <a:tblPr firstRow="1" bandRow="1">
                <a:tableStyleId>{10A1B5D5-9B99-4C35-A422-299274C87663}</a:tableStyleId>
              </a:tblPr>
              <a:tblGrid>
                <a:gridCol w="576064">
                  <a:extLst>
                    <a:ext uri="{9D8B030D-6E8A-4147-A177-3AD203B41FA5}">
                      <a16:colId xmlns:a16="http://schemas.microsoft.com/office/drawing/2014/main" val="1188801539"/>
                    </a:ext>
                  </a:extLst>
                </a:gridCol>
                <a:gridCol w="4430026">
                  <a:extLst>
                    <a:ext uri="{9D8B030D-6E8A-4147-A177-3AD203B41FA5}">
                      <a16:colId xmlns:a16="http://schemas.microsoft.com/office/drawing/2014/main" val="2015039380"/>
                    </a:ext>
                  </a:extLst>
                </a:gridCol>
                <a:gridCol w="1219790">
                  <a:extLst>
                    <a:ext uri="{9D8B030D-6E8A-4147-A177-3AD203B41FA5}">
                      <a16:colId xmlns:a16="http://schemas.microsoft.com/office/drawing/2014/main" val="2595017897"/>
                    </a:ext>
                  </a:extLst>
                </a:gridCol>
                <a:gridCol w="1046928">
                  <a:extLst>
                    <a:ext uri="{9D8B030D-6E8A-4147-A177-3AD203B41FA5}">
                      <a16:colId xmlns:a16="http://schemas.microsoft.com/office/drawing/2014/main" val="1063592525"/>
                    </a:ext>
                  </a:extLst>
                </a:gridCol>
                <a:gridCol w="1222374">
                  <a:extLst>
                    <a:ext uri="{9D8B030D-6E8A-4147-A177-3AD203B41FA5}">
                      <a16:colId xmlns:a16="http://schemas.microsoft.com/office/drawing/2014/main" val="2349240157"/>
                    </a:ext>
                  </a:extLst>
                </a:gridCol>
              </a:tblGrid>
              <a:tr h="370840">
                <a:tc>
                  <a:txBody>
                    <a:bodyPr/>
                    <a:lstStyle/>
                    <a:p>
                      <a:pPr algn="ctr"/>
                      <a:r>
                        <a:rPr lang="es-MX" sz="1400" dirty="0"/>
                        <a:t>S/N</a:t>
                      </a:r>
                      <a:endParaRPr lang="es-CO" sz="1400" dirty="0"/>
                    </a:p>
                  </a:txBody>
                  <a:tcPr>
                    <a:solidFill>
                      <a:srgbClr val="FFC000"/>
                    </a:solidFill>
                  </a:tcPr>
                </a:tc>
                <a:tc>
                  <a:txBody>
                    <a:bodyPr/>
                    <a:lstStyle/>
                    <a:p>
                      <a:pPr algn="ctr"/>
                      <a:r>
                        <a:rPr lang="en-US" sz="1400" noProof="0" dirty="0" smtClean="0"/>
                        <a:t>Title</a:t>
                      </a:r>
                      <a:endParaRPr lang="en-US" sz="1400" noProof="0" dirty="0"/>
                    </a:p>
                  </a:txBody>
                  <a:tcPr>
                    <a:solidFill>
                      <a:srgbClr val="FFC000"/>
                    </a:solidFill>
                  </a:tcPr>
                </a:tc>
                <a:tc>
                  <a:txBody>
                    <a:bodyPr/>
                    <a:lstStyle/>
                    <a:p>
                      <a:pPr algn="ctr"/>
                      <a:r>
                        <a:rPr lang="en-US" sz="1400" noProof="0" dirty="0"/>
                        <a:t>Venue</a:t>
                      </a:r>
                    </a:p>
                  </a:txBody>
                  <a:tcPr>
                    <a:solidFill>
                      <a:srgbClr val="FFC000"/>
                    </a:solidFill>
                  </a:tcPr>
                </a:tc>
                <a:tc>
                  <a:txBody>
                    <a:bodyPr/>
                    <a:lstStyle/>
                    <a:p>
                      <a:r>
                        <a:rPr lang="es-MX" sz="1400" dirty="0"/>
                        <a:t>Date</a:t>
                      </a:r>
                      <a:endParaRPr lang="es-CO" sz="1400" dirty="0"/>
                    </a:p>
                  </a:txBody>
                  <a:tcPr>
                    <a:solidFill>
                      <a:srgbClr val="FFC000"/>
                    </a:solidFill>
                  </a:tcPr>
                </a:tc>
                <a:tc>
                  <a:txBody>
                    <a:bodyPr/>
                    <a:lstStyle/>
                    <a:p>
                      <a:r>
                        <a:rPr lang="es-MX" sz="1400" dirty="0"/>
                        <a:t>Status</a:t>
                      </a:r>
                      <a:endParaRPr lang="es-CO" sz="1400" dirty="0"/>
                    </a:p>
                  </a:txBody>
                  <a:tcPr>
                    <a:solidFill>
                      <a:srgbClr val="FFC000"/>
                    </a:solidFill>
                  </a:tcPr>
                </a:tc>
                <a:extLst>
                  <a:ext uri="{0D108BD9-81ED-4DB2-BD59-A6C34878D82A}">
                    <a16:rowId xmlns:a16="http://schemas.microsoft.com/office/drawing/2014/main" val="959158865"/>
                  </a:ext>
                </a:extLst>
              </a:tr>
              <a:tr h="185420">
                <a:tc>
                  <a:txBody>
                    <a:bodyPr/>
                    <a:lstStyle/>
                    <a:p>
                      <a:pPr algn="ctr"/>
                      <a:r>
                        <a:rPr lang="es-MX" sz="1400" dirty="0"/>
                        <a:t>1</a:t>
                      </a:r>
                      <a:endParaRPr lang="es-CO" sz="1400" dirty="0"/>
                    </a:p>
                  </a:txBody>
                  <a:tcPr/>
                </a:tc>
                <a:tc>
                  <a:txBody>
                    <a:bodyPr/>
                    <a:lstStyle/>
                    <a:p>
                      <a:r>
                        <a:rPr lang="en-US" sz="1400" kern="1200" dirty="0" smtClean="0">
                          <a:solidFill>
                            <a:schemeClr val="dk1"/>
                          </a:solidFill>
                          <a:effectLst/>
                          <a:latin typeface="+mn-lt"/>
                          <a:ea typeface="+mn-ea"/>
                          <a:cs typeface="+mn-cs"/>
                        </a:rPr>
                        <a:t>P21. Workshop on LIDAR technology and methodology for shallow waters and coastline hydrographic surveys. </a:t>
                      </a:r>
                      <a:endParaRPr lang="en-US" sz="14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INOCAR, Ecuador</a:t>
                      </a:r>
                      <a:endParaRPr lang="es-CO" sz="1400" dirty="0"/>
                    </a:p>
                  </a:txBody>
                  <a:tcPr/>
                </a:tc>
                <a:tc>
                  <a:txBody>
                    <a:bodyPr/>
                    <a:lstStyle/>
                    <a:p>
                      <a:pPr algn="ctr"/>
                      <a:r>
                        <a:rPr lang="en-US" sz="1400" kern="1200" dirty="0" smtClean="0">
                          <a:solidFill>
                            <a:schemeClr val="dk1"/>
                          </a:solidFill>
                          <a:effectLst/>
                          <a:latin typeface="+mn-lt"/>
                          <a:ea typeface="+mn-ea"/>
                          <a:cs typeface="+mn-cs"/>
                        </a:rPr>
                        <a:t>October </a:t>
                      </a:r>
                    </a:p>
                    <a:p>
                      <a:pPr algn="ctr"/>
                      <a:r>
                        <a:rPr lang="en-US" sz="1400" kern="1200" dirty="0" smtClean="0">
                          <a:solidFill>
                            <a:schemeClr val="dk1"/>
                          </a:solidFill>
                          <a:effectLst/>
                          <a:latin typeface="+mn-lt"/>
                          <a:ea typeface="+mn-ea"/>
                          <a:cs typeface="+mn-cs"/>
                        </a:rPr>
                        <a:t>22-26 </a:t>
                      </a:r>
                    </a:p>
                    <a:p>
                      <a:pPr algn="ctr"/>
                      <a:r>
                        <a:rPr lang="en-US" sz="1400" kern="1200" dirty="0" smtClean="0">
                          <a:solidFill>
                            <a:schemeClr val="dk1"/>
                          </a:solidFill>
                          <a:effectLst/>
                          <a:latin typeface="+mn-lt"/>
                          <a:ea typeface="+mn-ea"/>
                          <a:cs typeface="+mn-cs"/>
                        </a:rPr>
                        <a:t>2018</a:t>
                      </a:r>
                      <a:endParaRPr lang="en-US" sz="1400" kern="1200" dirty="0">
                        <a:solidFill>
                          <a:schemeClr val="dk1"/>
                        </a:solidFill>
                        <a:effectLst/>
                        <a:latin typeface="+mn-lt"/>
                        <a:ea typeface="+mn-ea"/>
                        <a:cs typeface="+mn-cs"/>
                      </a:endParaRPr>
                    </a:p>
                  </a:txBody>
                  <a:tcPr/>
                </a:tc>
                <a:tc>
                  <a:txBody>
                    <a:bodyPr/>
                    <a:lstStyle/>
                    <a:p>
                      <a:pPr algn="ctr"/>
                      <a:r>
                        <a:rPr lang="en-GB" sz="1400" noProof="0" dirty="0" smtClean="0"/>
                        <a:t>Completed</a:t>
                      </a:r>
                      <a:endParaRPr lang="es-CO" sz="1400" dirty="0"/>
                    </a:p>
                  </a:txBody>
                  <a:tcPr/>
                </a:tc>
                <a:extLst>
                  <a:ext uri="{0D108BD9-81ED-4DB2-BD59-A6C34878D82A}">
                    <a16:rowId xmlns:a16="http://schemas.microsoft.com/office/drawing/2014/main" val="934236549"/>
                  </a:ext>
                </a:extLst>
              </a:tr>
              <a:tr h="185420">
                <a:tc>
                  <a:txBody>
                    <a:bodyPr/>
                    <a:lstStyle/>
                    <a:p>
                      <a:pPr algn="ctr"/>
                      <a:r>
                        <a:rPr lang="es-CO" sz="1400" dirty="0" smtClean="0"/>
                        <a:t>2</a:t>
                      </a:r>
                      <a:endParaRPr lang="es-CO" sz="1400" dirty="0"/>
                    </a:p>
                  </a:txBody>
                  <a:tcPr/>
                </a:tc>
                <a:tc>
                  <a:txBody>
                    <a:bodyPr/>
                    <a:lstStyle/>
                    <a:p>
                      <a:r>
                        <a:rPr lang="en-US" sz="1400" b="0" i="0" u="none" strike="noStrike" kern="1200" baseline="0" dirty="0" smtClean="0">
                          <a:solidFill>
                            <a:schemeClr val="dk1"/>
                          </a:solidFill>
                          <a:latin typeface="+mn-lt"/>
                          <a:ea typeface="+mn-ea"/>
                          <a:cs typeface="+mn-cs"/>
                        </a:rPr>
                        <a:t>P23.  MBES Processing. MACHC</a:t>
                      </a:r>
                      <a:endParaRPr lang="es-CO" sz="1400" dirty="0"/>
                    </a:p>
                  </a:txBody>
                  <a:tcPr/>
                </a:tc>
                <a:tc>
                  <a:txBody>
                    <a:bodyPr/>
                    <a:lstStyle/>
                    <a:p>
                      <a:pPr algn="ctr"/>
                      <a:r>
                        <a:rPr lang="es-CO" sz="1400" dirty="0" smtClean="0"/>
                        <a:t>Cartagena,</a:t>
                      </a:r>
                      <a:r>
                        <a:rPr lang="es-CO" sz="1400" baseline="0" dirty="0" smtClean="0"/>
                        <a:t>  Colombia</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err="1" smtClean="0"/>
                        <a:t>December</a:t>
                      </a:r>
                      <a:endParaRPr lang="es-CO"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t>10-14 </a:t>
                      </a:r>
                      <a:endParaRPr lang="en-US" sz="1400" baseline="0" noProof="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CO" sz="1400" baseline="0" dirty="0" smtClean="0"/>
                        <a:t>2018</a:t>
                      </a:r>
                      <a:endParaRPr lang="es-CO" sz="1400" dirty="0"/>
                    </a:p>
                  </a:txBody>
                  <a:tcPr/>
                </a:tc>
                <a:tc>
                  <a:txBody>
                    <a:bodyPr/>
                    <a:lstStyle/>
                    <a:p>
                      <a:pPr algn="ctr"/>
                      <a:r>
                        <a:rPr lang="en-GB" sz="1400" noProof="0" dirty="0" smtClean="0"/>
                        <a:t>Completed</a:t>
                      </a:r>
                    </a:p>
                  </a:txBody>
                  <a:tcPr/>
                </a:tc>
                <a:extLst>
                  <a:ext uri="{0D108BD9-81ED-4DB2-BD59-A6C34878D82A}">
                    <a16:rowId xmlns:a16="http://schemas.microsoft.com/office/drawing/2014/main" val="1513680911"/>
                  </a:ext>
                </a:extLst>
              </a:tr>
              <a:tr h="185420">
                <a:tc>
                  <a:txBody>
                    <a:bodyPr/>
                    <a:lstStyle/>
                    <a:p>
                      <a:pPr algn="ctr"/>
                      <a:r>
                        <a:rPr lang="es-CO" sz="1400" dirty="0" smtClean="0"/>
                        <a:t>3</a:t>
                      </a:r>
                      <a:endParaRPr lang="es-CO" sz="1400" dirty="0"/>
                    </a:p>
                  </a:txBody>
                  <a:tcPr/>
                </a:tc>
                <a:tc>
                  <a:txBody>
                    <a:bodyPr/>
                    <a:lstStyle/>
                    <a:p>
                      <a:r>
                        <a:rPr lang="en-US" sz="1400" b="0" i="0" u="none" strike="noStrike" kern="1200" baseline="0" dirty="0" smtClean="0">
                          <a:solidFill>
                            <a:schemeClr val="dk1"/>
                          </a:solidFill>
                          <a:latin typeface="+mn-lt"/>
                          <a:ea typeface="+mn-ea"/>
                          <a:cs typeface="+mn-cs"/>
                        </a:rPr>
                        <a:t>P02. ROK Category B Survey </a:t>
                      </a:r>
                      <a:r>
                        <a:rPr lang="en-US" sz="1400" b="0" i="0" u="none" strike="noStrike" kern="1200" baseline="0" dirty="0" err="1" smtClean="0">
                          <a:solidFill>
                            <a:schemeClr val="dk1"/>
                          </a:solidFill>
                          <a:latin typeface="+mn-lt"/>
                          <a:ea typeface="+mn-ea"/>
                          <a:cs typeface="+mn-cs"/>
                        </a:rPr>
                        <a:t>Programme</a:t>
                      </a:r>
                      <a:r>
                        <a:rPr lang="en-US" sz="1400" b="0" i="0" u="none" strike="noStrike" kern="1200" baseline="0" dirty="0" smtClean="0">
                          <a:solidFill>
                            <a:schemeClr val="dk1"/>
                          </a:solidFill>
                          <a:latin typeface="+mn-lt"/>
                          <a:ea typeface="+mn-ea"/>
                          <a:cs typeface="+mn-cs"/>
                        </a:rPr>
                        <a:t> (phase 1/2)</a:t>
                      </a:r>
                      <a:endParaRPr lang="es-CO" sz="1400" dirty="0"/>
                    </a:p>
                  </a:txBody>
                  <a:tcPr/>
                </a:tc>
                <a:tc>
                  <a:txBody>
                    <a:bodyPr/>
                    <a:lstStyle/>
                    <a:p>
                      <a:pPr algn="ctr"/>
                      <a:r>
                        <a:rPr lang="es-CO" sz="1400" dirty="0" err="1" smtClean="0"/>
                        <a:t>Busan</a:t>
                      </a:r>
                      <a:r>
                        <a:rPr lang="es-CO" sz="1400" dirty="0" smtClean="0"/>
                        <a:t>,</a:t>
                      </a:r>
                      <a:r>
                        <a:rPr lang="es-CO" sz="1400" baseline="0" dirty="0" smtClean="0"/>
                        <a:t>  </a:t>
                      </a:r>
                    </a:p>
                    <a:p>
                      <a:pPr algn="ctr"/>
                      <a:r>
                        <a:rPr lang="es-CO" sz="1400" baseline="0" dirty="0" smtClean="0"/>
                        <a:t>Corea</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12 July to 30 Nov. 2018</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t>Completed</a:t>
                      </a:r>
                    </a:p>
                    <a:p>
                      <a:pPr marL="0" marR="0" indent="0" algn="ctr" defTabSz="914400" rtl="0" eaLnBrk="1" fontAlgn="auto" latinLnBrk="0" hangingPunct="1">
                        <a:lnSpc>
                          <a:spcPct val="100000"/>
                        </a:lnSpc>
                        <a:spcBef>
                          <a:spcPts val="0"/>
                        </a:spcBef>
                        <a:spcAft>
                          <a:spcPts val="0"/>
                        </a:spcAft>
                        <a:buClrTx/>
                        <a:buSzTx/>
                        <a:buFontTx/>
                        <a:buNone/>
                        <a:tabLst/>
                        <a:defRPr/>
                      </a:pPr>
                      <a:r>
                        <a:rPr lang="es-CO" sz="1400" noProof="0" dirty="0" smtClean="0"/>
                        <a:t>KOA</a:t>
                      </a:r>
                      <a:endParaRPr lang="en-US" sz="1400" noProof="0" dirty="0"/>
                    </a:p>
                  </a:txBody>
                  <a:tcPr/>
                </a:tc>
                <a:extLst>
                  <a:ext uri="{0D108BD9-81ED-4DB2-BD59-A6C34878D82A}">
                    <a16:rowId xmlns:a16="http://schemas.microsoft.com/office/drawing/2014/main" val="746201729"/>
                  </a:ext>
                </a:extLst>
              </a:tr>
              <a:tr h="185420">
                <a:tc>
                  <a:txBody>
                    <a:bodyPr/>
                    <a:lstStyle/>
                    <a:p>
                      <a:pPr algn="ctr"/>
                      <a:r>
                        <a:rPr lang="es-CO" sz="1400" dirty="0" smtClean="0"/>
                        <a:t>4</a:t>
                      </a:r>
                      <a:endParaRPr lang="es-CO" sz="1400" dirty="0"/>
                    </a:p>
                  </a:txBody>
                  <a:tcPr/>
                </a:tc>
                <a:tc>
                  <a:txBody>
                    <a:bodyPr/>
                    <a:lstStyle/>
                    <a:p>
                      <a:r>
                        <a:rPr lang="en-US" sz="1400" b="0" i="0" u="none" strike="noStrike" kern="1200" baseline="0" dirty="0" smtClean="0">
                          <a:solidFill>
                            <a:schemeClr val="dk1"/>
                          </a:solidFill>
                          <a:latin typeface="+mn-lt"/>
                          <a:ea typeface="+mn-ea"/>
                          <a:cs typeface="+mn-cs"/>
                        </a:rPr>
                        <a:t>P20  Workshop Quality Control of ENC production</a:t>
                      </a:r>
                      <a:endParaRPr lang="es-CO" sz="1400" dirty="0"/>
                    </a:p>
                  </a:txBody>
                  <a:tcPr/>
                </a:tc>
                <a:tc>
                  <a:txBody>
                    <a:bodyPr/>
                    <a:lstStyle/>
                    <a:p>
                      <a:pPr algn="ctr"/>
                      <a:r>
                        <a:rPr lang="es-CO" sz="1400" dirty="0" smtClean="0"/>
                        <a:t>INOCAR,</a:t>
                      </a:r>
                      <a:r>
                        <a:rPr lang="es-CO" sz="1400" baseline="0" dirty="0" smtClean="0"/>
                        <a:t>  Ecuador</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t>2</a:t>
                      </a:r>
                      <a:r>
                        <a:rPr lang="es-CO" sz="1400" baseline="0" dirty="0" smtClean="0"/>
                        <a:t> </a:t>
                      </a:r>
                      <a:r>
                        <a:rPr lang="en-US" sz="1400" baseline="0" noProof="0" dirty="0" smtClean="0"/>
                        <a:t>semester</a:t>
                      </a:r>
                    </a:p>
                    <a:p>
                      <a:pPr marL="0" marR="0" indent="0" algn="ctr" defTabSz="914400" rtl="0" eaLnBrk="1" fontAlgn="auto" latinLnBrk="0" hangingPunct="1">
                        <a:lnSpc>
                          <a:spcPct val="100000"/>
                        </a:lnSpc>
                        <a:spcBef>
                          <a:spcPts val="0"/>
                        </a:spcBef>
                        <a:spcAft>
                          <a:spcPts val="0"/>
                        </a:spcAft>
                        <a:buClrTx/>
                        <a:buSzTx/>
                        <a:buFontTx/>
                        <a:buNone/>
                        <a:tabLst/>
                        <a:defRPr/>
                      </a:pPr>
                      <a:r>
                        <a:rPr lang="es-CO" sz="1400" baseline="0" dirty="0" smtClean="0"/>
                        <a:t>2019</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t>Not funded Yet</a:t>
                      </a:r>
                      <a:endParaRPr lang="en-US" sz="1400" noProof="0" dirty="0"/>
                    </a:p>
                  </a:txBody>
                  <a:tcPr/>
                </a:tc>
                <a:extLst>
                  <a:ext uri="{0D108BD9-81ED-4DB2-BD59-A6C34878D82A}">
                    <a16:rowId xmlns:a16="http://schemas.microsoft.com/office/drawing/2014/main" val="3663222429"/>
                  </a:ext>
                </a:extLst>
              </a:tr>
              <a:tr h="185420">
                <a:tc>
                  <a:txBody>
                    <a:bodyPr/>
                    <a:lstStyle/>
                    <a:p>
                      <a:pPr algn="ctr"/>
                      <a:r>
                        <a:rPr lang="es-CO" sz="1400" dirty="0" smtClean="0"/>
                        <a:t>5</a:t>
                      </a:r>
                      <a:endParaRPr lang="es-CO" sz="1400" dirty="0"/>
                    </a:p>
                  </a:txBody>
                  <a:tcPr/>
                </a:tc>
                <a:tc>
                  <a:txBody>
                    <a:bodyPr/>
                    <a:lstStyle/>
                    <a:p>
                      <a:r>
                        <a:rPr lang="en-US" sz="1400" dirty="0" smtClean="0"/>
                        <a:t>P23 Workshop on Law of the Sea</a:t>
                      </a:r>
                      <a:endParaRPr lang="es-CO" sz="1400" dirty="0"/>
                    </a:p>
                  </a:txBody>
                  <a:tcPr/>
                </a:tc>
                <a:tc>
                  <a:txBody>
                    <a:bodyPr/>
                    <a:lstStyle/>
                    <a:p>
                      <a:pPr algn="ctr"/>
                      <a:r>
                        <a:rPr lang="es-CO" sz="1400" dirty="0" smtClean="0"/>
                        <a:t>Colombia</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t>2</a:t>
                      </a:r>
                      <a:r>
                        <a:rPr lang="es-CO" sz="1400" baseline="0" dirty="0" smtClean="0"/>
                        <a:t> </a:t>
                      </a:r>
                      <a:r>
                        <a:rPr lang="en-US" sz="1400" baseline="0" noProof="0" dirty="0" smtClean="0"/>
                        <a:t>semester</a:t>
                      </a:r>
                    </a:p>
                    <a:p>
                      <a:pPr marL="0" marR="0" indent="0" algn="ctr" defTabSz="914400" rtl="0" eaLnBrk="1" fontAlgn="auto" latinLnBrk="0" hangingPunct="1">
                        <a:lnSpc>
                          <a:spcPct val="100000"/>
                        </a:lnSpc>
                        <a:spcBef>
                          <a:spcPts val="0"/>
                        </a:spcBef>
                        <a:spcAft>
                          <a:spcPts val="0"/>
                        </a:spcAft>
                        <a:buClrTx/>
                        <a:buSzTx/>
                        <a:buFontTx/>
                        <a:buNone/>
                        <a:tabLst/>
                        <a:defRPr/>
                      </a:pPr>
                      <a:r>
                        <a:rPr lang="es-CO" sz="1400" baseline="0" dirty="0" smtClean="0"/>
                        <a:t>2019</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t>Not funded Yet</a:t>
                      </a:r>
                      <a:endParaRPr lang="en-US" sz="1400" noProof="0" dirty="0"/>
                    </a:p>
                  </a:txBody>
                  <a:tcPr/>
                </a:tc>
                <a:extLst>
                  <a:ext uri="{0D108BD9-81ED-4DB2-BD59-A6C34878D82A}">
                    <a16:rowId xmlns:a16="http://schemas.microsoft.com/office/drawing/2014/main" val="324251099"/>
                  </a:ext>
                </a:extLst>
              </a:tr>
              <a:tr h="185420">
                <a:tc>
                  <a:txBody>
                    <a:bodyPr/>
                    <a:lstStyle/>
                    <a:p>
                      <a:pPr algn="ctr"/>
                      <a:r>
                        <a:rPr lang="es-CO" sz="1400" dirty="0" smtClean="0"/>
                        <a:t>6</a:t>
                      </a:r>
                      <a:endParaRPr lang="es-CO" sz="1400" dirty="0"/>
                    </a:p>
                  </a:txBody>
                  <a:tcPr/>
                </a:tc>
                <a:tc>
                  <a:txBody>
                    <a:bodyPr/>
                    <a:lstStyle/>
                    <a:p>
                      <a:r>
                        <a:rPr lang="es-CO" sz="1400" dirty="0" smtClean="0"/>
                        <a:t>P28 MSDI</a:t>
                      </a:r>
                      <a:endParaRPr lang="es-CO" sz="1400" dirty="0"/>
                    </a:p>
                  </a:txBody>
                  <a:tcPr/>
                </a:tc>
                <a:tc>
                  <a:txBody>
                    <a:bodyPr/>
                    <a:lstStyle/>
                    <a:p>
                      <a:pPr algn="ctr"/>
                      <a:r>
                        <a:rPr lang="es-CO" sz="1400" dirty="0" smtClean="0"/>
                        <a:t>Colombia</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t>2</a:t>
                      </a:r>
                      <a:r>
                        <a:rPr lang="es-CO" sz="1400" baseline="0" dirty="0" smtClean="0"/>
                        <a:t> </a:t>
                      </a:r>
                      <a:r>
                        <a:rPr lang="en-US" sz="1400" baseline="0" noProof="0" dirty="0" smtClean="0"/>
                        <a:t>semester</a:t>
                      </a:r>
                    </a:p>
                    <a:p>
                      <a:pPr marL="0" marR="0" indent="0" algn="ctr" defTabSz="914400" rtl="0" eaLnBrk="1" fontAlgn="auto" latinLnBrk="0" hangingPunct="1">
                        <a:lnSpc>
                          <a:spcPct val="100000"/>
                        </a:lnSpc>
                        <a:spcBef>
                          <a:spcPts val="0"/>
                        </a:spcBef>
                        <a:spcAft>
                          <a:spcPts val="0"/>
                        </a:spcAft>
                        <a:buClrTx/>
                        <a:buSzTx/>
                        <a:buFontTx/>
                        <a:buNone/>
                        <a:tabLst/>
                        <a:defRPr/>
                      </a:pPr>
                      <a:r>
                        <a:rPr lang="es-CO" sz="1400" baseline="0" dirty="0" smtClean="0"/>
                        <a:t>2019</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noProof="0" dirty="0" smtClean="0"/>
                        <a:t>Not</a:t>
                      </a:r>
                      <a:r>
                        <a:rPr lang="es-CO" sz="1400" dirty="0" smtClean="0"/>
                        <a:t> </a:t>
                      </a:r>
                      <a:r>
                        <a:rPr lang="en-GB" sz="1400" noProof="0" dirty="0" smtClean="0"/>
                        <a:t>funded</a:t>
                      </a:r>
                      <a:r>
                        <a:rPr lang="es-CO" sz="1400" dirty="0" smtClean="0"/>
                        <a:t> </a:t>
                      </a:r>
                      <a:r>
                        <a:rPr lang="en-GB" sz="1400" noProof="0" dirty="0" smtClean="0"/>
                        <a:t>Yet</a:t>
                      </a:r>
                      <a:endParaRPr lang="en-GB" sz="1400" noProof="0" dirty="0"/>
                    </a:p>
                  </a:txBody>
                  <a:tcPr/>
                </a:tc>
                <a:extLst>
                  <a:ext uri="{0D108BD9-81ED-4DB2-BD59-A6C34878D82A}">
                    <a16:rowId xmlns:a16="http://schemas.microsoft.com/office/drawing/2014/main" val="737453565"/>
                  </a:ext>
                </a:extLst>
              </a:tr>
            </a:tbl>
          </a:graphicData>
        </a:graphic>
      </p:graphicFrame>
      <p:sp>
        <p:nvSpPr>
          <p:cNvPr id="5" name="Rectángulo 4"/>
          <p:cNvSpPr/>
          <p:nvPr/>
        </p:nvSpPr>
        <p:spPr>
          <a:xfrm>
            <a:off x="286474" y="1628800"/>
            <a:ext cx="3816424" cy="3600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Text Box 39"/>
          <p:cNvSpPr txBox="1">
            <a:spLocks noChangeArrowheads="1"/>
          </p:cNvSpPr>
          <p:nvPr/>
        </p:nvSpPr>
        <p:spPr bwMode="auto">
          <a:xfrm>
            <a:off x="436764" y="1619508"/>
            <a:ext cx="3781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b="1" dirty="0">
                <a:solidFill>
                  <a:schemeClr val="tx1"/>
                </a:solidFill>
                <a:latin typeface="Arial" panose="020B0604020202020204" pitchFamily="34" charset="0"/>
                <a:ea typeface="Rix모던고딕 EB" pitchFamily="18" charset="-127"/>
                <a:cs typeface="Arial" panose="020B0604020202020204" pitchFamily="34" charset="0"/>
              </a:rPr>
              <a:t>IHO-Funded CB </a:t>
            </a:r>
            <a:r>
              <a:rPr lang="en-US" altLang="ko-KR" sz="1800" b="1" dirty="0" smtClean="0">
                <a:solidFill>
                  <a:schemeClr val="tx1"/>
                </a:solidFill>
                <a:latin typeface="Arial" panose="020B0604020202020204" pitchFamily="34" charset="0"/>
                <a:ea typeface="Rix모던고딕 EB" pitchFamily="18" charset="-127"/>
                <a:cs typeface="Arial" panose="020B0604020202020204" pitchFamily="34" charset="0"/>
              </a:rPr>
              <a:t>activities </a:t>
            </a: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Tree>
    <p:extLst>
      <p:ext uri="{BB962C8B-B14F-4D97-AF65-F5344CB8AC3E}">
        <p14:creationId xmlns:p14="http://schemas.microsoft.com/office/powerpoint/2010/main" val="264447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0" name="Tabla 9"/>
          <p:cNvGraphicFramePr>
            <a:graphicFrameLocks noGrp="1"/>
          </p:cNvGraphicFramePr>
          <p:nvPr>
            <p:extLst>
              <p:ext uri="{D42A27DB-BD31-4B8C-83A1-F6EECF244321}">
                <p14:modId xmlns:p14="http://schemas.microsoft.com/office/powerpoint/2010/main" val="2795357869"/>
              </p:ext>
            </p:extLst>
          </p:nvPr>
        </p:nvGraphicFramePr>
        <p:xfrm>
          <a:off x="359072" y="1846614"/>
          <a:ext cx="8495182" cy="3799840"/>
        </p:xfrm>
        <a:graphic>
          <a:graphicData uri="http://schemas.openxmlformats.org/drawingml/2006/table">
            <a:tbl>
              <a:tblPr firstRow="1" bandRow="1">
                <a:tableStyleId>{10A1B5D5-9B99-4C35-A422-299274C87663}</a:tableStyleId>
              </a:tblPr>
              <a:tblGrid>
                <a:gridCol w="576064">
                  <a:extLst>
                    <a:ext uri="{9D8B030D-6E8A-4147-A177-3AD203B41FA5}">
                      <a16:colId xmlns:a16="http://schemas.microsoft.com/office/drawing/2014/main" val="1188801539"/>
                    </a:ext>
                  </a:extLst>
                </a:gridCol>
                <a:gridCol w="4284936">
                  <a:extLst>
                    <a:ext uri="{9D8B030D-6E8A-4147-A177-3AD203B41FA5}">
                      <a16:colId xmlns:a16="http://schemas.microsoft.com/office/drawing/2014/main" val="2015039380"/>
                    </a:ext>
                  </a:extLst>
                </a:gridCol>
                <a:gridCol w="1364880">
                  <a:extLst>
                    <a:ext uri="{9D8B030D-6E8A-4147-A177-3AD203B41FA5}">
                      <a16:colId xmlns:a16="http://schemas.microsoft.com/office/drawing/2014/main" val="2595017897"/>
                    </a:ext>
                  </a:extLst>
                </a:gridCol>
                <a:gridCol w="1152128">
                  <a:extLst>
                    <a:ext uri="{9D8B030D-6E8A-4147-A177-3AD203B41FA5}">
                      <a16:colId xmlns:a16="http://schemas.microsoft.com/office/drawing/2014/main" val="1063592525"/>
                    </a:ext>
                  </a:extLst>
                </a:gridCol>
                <a:gridCol w="1117174">
                  <a:extLst>
                    <a:ext uri="{9D8B030D-6E8A-4147-A177-3AD203B41FA5}">
                      <a16:colId xmlns:a16="http://schemas.microsoft.com/office/drawing/2014/main" val="2349240157"/>
                    </a:ext>
                  </a:extLst>
                </a:gridCol>
              </a:tblGrid>
              <a:tr h="370840">
                <a:tc>
                  <a:txBody>
                    <a:bodyPr/>
                    <a:lstStyle/>
                    <a:p>
                      <a:pPr algn="ctr"/>
                      <a:r>
                        <a:rPr lang="es-MX" dirty="0"/>
                        <a:t>S/N</a:t>
                      </a:r>
                      <a:endParaRPr lang="es-CO" dirty="0"/>
                    </a:p>
                  </a:txBody>
                  <a:tcPr>
                    <a:solidFill>
                      <a:srgbClr val="FFC000"/>
                    </a:solidFill>
                  </a:tcPr>
                </a:tc>
                <a:tc>
                  <a:txBody>
                    <a:bodyPr/>
                    <a:lstStyle/>
                    <a:p>
                      <a:pPr algn="ctr"/>
                      <a:r>
                        <a:rPr lang="es-MX" dirty="0" err="1"/>
                        <a:t>Title</a:t>
                      </a:r>
                      <a:endParaRPr lang="es-CO" dirty="0"/>
                    </a:p>
                  </a:txBody>
                  <a:tcPr>
                    <a:solidFill>
                      <a:srgbClr val="FFC000"/>
                    </a:solidFill>
                  </a:tcPr>
                </a:tc>
                <a:tc>
                  <a:txBody>
                    <a:bodyPr/>
                    <a:lstStyle/>
                    <a:p>
                      <a:pPr algn="ctr"/>
                      <a:r>
                        <a:rPr lang="en-US" noProof="0" dirty="0"/>
                        <a:t>Venue</a:t>
                      </a:r>
                    </a:p>
                  </a:txBody>
                  <a:tcPr>
                    <a:solidFill>
                      <a:srgbClr val="FFC000"/>
                    </a:solidFill>
                  </a:tcPr>
                </a:tc>
                <a:tc>
                  <a:txBody>
                    <a:bodyPr/>
                    <a:lstStyle/>
                    <a:p>
                      <a:pPr algn="ctr"/>
                      <a:r>
                        <a:rPr lang="es-MX" dirty="0"/>
                        <a:t>Date</a:t>
                      </a:r>
                      <a:endParaRPr lang="es-CO" dirty="0"/>
                    </a:p>
                  </a:txBody>
                  <a:tcPr>
                    <a:solidFill>
                      <a:srgbClr val="FFC000"/>
                    </a:solidFill>
                  </a:tcPr>
                </a:tc>
                <a:tc>
                  <a:txBody>
                    <a:bodyPr/>
                    <a:lstStyle/>
                    <a:p>
                      <a:pPr algn="ctr"/>
                      <a:r>
                        <a:rPr lang="es-MX" dirty="0"/>
                        <a:t>Status</a:t>
                      </a:r>
                      <a:endParaRPr lang="es-CO" dirty="0"/>
                    </a:p>
                  </a:txBody>
                  <a:tcPr>
                    <a:solidFill>
                      <a:srgbClr val="FFC000"/>
                    </a:solidFill>
                  </a:tcPr>
                </a:tc>
                <a:extLst>
                  <a:ext uri="{0D108BD9-81ED-4DB2-BD59-A6C34878D82A}">
                    <a16:rowId xmlns:a16="http://schemas.microsoft.com/office/drawing/2014/main" val="959158865"/>
                  </a:ext>
                </a:extLst>
              </a:tr>
              <a:tr h="370840">
                <a:tc>
                  <a:txBody>
                    <a:bodyPr/>
                    <a:lstStyle/>
                    <a:p>
                      <a:pPr algn="ctr"/>
                      <a:r>
                        <a:rPr lang="es-MX" sz="1600" dirty="0"/>
                        <a:t>1</a:t>
                      </a:r>
                      <a:endParaRPr lang="es-CO" sz="1600" dirty="0"/>
                    </a:p>
                  </a:txBody>
                  <a:tcPr/>
                </a:tc>
                <a:tc>
                  <a:txBody>
                    <a:bodyPr/>
                    <a:lstStyle/>
                    <a:p>
                      <a:pPr algn="l"/>
                      <a:r>
                        <a:rPr lang="en-GB" sz="1600" kern="1200" dirty="0">
                          <a:solidFill>
                            <a:schemeClr val="dk1"/>
                          </a:solidFill>
                          <a:effectLst/>
                          <a:latin typeface="+mn-lt"/>
                          <a:ea typeface="+mn-ea"/>
                          <a:cs typeface="+mn-cs"/>
                        </a:rPr>
                        <a:t>Aids to Navigation Level 1 Manager Course</a:t>
                      </a:r>
                      <a:endParaRPr lang="en-GB" sz="1600" kern="1200" noProof="0" dirty="0">
                        <a:solidFill>
                          <a:schemeClr val="dk1"/>
                        </a:solidFill>
                        <a:effectLst/>
                        <a:latin typeface="+mn-lt"/>
                        <a:ea typeface="+mn-ea"/>
                        <a:cs typeface="+mn-cs"/>
                      </a:endParaRPr>
                    </a:p>
                  </a:txBody>
                  <a:tcPr/>
                </a:tc>
                <a:tc>
                  <a:txBody>
                    <a:bodyPr/>
                    <a:lstStyle/>
                    <a:p>
                      <a:pPr algn="ctr"/>
                      <a:r>
                        <a:rPr lang="es-MX" sz="1600" kern="1200" dirty="0">
                          <a:solidFill>
                            <a:schemeClr val="dk1"/>
                          </a:solidFill>
                          <a:effectLst/>
                          <a:latin typeface="+mn-lt"/>
                          <a:ea typeface="+mn-ea"/>
                          <a:cs typeface="+mn-cs"/>
                        </a:rPr>
                        <a:t>Colombia</a:t>
                      </a:r>
                      <a:endParaRPr lang="es-CO"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effectLst/>
                          <a:latin typeface="+mn-lt"/>
                          <a:ea typeface="+mn-ea"/>
                          <a:cs typeface="+mn-cs"/>
                        </a:rPr>
                        <a:t>2018</a:t>
                      </a:r>
                      <a:endParaRPr lang="es-CO" sz="1600" kern="1200" dirty="0">
                        <a:solidFill>
                          <a:schemeClr val="dk1"/>
                        </a:solidFill>
                        <a:effectLst/>
                        <a:latin typeface="+mn-lt"/>
                        <a:ea typeface="+mn-ea"/>
                        <a:cs typeface="+mn-cs"/>
                      </a:endParaRPr>
                    </a:p>
                  </a:txBody>
                  <a:tcPr/>
                </a:tc>
                <a:tc>
                  <a:txBody>
                    <a:bodyPr/>
                    <a:lstStyle/>
                    <a:p>
                      <a:pPr algn="ctr"/>
                      <a:r>
                        <a:rPr lang="en-GB" sz="1600" kern="1200" noProof="0" dirty="0">
                          <a:solidFill>
                            <a:schemeClr val="dk1"/>
                          </a:solidFill>
                          <a:effectLst/>
                          <a:latin typeface="+mn-lt"/>
                          <a:ea typeface="+mn-ea"/>
                          <a:cs typeface="+mn-cs"/>
                        </a:rPr>
                        <a:t>Completed</a:t>
                      </a:r>
                    </a:p>
                  </a:txBody>
                  <a:tcPr/>
                </a:tc>
                <a:extLst>
                  <a:ext uri="{0D108BD9-81ED-4DB2-BD59-A6C34878D82A}">
                    <a16:rowId xmlns:a16="http://schemas.microsoft.com/office/drawing/2014/main" val="778512880"/>
                  </a:ext>
                </a:extLst>
              </a:tr>
              <a:tr h="370840">
                <a:tc>
                  <a:txBody>
                    <a:bodyPr/>
                    <a:lstStyle/>
                    <a:p>
                      <a:pPr algn="ctr"/>
                      <a:r>
                        <a:rPr lang="es-CO" sz="1600" dirty="0" smtClean="0"/>
                        <a:t>2</a:t>
                      </a:r>
                      <a:endParaRPr lang="es-CO" sz="1600" dirty="0"/>
                    </a:p>
                  </a:txBody>
                  <a:tcPr/>
                </a:tc>
                <a:tc>
                  <a:txBody>
                    <a:bodyPr/>
                    <a:lstStyle/>
                    <a:p>
                      <a:pPr algn="l"/>
                      <a:r>
                        <a:rPr lang="en-GB" sz="1600" kern="1200" dirty="0">
                          <a:solidFill>
                            <a:schemeClr val="dk1"/>
                          </a:solidFill>
                          <a:effectLst/>
                          <a:latin typeface="+mn-lt"/>
                          <a:ea typeface="+mn-ea"/>
                          <a:cs typeface="+mn-cs"/>
                        </a:rPr>
                        <a:t>BAP Carrasco. Research on board</a:t>
                      </a:r>
                      <a:endParaRPr lang="es-CO" sz="1600" kern="1200" dirty="0">
                        <a:solidFill>
                          <a:schemeClr val="dk1"/>
                        </a:solidFill>
                        <a:effectLst/>
                        <a:latin typeface="+mn-lt"/>
                        <a:ea typeface="+mn-ea"/>
                        <a:cs typeface="+mn-cs"/>
                      </a:endParaRPr>
                    </a:p>
                  </a:txBody>
                  <a:tcPr/>
                </a:tc>
                <a:tc>
                  <a:txBody>
                    <a:bodyPr/>
                    <a:lstStyle/>
                    <a:p>
                      <a:pPr algn="ctr"/>
                      <a:r>
                        <a:rPr lang="es-MX" sz="1600" kern="1200" dirty="0">
                          <a:solidFill>
                            <a:schemeClr val="dk1"/>
                          </a:solidFill>
                          <a:effectLst/>
                          <a:latin typeface="+mn-lt"/>
                          <a:ea typeface="+mn-ea"/>
                          <a:cs typeface="+mn-cs"/>
                        </a:rPr>
                        <a:t>Perú </a:t>
                      </a:r>
                      <a:endParaRPr lang="es-CO"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effectLst/>
                          <a:latin typeface="+mn-lt"/>
                          <a:ea typeface="+mn-ea"/>
                          <a:cs typeface="+mn-cs"/>
                        </a:rPr>
                        <a:t>2018</a:t>
                      </a:r>
                      <a:endParaRPr lang="es-CO" sz="1600" kern="1200" dirty="0">
                        <a:solidFill>
                          <a:schemeClr val="dk1"/>
                        </a:solidFill>
                        <a:effectLst/>
                        <a:latin typeface="+mn-lt"/>
                        <a:ea typeface="+mn-ea"/>
                        <a:cs typeface="+mn-cs"/>
                      </a:endParaRPr>
                    </a:p>
                  </a:txBody>
                  <a:tcPr/>
                </a:tc>
                <a:tc>
                  <a:txBody>
                    <a:bodyPr/>
                    <a:lstStyle/>
                    <a:p>
                      <a:pPr algn="ctr"/>
                      <a:r>
                        <a:rPr lang="en-GB" sz="1600" kern="1200" noProof="0" dirty="0" smtClean="0">
                          <a:solidFill>
                            <a:schemeClr val="dk1"/>
                          </a:solidFill>
                          <a:effectLst/>
                          <a:latin typeface="+mn-lt"/>
                          <a:ea typeface="+mn-ea"/>
                          <a:cs typeface="+mn-cs"/>
                        </a:rPr>
                        <a:t>Completed</a:t>
                      </a:r>
                      <a:endParaRPr lang="es-CO" sz="1600" kern="1200" dirty="0">
                        <a:solidFill>
                          <a:schemeClr val="dk1"/>
                        </a:solidFill>
                        <a:effectLst/>
                        <a:latin typeface="+mn-lt"/>
                        <a:ea typeface="+mn-ea"/>
                        <a:cs typeface="+mn-cs"/>
                      </a:endParaRPr>
                    </a:p>
                  </a:txBody>
                  <a:tcPr/>
                </a:tc>
                <a:extLst>
                  <a:ext uri="{0D108BD9-81ED-4DB2-BD59-A6C34878D82A}">
                    <a16:rowId xmlns:a16="http://schemas.microsoft.com/office/drawing/2014/main" val="944541026"/>
                  </a:ext>
                </a:extLst>
              </a:tr>
              <a:tr h="370840">
                <a:tc>
                  <a:txBody>
                    <a:bodyPr/>
                    <a:lstStyle/>
                    <a:p>
                      <a:pPr algn="ctr"/>
                      <a:r>
                        <a:rPr lang="es-MX" sz="1600" dirty="0"/>
                        <a:t>3</a:t>
                      </a:r>
                      <a:endParaRPr lang="es-CO" sz="1600" dirty="0"/>
                    </a:p>
                  </a:txBody>
                  <a:tcPr/>
                </a:tc>
                <a:tc>
                  <a:txBody>
                    <a:bodyPr/>
                    <a:lstStyle/>
                    <a:p>
                      <a:pPr algn="l"/>
                      <a:r>
                        <a:rPr lang="en-GB" sz="1600" kern="1200" dirty="0" smtClean="0">
                          <a:solidFill>
                            <a:schemeClr val="dk1"/>
                          </a:solidFill>
                          <a:effectLst/>
                          <a:latin typeface="+mn-lt"/>
                          <a:ea typeface="+mn-ea"/>
                          <a:cs typeface="+mn-cs"/>
                        </a:rPr>
                        <a:t>Aids to Navigation Level 1 Manager Course</a:t>
                      </a:r>
                      <a:endParaRPr lang="es-CO" sz="1600" kern="1200" dirty="0">
                        <a:solidFill>
                          <a:schemeClr val="dk1"/>
                        </a:solidFill>
                        <a:effectLst/>
                        <a:latin typeface="+mn-lt"/>
                        <a:ea typeface="+mn-ea"/>
                        <a:cs typeface="+mn-cs"/>
                      </a:endParaRPr>
                    </a:p>
                  </a:txBody>
                  <a:tcPr/>
                </a:tc>
                <a:tc>
                  <a:txBody>
                    <a:bodyPr/>
                    <a:lstStyle/>
                    <a:p>
                      <a:pPr algn="ctr"/>
                      <a:r>
                        <a:rPr lang="es-MX" sz="1600" kern="1200" dirty="0">
                          <a:solidFill>
                            <a:schemeClr val="dk1"/>
                          </a:solidFill>
                          <a:effectLst/>
                          <a:latin typeface="+mn-lt"/>
                          <a:ea typeface="+mn-ea"/>
                          <a:cs typeface="+mn-cs"/>
                        </a:rPr>
                        <a:t>Colombia</a:t>
                      </a:r>
                      <a:endParaRPr lang="es-CO"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effectLst/>
                          <a:latin typeface="+mn-lt"/>
                          <a:ea typeface="+mn-ea"/>
                          <a:cs typeface="+mn-cs"/>
                        </a:rPr>
                        <a:t>2019</a:t>
                      </a:r>
                      <a:endParaRPr lang="es-CO"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effectLst/>
                          <a:latin typeface="+mn-lt"/>
                          <a:ea typeface="+mn-ea"/>
                          <a:cs typeface="+mn-cs"/>
                        </a:rPr>
                        <a:t>Planned</a:t>
                      </a:r>
                    </a:p>
                  </a:txBody>
                  <a:tcPr/>
                </a:tc>
                <a:extLst>
                  <a:ext uri="{0D108BD9-81ED-4DB2-BD59-A6C34878D82A}">
                    <a16:rowId xmlns:a16="http://schemas.microsoft.com/office/drawing/2014/main" val="1039484621"/>
                  </a:ext>
                </a:extLst>
              </a:tr>
              <a:tr h="334888">
                <a:tc>
                  <a:txBody>
                    <a:bodyPr/>
                    <a:lstStyle/>
                    <a:p>
                      <a:pPr algn="ctr"/>
                      <a:r>
                        <a:rPr lang="es-MX" sz="1600" dirty="0"/>
                        <a:t>4</a:t>
                      </a:r>
                      <a:endParaRPr lang="es-CO" sz="1600" dirty="0"/>
                    </a:p>
                  </a:txBody>
                  <a:tcPr/>
                </a:tc>
                <a:tc>
                  <a:txBody>
                    <a:bodyPr/>
                    <a:lstStyle/>
                    <a:p>
                      <a:pPr algn="l"/>
                      <a:r>
                        <a:rPr lang="es-CO" sz="1600" kern="1200" dirty="0" smtClean="0">
                          <a:solidFill>
                            <a:schemeClr val="dk1"/>
                          </a:solidFill>
                          <a:effectLst/>
                          <a:latin typeface="+mn-lt"/>
                          <a:ea typeface="+mn-ea"/>
                          <a:cs typeface="+mn-cs"/>
                        </a:rPr>
                        <a:t>Training to </a:t>
                      </a:r>
                      <a:r>
                        <a:rPr lang="en-US" sz="1600" kern="1200" noProof="0" dirty="0" smtClean="0">
                          <a:solidFill>
                            <a:schemeClr val="dk1"/>
                          </a:solidFill>
                          <a:effectLst/>
                          <a:latin typeface="+mn-lt"/>
                          <a:ea typeface="+mn-ea"/>
                          <a:cs typeface="+mn-cs"/>
                        </a:rPr>
                        <a:t>Hydrography</a:t>
                      </a:r>
                      <a:r>
                        <a:rPr lang="es-CO" sz="1600" kern="1200" dirty="0" smtClean="0">
                          <a:solidFill>
                            <a:schemeClr val="dk1"/>
                          </a:solidFill>
                          <a:effectLst/>
                          <a:latin typeface="+mn-lt"/>
                          <a:ea typeface="+mn-ea"/>
                          <a:cs typeface="+mn-cs"/>
                        </a:rPr>
                        <a:t> Cat. A</a:t>
                      </a:r>
                      <a:endParaRPr lang="es-CO" sz="1600" kern="1200" dirty="0">
                        <a:solidFill>
                          <a:schemeClr val="dk1"/>
                        </a:solidFill>
                        <a:effectLst/>
                        <a:latin typeface="+mn-lt"/>
                        <a:ea typeface="+mn-ea"/>
                        <a:cs typeface="+mn-cs"/>
                      </a:endParaRPr>
                    </a:p>
                  </a:txBody>
                  <a:tcPr/>
                </a:tc>
                <a:tc>
                  <a:txBody>
                    <a:bodyPr/>
                    <a:lstStyle/>
                    <a:p>
                      <a:pPr algn="ctr"/>
                      <a:r>
                        <a:rPr lang="es-CO" sz="1600" kern="1200" dirty="0" smtClean="0">
                          <a:solidFill>
                            <a:schemeClr val="dk1"/>
                          </a:solidFill>
                          <a:effectLst/>
                          <a:latin typeface="+mn-lt"/>
                          <a:ea typeface="+mn-ea"/>
                          <a:cs typeface="+mn-cs"/>
                        </a:rPr>
                        <a:t>Chile</a:t>
                      </a:r>
                      <a:endParaRPr lang="en-US" sz="1600" kern="1200" dirty="0">
                        <a:solidFill>
                          <a:schemeClr val="dk1"/>
                        </a:solidFill>
                        <a:effectLst/>
                        <a:latin typeface="+mn-lt"/>
                        <a:ea typeface="+mn-ea"/>
                        <a:cs typeface="+mn-cs"/>
                      </a:endParaRPr>
                    </a:p>
                  </a:txBody>
                  <a:tcPr/>
                </a:tc>
                <a:tc>
                  <a:txBody>
                    <a:bodyPr/>
                    <a:lstStyle/>
                    <a:p>
                      <a:pPr algn="ctr"/>
                      <a:r>
                        <a:rPr lang="es-CO" sz="1600" kern="1200" dirty="0" smtClean="0">
                          <a:solidFill>
                            <a:schemeClr val="dk1"/>
                          </a:solidFill>
                          <a:effectLst/>
                          <a:latin typeface="+mn-lt"/>
                          <a:ea typeface="+mn-ea"/>
                          <a:cs typeface="+mn-cs"/>
                        </a:rPr>
                        <a:t>2019</a:t>
                      </a:r>
                      <a:endParaRPr lang="en-US"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smtClean="0"/>
                        <a:t>On going</a:t>
                      </a:r>
                      <a:endParaRPr lang="en-GB" sz="1600" noProof="0" dirty="0"/>
                    </a:p>
                  </a:txBody>
                  <a:tcPr/>
                </a:tc>
                <a:extLst>
                  <a:ext uri="{0D108BD9-81ED-4DB2-BD59-A6C34878D82A}">
                    <a16:rowId xmlns:a16="http://schemas.microsoft.com/office/drawing/2014/main" val="2137691710"/>
                  </a:ext>
                </a:extLst>
              </a:tr>
              <a:tr h="185420">
                <a:tc>
                  <a:txBody>
                    <a:bodyPr/>
                    <a:lstStyle/>
                    <a:p>
                      <a:pPr algn="ctr"/>
                      <a:r>
                        <a:rPr lang="es-CO" sz="1600" dirty="0" smtClean="0"/>
                        <a:t>5</a:t>
                      </a:r>
                      <a:endParaRPr lang="es-CO" sz="1600" dirty="0"/>
                    </a:p>
                  </a:txBody>
                  <a:tcPr/>
                </a:tc>
                <a:tc>
                  <a:txBody>
                    <a:bodyPr/>
                    <a:lstStyle/>
                    <a:p>
                      <a:pPr algn="l"/>
                      <a:r>
                        <a:rPr lang="en-US" sz="1600" kern="1200" dirty="0" smtClean="0">
                          <a:solidFill>
                            <a:schemeClr val="dk1"/>
                          </a:solidFill>
                          <a:effectLst/>
                          <a:latin typeface="+mn-lt"/>
                          <a:ea typeface="+mn-ea"/>
                          <a:cs typeface="+mn-cs"/>
                        </a:rPr>
                        <a:t>Training to Hydrography Cat. B</a:t>
                      </a:r>
                    </a:p>
                    <a:p>
                      <a:pPr algn="l"/>
                      <a:endParaRPr lang="en-US" sz="1600" kern="1200" dirty="0">
                        <a:solidFill>
                          <a:schemeClr val="dk1"/>
                        </a:solidFill>
                        <a:effectLst/>
                        <a:latin typeface="+mn-lt"/>
                        <a:ea typeface="+mn-ea"/>
                        <a:cs typeface="+mn-cs"/>
                      </a:endParaRPr>
                    </a:p>
                  </a:txBody>
                  <a:tcPr/>
                </a:tc>
                <a:tc>
                  <a:txBody>
                    <a:bodyPr/>
                    <a:lstStyle/>
                    <a:p>
                      <a:pPr algn="ctr"/>
                      <a:r>
                        <a:rPr lang="es-CO" sz="1600" kern="1200" dirty="0" err="1" smtClean="0">
                          <a:solidFill>
                            <a:schemeClr val="dk1"/>
                          </a:solidFill>
                          <a:effectLst/>
                          <a:latin typeface="+mn-lt"/>
                          <a:ea typeface="+mn-ea"/>
                          <a:cs typeface="+mn-cs"/>
                        </a:rPr>
                        <a:t>Peru</a:t>
                      </a:r>
                      <a:endParaRPr lang="en-US" sz="1600" kern="1200" dirty="0">
                        <a:solidFill>
                          <a:schemeClr val="dk1"/>
                        </a:solidFill>
                        <a:effectLst/>
                        <a:latin typeface="+mn-lt"/>
                        <a:ea typeface="+mn-ea"/>
                        <a:cs typeface="+mn-cs"/>
                      </a:endParaRPr>
                    </a:p>
                  </a:txBody>
                  <a:tcPr/>
                </a:tc>
                <a:tc>
                  <a:txBody>
                    <a:bodyPr/>
                    <a:lstStyle/>
                    <a:p>
                      <a:pPr algn="ctr"/>
                      <a:r>
                        <a:rPr lang="es-CO" sz="1600" kern="1200" dirty="0" smtClean="0">
                          <a:solidFill>
                            <a:schemeClr val="dk1"/>
                          </a:solidFill>
                          <a:effectLst/>
                          <a:latin typeface="+mn-lt"/>
                          <a:ea typeface="+mn-ea"/>
                          <a:cs typeface="+mn-cs"/>
                        </a:rPr>
                        <a:t>2019</a:t>
                      </a:r>
                      <a:endParaRPr lang="en-US"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noProof="0" dirty="0" smtClean="0">
                          <a:solidFill>
                            <a:schemeClr val="dk1"/>
                          </a:solidFill>
                          <a:effectLst/>
                          <a:latin typeface="+mn-lt"/>
                          <a:ea typeface="+mn-ea"/>
                          <a:cs typeface="+mn-cs"/>
                        </a:rPr>
                        <a:t>On going</a:t>
                      </a:r>
                      <a:endParaRPr lang="en-GB" sz="1600" kern="1200" noProof="0" dirty="0">
                        <a:solidFill>
                          <a:schemeClr val="dk1"/>
                        </a:solidFill>
                        <a:effectLst/>
                        <a:latin typeface="+mn-lt"/>
                        <a:ea typeface="+mn-ea"/>
                        <a:cs typeface="+mn-cs"/>
                      </a:endParaRPr>
                    </a:p>
                  </a:txBody>
                  <a:tcPr/>
                </a:tc>
                <a:extLst>
                  <a:ext uri="{0D108BD9-81ED-4DB2-BD59-A6C34878D82A}">
                    <a16:rowId xmlns:a16="http://schemas.microsoft.com/office/drawing/2014/main" val="934236549"/>
                  </a:ext>
                </a:extLst>
              </a:tr>
              <a:tr h="185420">
                <a:tc>
                  <a:txBody>
                    <a:bodyPr/>
                    <a:lstStyle/>
                    <a:p>
                      <a:pPr algn="ctr"/>
                      <a:r>
                        <a:rPr lang="es-CO" sz="1600" dirty="0" smtClean="0"/>
                        <a:t>6</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Training to Hydrography Cat. B</a:t>
                      </a:r>
                    </a:p>
                    <a:p>
                      <a:pPr algn="l"/>
                      <a:endParaRPr lang="en-US"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kern="1200" dirty="0" smtClean="0">
                          <a:solidFill>
                            <a:schemeClr val="dk1"/>
                          </a:solidFill>
                          <a:effectLst/>
                          <a:latin typeface="+mn-lt"/>
                          <a:ea typeface="+mn-ea"/>
                          <a:cs typeface="+mn-cs"/>
                        </a:rPr>
                        <a:t>Ecuador</a:t>
                      </a:r>
                      <a:endParaRPr lang="es-CO" sz="1600" kern="1200" dirty="0">
                        <a:solidFill>
                          <a:schemeClr val="dk1"/>
                        </a:solidFill>
                        <a:effectLst/>
                        <a:latin typeface="+mn-lt"/>
                        <a:ea typeface="+mn-ea"/>
                        <a:cs typeface="+mn-cs"/>
                      </a:endParaRPr>
                    </a:p>
                  </a:txBody>
                  <a:tcPr/>
                </a:tc>
                <a:tc>
                  <a:txBody>
                    <a:bodyPr/>
                    <a:lstStyle/>
                    <a:p>
                      <a:pPr algn="ctr"/>
                      <a:r>
                        <a:rPr lang="es-CO" sz="1600" kern="1200" dirty="0" smtClean="0">
                          <a:solidFill>
                            <a:schemeClr val="dk1"/>
                          </a:solidFill>
                          <a:effectLst/>
                          <a:latin typeface="+mn-lt"/>
                          <a:ea typeface="+mn-ea"/>
                          <a:cs typeface="+mn-cs"/>
                        </a:rPr>
                        <a:t>2019</a:t>
                      </a:r>
                      <a:endParaRPr lang="es-CO"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noProof="0" dirty="0" smtClean="0">
                          <a:solidFill>
                            <a:schemeClr val="dk1"/>
                          </a:solidFill>
                          <a:effectLst/>
                          <a:latin typeface="+mn-lt"/>
                          <a:ea typeface="+mn-ea"/>
                          <a:cs typeface="+mn-cs"/>
                        </a:rPr>
                        <a:t>On going</a:t>
                      </a:r>
                      <a:endParaRPr lang="en-GB" sz="1600" kern="1200" noProof="0" dirty="0">
                        <a:solidFill>
                          <a:schemeClr val="dk1"/>
                        </a:solidFill>
                        <a:effectLst/>
                        <a:latin typeface="+mn-lt"/>
                        <a:ea typeface="+mn-ea"/>
                        <a:cs typeface="+mn-cs"/>
                      </a:endParaRPr>
                    </a:p>
                  </a:txBody>
                  <a:tcPr/>
                </a:tc>
                <a:extLst>
                  <a:ext uri="{0D108BD9-81ED-4DB2-BD59-A6C34878D82A}">
                    <a16:rowId xmlns:a16="http://schemas.microsoft.com/office/drawing/2014/main" val="1513680911"/>
                  </a:ext>
                </a:extLst>
              </a:tr>
              <a:tr h="185420">
                <a:tc>
                  <a:txBody>
                    <a:bodyPr/>
                    <a:lstStyle/>
                    <a:p>
                      <a:pPr algn="ctr"/>
                      <a:r>
                        <a:rPr lang="es-CO" sz="1600" dirty="0" smtClean="0"/>
                        <a:t>7</a:t>
                      </a:r>
                      <a:endParaRPr lang="es-C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Training to Hydrography Cat. 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Training to Hydrography Cat B</a:t>
                      </a:r>
                    </a:p>
                    <a:p>
                      <a:pPr algn="l"/>
                      <a:endParaRPr lang="es-CO" sz="1600" kern="1200" dirty="0">
                        <a:solidFill>
                          <a:schemeClr val="dk1"/>
                        </a:solidFill>
                        <a:effectLst/>
                        <a:latin typeface="+mn-lt"/>
                        <a:ea typeface="+mn-ea"/>
                        <a:cs typeface="+mn-cs"/>
                      </a:endParaRPr>
                    </a:p>
                  </a:txBody>
                  <a:tcPr/>
                </a:tc>
                <a:tc>
                  <a:txBody>
                    <a:bodyPr/>
                    <a:lstStyle/>
                    <a:p>
                      <a:pPr algn="ctr"/>
                      <a:r>
                        <a:rPr lang="es-CO" sz="1600" kern="1200" dirty="0" smtClean="0">
                          <a:solidFill>
                            <a:schemeClr val="dk1"/>
                          </a:solidFill>
                          <a:effectLst/>
                          <a:latin typeface="+mn-lt"/>
                          <a:ea typeface="+mn-ea"/>
                          <a:cs typeface="+mn-cs"/>
                        </a:rPr>
                        <a:t>Colombia</a:t>
                      </a:r>
                      <a:endParaRPr lang="es-CO"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kern="1200" dirty="0" smtClean="0">
                          <a:solidFill>
                            <a:schemeClr val="dk1"/>
                          </a:solidFill>
                          <a:effectLst/>
                          <a:latin typeface="+mn-lt"/>
                          <a:ea typeface="+mn-ea"/>
                          <a:cs typeface="+mn-cs"/>
                        </a:rPr>
                        <a:t>2019</a:t>
                      </a:r>
                      <a:endParaRPr lang="es-CO" sz="16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noProof="0" dirty="0" smtClean="0">
                          <a:solidFill>
                            <a:schemeClr val="dk1"/>
                          </a:solidFill>
                          <a:effectLst/>
                          <a:latin typeface="+mn-lt"/>
                          <a:ea typeface="+mn-ea"/>
                          <a:cs typeface="+mn-cs"/>
                        </a:rPr>
                        <a:t>On going</a:t>
                      </a:r>
                      <a:endParaRPr lang="en-GB" sz="1600" kern="1200" noProof="0" dirty="0">
                        <a:solidFill>
                          <a:schemeClr val="dk1"/>
                        </a:solidFill>
                        <a:effectLst/>
                        <a:latin typeface="+mn-lt"/>
                        <a:ea typeface="+mn-ea"/>
                        <a:cs typeface="+mn-cs"/>
                      </a:endParaRPr>
                    </a:p>
                  </a:txBody>
                  <a:tcPr/>
                </a:tc>
                <a:extLst>
                  <a:ext uri="{0D108BD9-81ED-4DB2-BD59-A6C34878D82A}">
                    <a16:rowId xmlns:a16="http://schemas.microsoft.com/office/drawing/2014/main" val="2260345971"/>
                  </a:ext>
                </a:extLst>
              </a:tr>
            </a:tbl>
          </a:graphicData>
        </a:graphic>
      </p:graphicFrame>
      <p:sp>
        <p:nvSpPr>
          <p:cNvPr id="11" name="Rectángulo 10"/>
          <p:cNvSpPr/>
          <p:nvPr/>
        </p:nvSpPr>
        <p:spPr>
          <a:xfrm>
            <a:off x="359072" y="1268760"/>
            <a:ext cx="3816424" cy="3600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Text Box 39"/>
          <p:cNvSpPr txBox="1">
            <a:spLocks noChangeArrowheads="1"/>
          </p:cNvSpPr>
          <p:nvPr/>
        </p:nvSpPr>
        <p:spPr bwMode="auto">
          <a:xfrm>
            <a:off x="503088" y="1268760"/>
            <a:ext cx="35648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b="1" dirty="0">
                <a:solidFill>
                  <a:schemeClr val="tx1"/>
                </a:solidFill>
                <a:latin typeface="Arial" panose="020B0604020202020204" pitchFamily="34" charset="0"/>
                <a:ea typeface="Rix모던고딕 EB" pitchFamily="18" charset="-127"/>
                <a:cs typeface="Arial" panose="020B0604020202020204" pitchFamily="34" charset="0"/>
              </a:rPr>
              <a:t>Non IHO-Funded CB activities</a:t>
            </a:r>
          </a:p>
          <a:p>
            <a:pPr eaLnBrk="1" hangingPunct="1">
              <a:spcBef>
                <a:spcPct val="0"/>
              </a:spcBef>
            </a:pP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3" name="CuadroTexto 12">
            <a:extLst>
              <a:ext uri="{FF2B5EF4-FFF2-40B4-BE49-F238E27FC236}">
                <a16:creationId xmlns:a16="http://schemas.microsoft.com/office/drawing/2014/main" id="{43C3DFBE-C801-4305-9431-F286C5EDF4A7}"/>
              </a:ext>
            </a:extLst>
          </p:cNvPr>
          <p:cNvSpPr txBox="1"/>
          <p:nvPr/>
        </p:nvSpPr>
        <p:spPr>
          <a:xfrm>
            <a:off x="1763688" y="336710"/>
            <a:ext cx="4975016"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II. Capacity Building Activities</a:t>
            </a:r>
          </a:p>
        </p:txBody>
      </p:sp>
    </p:spTree>
    <p:extLst>
      <p:ext uri="{BB962C8B-B14F-4D97-AF65-F5344CB8AC3E}">
        <p14:creationId xmlns:p14="http://schemas.microsoft.com/office/powerpoint/2010/main" val="303703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1" name="Tabla 10"/>
          <p:cNvGraphicFramePr>
            <a:graphicFrameLocks noGrp="1"/>
          </p:cNvGraphicFramePr>
          <p:nvPr>
            <p:extLst>
              <p:ext uri="{D42A27DB-BD31-4B8C-83A1-F6EECF244321}">
                <p14:modId xmlns:p14="http://schemas.microsoft.com/office/powerpoint/2010/main" val="1620139128"/>
              </p:ext>
            </p:extLst>
          </p:nvPr>
        </p:nvGraphicFramePr>
        <p:xfrm>
          <a:off x="375093" y="2641911"/>
          <a:ext cx="8495182" cy="2569078"/>
        </p:xfrm>
        <a:graphic>
          <a:graphicData uri="http://schemas.openxmlformats.org/drawingml/2006/table">
            <a:tbl>
              <a:tblPr firstRow="1" bandRow="1">
                <a:tableStyleId>{10A1B5D5-9B99-4C35-A422-299274C87663}</a:tableStyleId>
              </a:tblPr>
              <a:tblGrid>
                <a:gridCol w="576064">
                  <a:extLst>
                    <a:ext uri="{9D8B030D-6E8A-4147-A177-3AD203B41FA5}">
                      <a16:colId xmlns:a16="http://schemas.microsoft.com/office/drawing/2014/main" val="1188801539"/>
                    </a:ext>
                  </a:extLst>
                </a:gridCol>
                <a:gridCol w="4430026">
                  <a:extLst>
                    <a:ext uri="{9D8B030D-6E8A-4147-A177-3AD203B41FA5}">
                      <a16:colId xmlns:a16="http://schemas.microsoft.com/office/drawing/2014/main" val="2015039380"/>
                    </a:ext>
                  </a:extLst>
                </a:gridCol>
                <a:gridCol w="1365296">
                  <a:extLst>
                    <a:ext uri="{9D8B030D-6E8A-4147-A177-3AD203B41FA5}">
                      <a16:colId xmlns:a16="http://schemas.microsoft.com/office/drawing/2014/main" val="2595017897"/>
                    </a:ext>
                  </a:extLst>
                </a:gridCol>
                <a:gridCol w="1061898">
                  <a:extLst>
                    <a:ext uri="{9D8B030D-6E8A-4147-A177-3AD203B41FA5}">
                      <a16:colId xmlns:a16="http://schemas.microsoft.com/office/drawing/2014/main" val="1063592525"/>
                    </a:ext>
                  </a:extLst>
                </a:gridCol>
                <a:gridCol w="1061898">
                  <a:extLst>
                    <a:ext uri="{9D8B030D-6E8A-4147-A177-3AD203B41FA5}">
                      <a16:colId xmlns:a16="http://schemas.microsoft.com/office/drawing/2014/main" val="2349240157"/>
                    </a:ext>
                  </a:extLst>
                </a:gridCol>
              </a:tblGrid>
              <a:tr h="418826">
                <a:tc>
                  <a:txBody>
                    <a:bodyPr/>
                    <a:lstStyle/>
                    <a:p>
                      <a:pPr algn="ctr"/>
                      <a:r>
                        <a:rPr lang="es-MX" dirty="0"/>
                        <a:t>S/N</a:t>
                      </a:r>
                      <a:endParaRPr lang="es-CO" dirty="0"/>
                    </a:p>
                  </a:txBody>
                  <a:tcPr>
                    <a:solidFill>
                      <a:srgbClr val="FFC000"/>
                    </a:solidFill>
                  </a:tcPr>
                </a:tc>
                <a:tc>
                  <a:txBody>
                    <a:bodyPr/>
                    <a:lstStyle/>
                    <a:p>
                      <a:pPr algn="ctr"/>
                      <a:r>
                        <a:rPr lang="es-MX" dirty="0" err="1"/>
                        <a:t>Title</a:t>
                      </a:r>
                      <a:endParaRPr lang="es-CO" dirty="0"/>
                    </a:p>
                  </a:txBody>
                  <a:tcPr>
                    <a:solidFill>
                      <a:srgbClr val="FFC000"/>
                    </a:solidFill>
                  </a:tcPr>
                </a:tc>
                <a:tc>
                  <a:txBody>
                    <a:bodyPr/>
                    <a:lstStyle/>
                    <a:p>
                      <a:pPr algn="ctr"/>
                      <a:r>
                        <a:rPr lang="en-US" noProof="0" dirty="0"/>
                        <a:t>Venue</a:t>
                      </a:r>
                    </a:p>
                  </a:txBody>
                  <a:tcPr>
                    <a:solidFill>
                      <a:srgbClr val="FFC000"/>
                    </a:solidFill>
                  </a:tcPr>
                </a:tc>
                <a:tc>
                  <a:txBody>
                    <a:bodyPr/>
                    <a:lstStyle/>
                    <a:p>
                      <a:r>
                        <a:rPr lang="es-MX" dirty="0"/>
                        <a:t>Date</a:t>
                      </a:r>
                      <a:endParaRPr lang="es-CO" dirty="0"/>
                    </a:p>
                  </a:txBody>
                  <a:tcPr>
                    <a:solidFill>
                      <a:srgbClr val="FFC000"/>
                    </a:solidFill>
                  </a:tcPr>
                </a:tc>
                <a:tc>
                  <a:txBody>
                    <a:bodyPr/>
                    <a:lstStyle/>
                    <a:p>
                      <a:r>
                        <a:rPr lang="es-MX" dirty="0"/>
                        <a:t>Status</a:t>
                      </a:r>
                      <a:endParaRPr lang="es-CO" dirty="0"/>
                    </a:p>
                  </a:txBody>
                  <a:tcPr>
                    <a:solidFill>
                      <a:srgbClr val="FFC000"/>
                    </a:solidFill>
                  </a:tcPr>
                </a:tc>
                <a:extLst>
                  <a:ext uri="{0D108BD9-81ED-4DB2-BD59-A6C34878D82A}">
                    <a16:rowId xmlns:a16="http://schemas.microsoft.com/office/drawing/2014/main" val="959158865"/>
                  </a:ext>
                </a:extLst>
              </a:tr>
              <a:tr h="324026">
                <a:tc>
                  <a:txBody>
                    <a:bodyPr/>
                    <a:lstStyle/>
                    <a:p>
                      <a:pPr algn="ctr"/>
                      <a:r>
                        <a:rPr lang="es-MX" sz="1600" dirty="0"/>
                        <a:t>1</a:t>
                      </a:r>
                      <a:endParaRPr lang="es-C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Workshop on MSI</a:t>
                      </a:r>
                      <a:endParaRPr lang="es-CO" sz="1800" kern="1200" dirty="0" smtClean="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Colombia</a:t>
                      </a:r>
                      <a:endParaRPr lang="es-CO" sz="1600" dirty="0"/>
                    </a:p>
                  </a:txBody>
                  <a:tcPr/>
                </a:tc>
                <a:tc>
                  <a:txBody>
                    <a:bodyPr/>
                    <a:lstStyle/>
                    <a:p>
                      <a:pPr algn="ctr"/>
                      <a:r>
                        <a:rPr lang="es-MX" sz="1400" dirty="0" smtClean="0"/>
                        <a:t>2020</a:t>
                      </a:r>
                      <a:endParaRPr lang="es-CO" sz="1400" dirty="0"/>
                    </a:p>
                  </a:txBody>
                  <a:tcPr/>
                </a:tc>
                <a:tc>
                  <a:txBody>
                    <a:bodyPr/>
                    <a:lstStyle/>
                    <a:p>
                      <a:pPr algn="ctr"/>
                      <a:r>
                        <a:rPr lang="es-MX" sz="1600" dirty="0"/>
                        <a:t>Planned</a:t>
                      </a:r>
                      <a:endParaRPr lang="es-CO" sz="1600" dirty="0"/>
                    </a:p>
                  </a:txBody>
                  <a:tcPr/>
                </a:tc>
                <a:extLst>
                  <a:ext uri="{0D108BD9-81ED-4DB2-BD59-A6C34878D82A}">
                    <a16:rowId xmlns:a16="http://schemas.microsoft.com/office/drawing/2014/main" val="778512880"/>
                  </a:ext>
                </a:extLst>
              </a:tr>
              <a:tr h="324026">
                <a:tc>
                  <a:txBody>
                    <a:bodyPr/>
                    <a:lstStyle/>
                    <a:p>
                      <a:pPr algn="ctr"/>
                      <a:r>
                        <a:rPr lang="es-MX" sz="1600" dirty="0"/>
                        <a:t>2</a:t>
                      </a:r>
                      <a:endParaRPr lang="es-CO" sz="1600" dirty="0"/>
                    </a:p>
                  </a:txBody>
                  <a:tcPr/>
                </a:tc>
                <a:tc>
                  <a:txBody>
                    <a:bodyPr/>
                    <a:lstStyle/>
                    <a:p>
                      <a:pPr algn="just"/>
                      <a:r>
                        <a:rPr lang="en-GB" sz="1800" kern="1200" dirty="0">
                          <a:solidFill>
                            <a:schemeClr val="dk1"/>
                          </a:solidFill>
                          <a:effectLst/>
                          <a:latin typeface="+mn-lt"/>
                          <a:ea typeface="+mn-ea"/>
                          <a:cs typeface="+mn-cs"/>
                        </a:rPr>
                        <a:t>Workshop </a:t>
                      </a:r>
                      <a:r>
                        <a:rPr lang="en-GB" sz="1800" kern="1200" dirty="0" smtClean="0">
                          <a:solidFill>
                            <a:schemeClr val="dk1"/>
                          </a:solidFill>
                          <a:effectLst/>
                          <a:latin typeface="+mn-lt"/>
                          <a:ea typeface="+mn-ea"/>
                          <a:cs typeface="+mn-cs"/>
                        </a:rPr>
                        <a:t>“Coast line”</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Ecuador</a:t>
                      </a:r>
                      <a:endParaRPr lang="es-CO" sz="1600" dirty="0"/>
                    </a:p>
                  </a:txBody>
                  <a:tcPr/>
                </a:tc>
                <a:tc>
                  <a:txBody>
                    <a:bodyPr/>
                    <a:lstStyle/>
                    <a:p>
                      <a:pPr algn="ctr"/>
                      <a:r>
                        <a:rPr lang="es-MX" sz="1400" dirty="0" smtClean="0"/>
                        <a:t>2020</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Planned</a:t>
                      </a:r>
                      <a:endParaRPr lang="es-CO" sz="1600" dirty="0"/>
                    </a:p>
                  </a:txBody>
                  <a:tcPr/>
                </a:tc>
                <a:extLst>
                  <a:ext uri="{0D108BD9-81ED-4DB2-BD59-A6C34878D82A}">
                    <a16:rowId xmlns:a16="http://schemas.microsoft.com/office/drawing/2014/main" val="944541026"/>
                  </a:ext>
                </a:extLst>
              </a:tr>
              <a:tr h="506014">
                <a:tc>
                  <a:txBody>
                    <a:bodyPr/>
                    <a:lstStyle/>
                    <a:p>
                      <a:pPr algn="ctr"/>
                      <a:r>
                        <a:rPr lang="es-MX" sz="1600" dirty="0"/>
                        <a:t>3</a:t>
                      </a:r>
                      <a:endParaRPr lang="es-C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Workshop on Crowdsourced Bathymetry</a:t>
                      </a:r>
                      <a:endParaRPr lang="es-CO" sz="1800" kern="1200" dirty="0" smtClean="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Colombia</a:t>
                      </a:r>
                      <a:endParaRPr lang="es-CO" sz="1800" dirty="0" smtClean="0"/>
                    </a:p>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smtClean="0"/>
                        <a:t>2020</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Planned</a:t>
                      </a:r>
                      <a:endParaRPr lang="es-CO" sz="1600" dirty="0"/>
                    </a:p>
                    <a:p>
                      <a:pPr algn="ctr"/>
                      <a:endParaRPr lang="es-CO" sz="1600" dirty="0"/>
                    </a:p>
                  </a:txBody>
                  <a:tcPr/>
                </a:tc>
                <a:extLst>
                  <a:ext uri="{0D108BD9-81ED-4DB2-BD59-A6C34878D82A}">
                    <a16:rowId xmlns:a16="http://schemas.microsoft.com/office/drawing/2014/main" val="1039484621"/>
                  </a:ext>
                </a:extLst>
              </a:tr>
              <a:tr h="778652">
                <a:tc>
                  <a:txBody>
                    <a:bodyPr/>
                    <a:lstStyle/>
                    <a:p>
                      <a:pPr algn="ctr"/>
                      <a:r>
                        <a:rPr lang="es-MX" sz="1600" dirty="0"/>
                        <a:t>4</a:t>
                      </a:r>
                      <a:endParaRPr lang="es-CO"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Workshop </a:t>
                      </a:r>
                      <a:r>
                        <a:rPr lang="en-GB" sz="1800" kern="1200" dirty="0" err="1" smtClean="0">
                          <a:solidFill>
                            <a:schemeClr val="dk1"/>
                          </a:solidFill>
                          <a:effectLst/>
                          <a:latin typeface="+mn-lt"/>
                          <a:ea typeface="+mn-ea"/>
                          <a:cs typeface="+mn-cs"/>
                        </a:rPr>
                        <a:t>Caris</a:t>
                      </a:r>
                      <a:r>
                        <a:rPr lang="en-GB" sz="1800" kern="1200" dirty="0" smtClean="0">
                          <a:solidFill>
                            <a:schemeClr val="dk1"/>
                          </a:solidFill>
                          <a:effectLst/>
                          <a:latin typeface="+mn-lt"/>
                          <a:ea typeface="+mn-ea"/>
                          <a:cs typeface="+mn-cs"/>
                        </a:rPr>
                        <a:t> Composer</a:t>
                      </a:r>
                      <a:endParaRPr lang="es-CO" sz="1800" kern="1200" dirty="0">
                        <a:solidFill>
                          <a:schemeClr val="dk1"/>
                        </a:solidFill>
                        <a:effectLst/>
                        <a:latin typeface="+mn-lt"/>
                        <a:ea typeface="+mn-ea"/>
                        <a:cs typeface="+mn-cs"/>
                      </a:endParaRPr>
                    </a:p>
                  </a:txBody>
                  <a:tcPr/>
                </a:tc>
                <a:tc>
                  <a:txBody>
                    <a:bodyPr/>
                    <a:lstStyle/>
                    <a:p>
                      <a:pPr algn="ctr"/>
                      <a:r>
                        <a:rPr lang="es-MX" sz="1600" dirty="0" err="1" smtClean="0"/>
                        <a:t>Peru</a:t>
                      </a:r>
                      <a:endParaRPr lang="es-CO"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dirty="0"/>
                        <a:t>2020</a:t>
                      </a:r>
                      <a:endParaRPr lang="es-CO"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t>Planned</a:t>
                      </a:r>
                      <a:endParaRPr lang="es-CO" sz="1600" dirty="0"/>
                    </a:p>
                  </a:txBody>
                  <a:tcPr/>
                </a:tc>
                <a:extLst>
                  <a:ext uri="{0D108BD9-81ED-4DB2-BD59-A6C34878D82A}">
                    <a16:rowId xmlns:a16="http://schemas.microsoft.com/office/drawing/2014/main" val="2137691710"/>
                  </a:ext>
                </a:extLst>
              </a:tr>
            </a:tbl>
          </a:graphicData>
        </a:graphic>
      </p:graphicFrame>
      <p:sp>
        <p:nvSpPr>
          <p:cNvPr id="12" name="Rectángulo 11"/>
          <p:cNvSpPr/>
          <p:nvPr/>
        </p:nvSpPr>
        <p:spPr>
          <a:xfrm>
            <a:off x="375093" y="1801514"/>
            <a:ext cx="3816424" cy="3600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Text Box 39"/>
          <p:cNvSpPr txBox="1">
            <a:spLocks noChangeArrowheads="1"/>
          </p:cNvSpPr>
          <p:nvPr/>
        </p:nvSpPr>
        <p:spPr bwMode="auto">
          <a:xfrm>
            <a:off x="539552" y="1801514"/>
            <a:ext cx="3024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bg1"/>
                </a:solidFill>
                <a:latin typeface="휴먼모음T" pitchFamily="18" charset="-127"/>
                <a:ea typeface="휴먼모음T" pitchFamily="18" charset="-127"/>
              </a:defRPr>
            </a:lvl1pPr>
            <a:lvl2pPr marL="742950" indent="-285750" eaLnBrk="0" hangingPunct="0">
              <a:defRPr kumimoji="1" sz="3600">
                <a:solidFill>
                  <a:schemeClr val="bg1"/>
                </a:solidFill>
                <a:latin typeface="휴먼모음T" pitchFamily="18" charset="-127"/>
                <a:ea typeface="휴먼모음T" pitchFamily="18" charset="-127"/>
              </a:defRPr>
            </a:lvl2pPr>
            <a:lvl3pPr marL="1143000" indent="-228600" eaLnBrk="0" hangingPunct="0">
              <a:defRPr kumimoji="1" sz="3600">
                <a:solidFill>
                  <a:schemeClr val="bg1"/>
                </a:solidFill>
                <a:latin typeface="휴먼모음T" pitchFamily="18" charset="-127"/>
                <a:ea typeface="휴먼모음T" pitchFamily="18" charset="-127"/>
              </a:defRPr>
            </a:lvl3pPr>
            <a:lvl4pPr marL="1600200" indent="-228600" eaLnBrk="0" hangingPunct="0">
              <a:defRPr kumimoji="1" sz="3600">
                <a:solidFill>
                  <a:schemeClr val="bg1"/>
                </a:solidFill>
                <a:latin typeface="휴먼모음T" pitchFamily="18" charset="-127"/>
                <a:ea typeface="휴먼모음T" pitchFamily="18" charset="-127"/>
              </a:defRPr>
            </a:lvl4pPr>
            <a:lvl5pPr marL="2057400" indent="-228600" eaLnBrk="0" hangingPunct="0">
              <a:defRPr kumimoji="1" sz="3600">
                <a:solidFill>
                  <a:schemeClr val="bg1"/>
                </a:solidFill>
                <a:latin typeface="휴먼모음T" pitchFamily="18" charset="-127"/>
                <a:ea typeface="휴먼모음T" pitchFamily="18" charset="-127"/>
              </a:defRPr>
            </a:lvl5pPr>
            <a:lvl6pPr marL="25146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6pPr>
            <a:lvl7pPr marL="29718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7pPr>
            <a:lvl8pPr marL="34290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8pPr>
            <a:lvl9pPr marL="3886200" indent="-228600" eaLnBrk="0" fontAlgn="base" hangingPunct="0">
              <a:spcBef>
                <a:spcPct val="50000"/>
              </a:spcBef>
              <a:spcAft>
                <a:spcPct val="0"/>
              </a:spcAft>
              <a:defRPr kumimoji="1" sz="3600">
                <a:solidFill>
                  <a:schemeClr val="bg1"/>
                </a:solidFill>
                <a:latin typeface="휴먼모음T" pitchFamily="18" charset="-127"/>
                <a:ea typeface="휴먼모음T" pitchFamily="18" charset="-127"/>
              </a:defRPr>
            </a:lvl9pPr>
          </a:lstStyle>
          <a:p>
            <a:pPr eaLnBrk="1" hangingPunct="1">
              <a:spcBef>
                <a:spcPct val="0"/>
              </a:spcBef>
            </a:pPr>
            <a:r>
              <a:rPr lang="en-US" altLang="ko-KR" sz="1800" b="1" dirty="0">
                <a:solidFill>
                  <a:schemeClr val="tx1"/>
                </a:solidFill>
                <a:latin typeface="Arial" panose="020B0604020202020204" pitchFamily="34" charset="0"/>
                <a:ea typeface="Rix모던고딕 EB" pitchFamily="18" charset="-127"/>
                <a:cs typeface="Arial" panose="020B0604020202020204" pitchFamily="34" charset="0"/>
              </a:rPr>
              <a:t>SEPRHC activities</a:t>
            </a:r>
          </a:p>
          <a:p>
            <a:pPr eaLnBrk="1" hangingPunct="1">
              <a:spcBef>
                <a:spcPct val="0"/>
              </a:spcBef>
            </a:pPr>
            <a:endParaRPr lang="ko-KR" altLang="en-US" sz="2200" dirty="0">
              <a:solidFill>
                <a:schemeClr val="tx1"/>
              </a:solidFill>
              <a:effectLst/>
              <a:latin typeface="Arial" panose="020B0604020202020204" pitchFamily="34" charset="0"/>
              <a:ea typeface="Rix모던고딕 EB" pitchFamily="18" charset="-127"/>
              <a:cs typeface="Arial" panose="020B0604020202020204" pitchFamily="34" charset="0"/>
            </a:endParaRPr>
          </a:p>
        </p:txBody>
      </p:sp>
      <p:sp>
        <p:nvSpPr>
          <p:cNvPr id="14" name="CuadroTexto 13">
            <a:extLst>
              <a:ext uri="{FF2B5EF4-FFF2-40B4-BE49-F238E27FC236}">
                <a16:creationId xmlns:a16="http://schemas.microsoft.com/office/drawing/2014/main" id="{1581A681-A394-4245-B8D8-437162AF79E6}"/>
              </a:ext>
            </a:extLst>
          </p:cNvPr>
          <p:cNvSpPr txBox="1"/>
          <p:nvPr/>
        </p:nvSpPr>
        <p:spPr>
          <a:xfrm>
            <a:off x="2459391" y="479574"/>
            <a:ext cx="6070893" cy="1077218"/>
          </a:xfrm>
          <a:prstGeom prst="rect">
            <a:avLst/>
          </a:prstGeom>
          <a:noFill/>
        </p:spPr>
        <p:txBody>
          <a:bodyPr wrap="none" rtlCol="0">
            <a:spAutoFit/>
          </a:bodyPr>
          <a:lstStyle/>
          <a:p>
            <a:pPr algn="r"/>
            <a:r>
              <a:rPr lang="en-US" sz="3200" b="1" dirty="0">
                <a:latin typeface="Arial Narrow" panose="020B0606020202030204" pitchFamily="34" charset="0"/>
                <a:cs typeface="Arial" panose="020B0604020202020204" pitchFamily="34" charset="0"/>
              </a:rPr>
              <a:t>III. Proposed </a:t>
            </a:r>
            <a:r>
              <a:rPr lang="en-US" sz="3200" b="1" dirty="0" smtClean="0">
                <a:latin typeface="Arial Narrow" panose="020B0606020202030204" pitchFamily="34" charset="0"/>
                <a:cs typeface="Arial" panose="020B0604020202020204" pitchFamily="34" charset="0"/>
              </a:rPr>
              <a:t>2020 </a:t>
            </a:r>
            <a:r>
              <a:rPr lang="en-US" sz="3200" b="1" dirty="0">
                <a:latin typeface="Arial Narrow" panose="020B0606020202030204" pitchFamily="34" charset="0"/>
                <a:cs typeface="Arial" panose="020B0604020202020204" pitchFamily="34" charset="0"/>
              </a:rPr>
              <a:t>Capacity Building </a:t>
            </a:r>
            <a:br>
              <a:rPr lang="en-US" sz="3200" b="1" dirty="0">
                <a:latin typeface="Arial Narrow" panose="020B0606020202030204" pitchFamily="34" charset="0"/>
                <a:cs typeface="Arial" panose="020B0604020202020204" pitchFamily="34" charset="0"/>
              </a:rPr>
            </a:br>
            <a:r>
              <a:rPr lang="en-US" sz="3200" b="1" dirty="0">
                <a:latin typeface="Arial Narrow" panose="020B0606020202030204" pitchFamily="34" charset="0"/>
                <a:cs typeface="Arial" panose="020B0604020202020204" pitchFamily="34" charset="0"/>
              </a:rPr>
              <a:t>Activities</a:t>
            </a:r>
          </a:p>
        </p:txBody>
      </p:sp>
    </p:spTree>
    <p:extLst>
      <p:ext uri="{BB962C8B-B14F-4D97-AF65-F5344CB8AC3E}">
        <p14:creationId xmlns:p14="http://schemas.microsoft.com/office/powerpoint/2010/main" val="424373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texto 1"/>
          <p:cNvSpPr>
            <a:spLocks noGrp="1"/>
          </p:cNvSpPr>
          <p:nvPr>
            <p:ph type="body" sz="half" idx="2"/>
          </p:nvPr>
        </p:nvSpPr>
        <p:spPr>
          <a:xfrm>
            <a:off x="887016" y="1134116"/>
            <a:ext cx="7294209" cy="1417836"/>
          </a:xfrm>
        </p:spPr>
        <p:txBody>
          <a:bodyPr>
            <a:normAutofit fontScale="62500" lnSpcReduction="20000"/>
          </a:bodyPr>
          <a:lstStyle/>
          <a:p>
            <a:pPr marL="457200" indent="-457200" algn="just">
              <a:buFont typeface="Arial" panose="020B0604020202020204" pitchFamily="34" charset="0"/>
              <a:buChar char="•"/>
            </a:pPr>
            <a:r>
              <a:rPr lang="en-US" sz="3200" dirty="0"/>
              <a:t>The </a:t>
            </a:r>
            <a:r>
              <a:rPr lang="en-US" sz="3200" dirty="0" smtClean="0"/>
              <a:t>workshops allow to learn new technologies, to know the hydrographic development of other countries, to demonstrate the advantages of be member of IHO and the best, to create bonds of friendship that shorten distances and streamline process.</a:t>
            </a:r>
            <a:endParaRPr lang="es-CO" sz="3200" dirty="0"/>
          </a:p>
        </p:txBody>
      </p:sp>
      <p:sp>
        <p:nvSpPr>
          <p:cNvPr id="10" name="CuadroTexto 9">
            <a:extLst>
              <a:ext uri="{FF2B5EF4-FFF2-40B4-BE49-F238E27FC236}">
                <a16:creationId xmlns:a16="http://schemas.microsoft.com/office/drawing/2014/main" id="{1581A681-A394-4245-B8D8-437162AF79E6}"/>
              </a:ext>
            </a:extLst>
          </p:cNvPr>
          <p:cNvSpPr txBox="1"/>
          <p:nvPr/>
        </p:nvSpPr>
        <p:spPr>
          <a:xfrm>
            <a:off x="1763688" y="336710"/>
            <a:ext cx="6481454"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IV. Achievements and Lessons Learned</a:t>
            </a:r>
          </a:p>
        </p:txBody>
      </p:sp>
      <p:pic>
        <p:nvPicPr>
          <p:cNvPr id="6" name="Imagen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199" y="2420888"/>
            <a:ext cx="7243602" cy="3514279"/>
          </a:xfrm>
          <a:prstGeom prst="rect">
            <a:avLst/>
          </a:prstGeom>
        </p:spPr>
      </p:pic>
    </p:spTree>
    <p:extLst>
      <p:ext uri="{BB962C8B-B14F-4D97-AF65-F5344CB8AC3E}">
        <p14:creationId xmlns:p14="http://schemas.microsoft.com/office/powerpoint/2010/main" val="305489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DC0EEF1-D0DB-44CA-8687-C3E00579FF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52312"/>
            <a:ext cx="9144001" cy="505687"/>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4F1436DE-AD63-4293-9EBC-F2CC8AEAD6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082" y="6345133"/>
            <a:ext cx="503409" cy="503409"/>
          </a:xfrm>
          <a:prstGeom prst="rect">
            <a:avLst/>
          </a:prstGeom>
        </p:spPr>
      </p:pic>
      <p:pic>
        <p:nvPicPr>
          <p:cNvPr id="18" name="Imagen 17">
            <a:extLst>
              <a:ext uri="{FF2B5EF4-FFF2-40B4-BE49-F238E27FC236}">
                <a16:creationId xmlns:a16="http://schemas.microsoft.com/office/drawing/2014/main" id="{DE718568-AA21-4F97-9B83-AE35F296B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530" y="6373733"/>
            <a:ext cx="500732" cy="492618"/>
          </a:xfrm>
          <a:prstGeom prst="rect">
            <a:avLst/>
          </a:prstGeom>
        </p:spPr>
      </p:pic>
      <p:pic>
        <p:nvPicPr>
          <p:cNvPr id="22" name="Imagen 21">
            <a:extLst>
              <a:ext uri="{FF2B5EF4-FFF2-40B4-BE49-F238E27FC236}">
                <a16:creationId xmlns:a16="http://schemas.microsoft.com/office/drawing/2014/main" id="{83093A84-5970-46FF-9CF7-4553A7C5FFE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10" y="51317"/>
            <a:ext cx="1554462" cy="29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id="{AF755FCE-6ACE-4480-B1F8-F0920B78B6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18710" y="6385592"/>
            <a:ext cx="295309" cy="450722"/>
          </a:xfrm>
          <a:prstGeom prst="rect">
            <a:avLst/>
          </a:prstGeom>
        </p:spPr>
      </p:pic>
      <p:pic>
        <p:nvPicPr>
          <p:cNvPr id="30" name="Imagen 29">
            <a:extLst>
              <a:ext uri="{FF2B5EF4-FFF2-40B4-BE49-F238E27FC236}">
                <a16:creationId xmlns:a16="http://schemas.microsoft.com/office/drawing/2014/main" id="{E1AC6AFD-CF1A-4EF3-829E-BD3AEBE23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3177" y="6370191"/>
            <a:ext cx="448796" cy="450722"/>
          </a:xfrm>
          <a:prstGeom prst="rect">
            <a:avLst/>
          </a:prstGeom>
        </p:spPr>
      </p:pic>
      <p:pic>
        <p:nvPicPr>
          <p:cNvPr id="1030" name="Picture 6" descr="Related image">
            <a:extLst>
              <a:ext uri="{FF2B5EF4-FFF2-40B4-BE49-F238E27FC236}">
                <a16:creationId xmlns:a16="http://schemas.microsoft.com/office/drawing/2014/main" id="{9ED4E84E-4B09-4ACC-B4AD-F66EC3BA958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63688" y="66244"/>
            <a:ext cx="7380312" cy="262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Marcador de texto 1"/>
          <p:cNvSpPr>
            <a:spLocks noGrp="1"/>
          </p:cNvSpPr>
          <p:nvPr>
            <p:ph type="body" sz="half" idx="2"/>
          </p:nvPr>
        </p:nvSpPr>
        <p:spPr>
          <a:xfrm>
            <a:off x="404194" y="1118518"/>
            <a:ext cx="8003232" cy="4691063"/>
          </a:xfrm>
        </p:spPr>
        <p:txBody>
          <a:bodyPr>
            <a:noAutofit/>
          </a:bodyPr>
          <a:lstStyle/>
          <a:p>
            <a:pPr marL="457200" indent="-457200" algn="just">
              <a:buFont typeface="Arial" panose="020B0604020202020204" pitchFamily="34" charset="0"/>
              <a:buChar char="•"/>
            </a:pPr>
            <a:r>
              <a:rPr lang="en-GB" sz="2400" dirty="0" smtClean="0"/>
              <a:t>SEPRHC thanked to CB-IHO to select to Ecuador for participate in UKHO </a:t>
            </a:r>
            <a:r>
              <a:rPr lang="en-GB" sz="2400" dirty="0"/>
              <a:t>for the </a:t>
            </a:r>
            <a:r>
              <a:rPr lang="en-GB" sz="2400" dirty="0" smtClean="0"/>
              <a:t>11</a:t>
            </a:r>
            <a:r>
              <a:rPr lang="en-GB" sz="2400" baseline="30000" dirty="0" smtClean="0"/>
              <a:t>th</a:t>
            </a:r>
            <a:r>
              <a:rPr lang="en-GB" sz="2400" dirty="0" smtClean="0"/>
              <a:t> course of </a:t>
            </a:r>
            <a:r>
              <a:rPr lang="en-GB" sz="2400" dirty="0"/>
              <a:t>Nippon Foundation </a:t>
            </a:r>
            <a:r>
              <a:rPr lang="en-GB" sz="2400" dirty="0" smtClean="0"/>
              <a:t>CHART project. CL IHO 22/2019.</a:t>
            </a:r>
          </a:p>
          <a:p>
            <a:pPr algn="just"/>
            <a:endParaRPr lang="en-GB" sz="2400" dirty="0"/>
          </a:p>
          <a:p>
            <a:pPr marL="457200" indent="-457200" algn="just">
              <a:buFont typeface="Arial" panose="020B0604020202020204" pitchFamily="34" charset="0"/>
              <a:buChar char="•"/>
            </a:pPr>
            <a:r>
              <a:rPr lang="en-GB" sz="2400" dirty="0"/>
              <a:t>The MS SEPRHC are development Capacity building with itself resources, </a:t>
            </a:r>
            <a:r>
              <a:rPr lang="en-GB" sz="2400" dirty="0" smtClean="0"/>
              <a:t>especially </a:t>
            </a:r>
            <a:r>
              <a:rPr lang="en-GB" sz="2400" dirty="0"/>
              <a:t>in Cat A and B hydrographic program</a:t>
            </a:r>
            <a:r>
              <a:rPr lang="en-GB" sz="2400" dirty="0" smtClean="0"/>
              <a:t>.</a:t>
            </a:r>
          </a:p>
          <a:p>
            <a:pPr algn="just"/>
            <a:endParaRPr lang="en-GB" sz="2400" dirty="0"/>
          </a:p>
          <a:p>
            <a:pPr marL="457200" indent="-457200" algn="just">
              <a:buFont typeface="Arial" panose="020B0604020202020204" pitchFamily="34" charset="0"/>
              <a:buChar char="•"/>
            </a:pPr>
            <a:r>
              <a:rPr lang="en-US" sz="2400" dirty="0"/>
              <a:t>Peru </a:t>
            </a:r>
            <a:r>
              <a:rPr lang="en-US" sz="2400" dirty="0" smtClean="0"/>
              <a:t>continued </a:t>
            </a:r>
            <a:r>
              <a:rPr lang="en-US" sz="2400" dirty="0"/>
              <a:t>offering the BAP Carrasco  as research platform </a:t>
            </a:r>
            <a:endParaRPr lang="es-CO" sz="2400" dirty="0"/>
          </a:p>
          <a:p>
            <a:pPr algn="just"/>
            <a:endParaRPr lang="en-GB" sz="2400" dirty="0" smtClean="0"/>
          </a:p>
          <a:p>
            <a:pPr algn="just"/>
            <a:endParaRPr lang="en-GB" sz="2400" dirty="0"/>
          </a:p>
          <a:p>
            <a:pPr marL="457200" indent="-457200" algn="just">
              <a:buFont typeface="Arial" panose="020B0604020202020204" pitchFamily="34" charset="0"/>
              <a:buChar char="•"/>
            </a:pPr>
            <a:endParaRPr lang="en-GB" sz="2400" dirty="0"/>
          </a:p>
        </p:txBody>
      </p:sp>
      <p:sp>
        <p:nvSpPr>
          <p:cNvPr id="10" name="CuadroTexto 9">
            <a:extLst>
              <a:ext uri="{FF2B5EF4-FFF2-40B4-BE49-F238E27FC236}">
                <a16:creationId xmlns:a16="http://schemas.microsoft.com/office/drawing/2014/main" id="{1581A681-A394-4245-B8D8-437162AF79E6}"/>
              </a:ext>
            </a:extLst>
          </p:cNvPr>
          <p:cNvSpPr txBox="1"/>
          <p:nvPr/>
        </p:nvSpPr>
        <p:spPr>
          <a:xfrm>
            <a:off x="1763688" y="444863"/>
            <a:ext cx="2582374" cy="584775"/>
          </a:xfrm>
          <a:prstGeom prst="rect">
            <a:avLst/>
          </a:prstGeom>
          <a:noFill/>
        </p:spPr>
        <p:txBody>
          <a:bodyPr wrap="none" rtlCol="0">
            <a:spAutoFit/>
          </a:bodyPr>
          <a:lstStyle/>
          <a:p>
            <a:r>
              <a:rPr lang="en-US" sz="3200" b="1" dirty="0">
                <a:latin typeface="Arial Narrow" panose="020B0606020202030204" pitchFamily="34" charset="0"/>
                <a:cs typeface="Arial" panose="020B0604020202020204" pitchFamily="34" charset="0"/>
              </a:rPr>
              <a:t>V. Conclusions</a:t>
            </a:r>
          </a:p>
        </p:txBody>
      </p:sp>
    </p:spTree>
    <p:extLst>
      <p:ext uri="{BB962C8B-B14F-4D97-AF65-F5344CB8AC3E}">
        <p14:creationId xmlns:p14="http://schemas.microsoft.com/office/powerpoint/2010/main" val="42587777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15735</TotalTime>
  <Words>1064</Words>
  <Application>Microsoft Office PowerPoint</Application>
  <PresentationFormat>Presentación en pantalla (4:3)</PresentationFormat>
  <Paragraphs>196</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Calibri</vt:lpstr>
      <vt:lpstr>Wingdings</vt:lpstr>
      <vt:lpstr>Rix모던고딕 EB</vt:lpstr>
      <vt:lpstr>Arial Narrow</vt:lpstr>
      <vt:lpstr>Arial</vt:lpstr>
      <vt:lpstr>Tema de Office</vt:lpstr>
      <vt:lpstr>International Hydrographic Organization  Capacity Building Subcommittee  SOUTH EAST PACIFIC REGIONAL HYDROGRAPHIC COMISSION (SEPRHC) REPORT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International Hydrographic Organization  Capacity Building Subcommittee  SOUTH EAST PACIFIC REGIONAL HYDROGRAPHIC COMISSION (SEPRHC)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ANUAL DE DIRECCIÓN ESTRATÉGICA – TADE 2016</dc:title>
  <dc:creator>Hernan Romero</dc:creator>
  <cp:lastModifiedBy>dell</cp:lastModifiedBy>
  <cp:revision>665</cp:revision>
  <cp:lastPrinted>2016-01-20T22:09:20Z</cp:lastPrinted>
  <dcterms:created xsi:type="dcterms:W3CDTF">2016-01-15T19:53:44Z</dcterms:created>
  <dcterms:modified xsi:type="dcterms:W3CDTF">2019-05-23T13:06:24Z</dcterms:modified>
</cp:coreProperties>
</file>