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869" r:id="rId2"/>
  </p:sldMasterIdLst>
  <p:notesMasterIdLst>
    <p:notesMasterId r:id="rId19"/>
  </p:notesMasterIdLst>
  <p:handoutMasterIdLst>
    <p:handoutMasterId r:id="rId20"/>
  </p:handoutMasterIdLst>
  <p:sldIdLst>
    <p:sldId id="535" r:id="rId3"/>
    <p:sldId id="598" r:id="rId4"/>
    <p:sldId id="599" r:id="rId5"/>
    <p:sldId id="592" r:id="rId6"/>
    <p:sldId id="600" r:id="rId7"/>
    <p:sldId id="602" r:id="rId8"/>
    <p:sldId id="603" r:id="rId9"/>
    <p:sldId id="586" r:id="rId10"/>
    <p:sldId id="594" r:id="rId11"/>
    <p:sldId id="577" r:id="rId12"/>
    <p:sldId id="589" r:id="rId13"/>
    <p:sldId id="555" r:id="rId14"/>
    <p:sldId id="572" r:id="rId15"/>
    <p:sldId id="601" r:id="rId16"/>
    <p:sldId id="590" r:id="rId17"/>
    <p:sldId id="557" r:id="rId18"/>
  </p:sldIdLst>
  <p:sldSz cx="9144000" cy="6858000" type="screen4x3"/>
  <p:notesSz cx="6799263" cy="9929813"/>
  <p:defaultTextStyle>
    <a:defPPr>
      <a:defRPr lang="en-AU"/>
    </a:defPPr>
    <a:lvl1pPr algn="l" rtl="0" fontAlgn="base">
      <a:spcBef>
        <a:spcPct val="0"/>
      </a:spcBef>
      <a:spcAft>
        <a:spcPct val="0"/>
      </a:spcAft>
      <a:defRPr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kern="1200">
        <a:solidFill>
          <a:schemeClr val="tx1"/>
        </a:solidFill>
        <a:latin typeface="Verdana" pitchFamily="34" charset="0"/>
        <a:ea typeface="+mn-ea"/>
        <a:cs typeface="Arial" pitchFamily="34" charset="0"/>
      </a:defRPr>
    </a:lvl5pPr>
    <a:lvl6pPr marL="2286000" algn="l" defTabSz="914400" rtl="0" eaLnBrk="1" latinLnBrk="0" hangingPunct="1">
      <a:defRPr kern="1200">
        <a:solidFill>
          <a:schemeClr val="tx1"/>
        </a:solidFill>
        <a:latin typeface="Verdana" pitchFamily="34" charset="0"/>
        <a:ea typeface="+mn-ea"/>
        <a:cs typeface="Arial" pitchFamily="34" charset="0"/>
      </a:defRPr>
    </a:lvl6pPr>
    <a:lvl7pPr marL="2743200" algn="l" defTabSz="914400" rtl="0" eaLnBrk="1" latinLnBrk="0" hangingPunct="1">
      <a:defRPr kern="1200">
        <a:solidFill>
          <a:schemeClr val="tx1"/>
        </a:solidFill>
        <a:latin typeface="Verdana" pitchFamily="34" charset="0"/>
        <a:ea typeface="+mn-ea"/>
        <a:cs typeface="Arial" pitchFamily="34" charset="0"/>
      </a:defRPr>
    </a:lvl7pPr>
    <a:lvl8pPr marL="3200400" algn="l" defTabSz="914400" rtl="0" eaLnBrk="1" latinLnBrk="0" hangingPunct="1">
      <a:defRPr kern="1200">
        <a:solidFill>
          <a:schemeClr val="tx1"/>
        </a:solidFill>
        <a:latin typeface="Verdana" pitchFamily="34" charset="0"/>
        <a:ea typeface="+mn-ea"/>
        <a:cs typeface="Arial" pitchFamily="34" charset="0"/>
      </a:defRPr>
    </a:lvl8pPr>
    <a:lvl9pPr marL="3657600" algn="l" defTabSz="914400" rtl="0" eaLnBrk="1" latinLnBrk="0" hangingPunct="1">
      <a:defRPr kern="1200">
        <a:solidFill>
          <a:schemeClr val="tx1"/>
        </a:solidFill>
        <a:latin typeface="Verdana"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8">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400"/>
    <a:srgbClr val="FFFF00"/>
    <a:srgbClr val="66CCFF"/>
    <a:srgbClr val="B29EFA"/>
    <a:srgbClr val="BCADEB"/>
    <a:srgbClr val="C19DFB"/>
    <a:srgbClr val="908BF9"/>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92" autoAdjust="0"/>
    <p:restoredTop sz="75651" autoAdjust="0"/>
  </p:normalViewPr>
  <p:slideViewPr>
    <p:cSldViewPr>
      <p:cViewPr varScale="1">
        <p:scale>
          <a:sx n="92" d="100"/>
          <a:sy n="92" d="100"/>
        </p:scale>
        <p:origin x="1435" y="77"/>
      </p:cViewPr>
      <p:guideLst>
        <p:guide orient="horz" pos="2160"/>
        <p:guide pos="2880"/>
      </p:guideLst>
    </p:cSldViewPr>
  </p:slideViewPr>
  <p:outlineViewPr>
    <p:cViewPr>
      <p:scale>
        <a:sx n="33" d="100"/>
        <a:sy n="33" d="100"/>
      </p:scale>
      <p:origin x="0" y="-66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370" y="-84"/>
      </p:cViewPr>
      <p:guideLst>
        <p:guide orient="horz" pos="2880"/>
        <p:guide pos="2160"/>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852916"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9433322"/>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852916" y="9433322"/>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643D52BE-E47B-48D4-BB5E-DBB424F3D512}" type="slidenum">
              <a:rPr lang="en-AU"/>
              <a:pPr>
                <a:defRPr/>
              </a:pPr>
              <a:t>‹#›</a:t>
            </a:fld>
            <a:endParaRPr lang="en-AU"/>
          </a:p>
        </p:txBody>
      </p:sp>
    </p:spTree>
    <p:extLst>
      <p:ext uri="{BB962C8B-B14F-4D97-AF65-F5344CB8AC3E}">
        <p14:creationId xmlns:p14="http://schemas.microsoft.com/office/powerpoint/2010/main" val="14919567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852916" y="0"/>
            <a:ext cx="2946347" cy="49649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n-AU"/>
          </a:p>
        </p:txBody>
      </p:sp>
      <p:sp>
        <p:nvSpPr>
          <p:cNvPr id="22532"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569" y="4716661"/>
            <a:ext cx="4986126" cy="4468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8198" name="Rectangle 6"/>
          <p:cNvSpPr>
            <a:spLocks noGrp="1" noChangeArrowheads="1"/>
          </p:cNvSpPr>
          <p:nvPr>
            <p:ph type="ftr" sz="quarter" idx="4"/>
          </p:nvPr>
        </p:nvSpPr>
        <p:spPr bwMode="auto">
          <a:xfrm>
            <a:off x="0" y="9433322"/>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852916" y="9433322"/>
            <a:ext cx="2946347" cy="49649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5C539661-D461-46D8-ADA7-6C9AAB639E73}" type="slidenum">
              <a:rPr lang="en-AU"/>
              <a:pPr>
                <a:defRPr/>
              </a:pPr>
              <a:t>‹#›</a:t>
            </a:fld>
            <a:endParaRPr lang="en-AU"/>
          </a:p>
        </p:txBody>
      </p:sp>
    </p:spTree>
    <p:extLst>
      <p:ext uri="{BB962C8B-B14F-4D97-AF65-F5344CB8AC3E}">
        <p14:creationId xmlns:p14="http://schemas.microsoft.com/office/powerpoint/2010/main" val="4235706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dirty="0"/>
              <a:t>The organization of this type of seminar, with the support provided by the CB funds to help a large number of </a:t>
            </a:r>
            <a:r>
              <a:rPr lang="en-GB" sz="1200" b="1" dirty="0" err="1"/>
              <a:t>EAtHC</a:t>
            </a:r>
            <a:r>
              <a:rPr lang="en-GB" sz="1200" b="1" dirty="0"/>
              <a:t> African countries to participate, allowed a broad attendance at the 15</a:t>
            </a:r>
            <a:r>
              <a:rPr lang="en-GB" sz="1200" b="1" baseline="30000" dirty="0"/>
              <a:t>th</a:t>
            </a:r>
            <a:r>
              <a:rPr lang="en-GB" sz="1200" b="1" dirty="0"/>
              <a:t> </a:t>
            </a:r>
            <a:r>
              <a:rPr lang="en-GB" sz="1200" b="1" dirty="0" err="1"/>
              <a:t>EAtHC</a:t>
            </a:r>
            <a:r>
              <a:rPr lang="en-GB" sz="1200" b="1" dirty="0"/>
              <a:t> conference. It is certain that African countries would have been much underrepresented at the </a:t>
            </a:r>
            <a:r>
              <a:rPr lang="en-GB" sz="1200" b="1" dirty="0" err="1"/>
              <a:t>EAtHC</a:t>
            </a:r>
            <a:r>
              <a:rPr lang="en-GB" sz="1200" b="1" dirty="0"/>
              <a:t> conference without the organization of the sponsored seminar. </a:t>
            </a:r>
            <a:r>
              <a:rPr lang="en-GB" sz="1200" b="1" u="sng" dirty="0"/>
              <a:t>The organisation of a seminar/workshop before the plenary conference should be renewed</a:t>
            </a:r>
            <a:r>
              <a:rPr lang="en-GB" sz="1200" b="1" dirty="0"/>
              <a:t>, in particular for this region where many coastal states are facing budgetary difficulties to participate in the conference;</a:t>
            </a:r>
            <a:endParaRPr lang="fr-FR" sz="1200" b="1"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2</a:t>
            </a:fld>
            <a:endParaRPr lang="en-AU"/>
          </a:p>
        </p:txBody>
      </p:sp>
    </p:spTree>
    <p:extLst>
      <p:ext uri="{BB962C8B-B14F-4D97-AF65-F5344CB8AC3E}">
        <p14:creationId xmlns:p14="http://schemas.microsoft.com/office/powerpoint/2010/main" val="120158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4</a:t>
            </a:fld>
            <a:endParaRPr lang="en-AU"/>
          </a:p>
        </p:txBody>
      </p:sp>
    </p:spTree>
    <p:extLst>
      <p:ext uri="{BB962C8B-B14F-4D97-AF65-F5344CB8AC3E}">
        <p14:creationId xmlns:p14="http://schemas.microsoft.com/office/powerpoint/2010/main" val="1201584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8</a:t>
            </a:fld>
            <a:endParaRPr lang="en-AU"/>
          </a:p>
        </p:txBody>
      </p:sp>
    </p:spTree>
    <p:extLst>
      <p:ext uri="{BB962C8B-B14F-4D97-AF65-F5344CB8AC3E}">
        <p14:creationId xmlns:p14="http://schemas.microsoft.com/office/powerpoint/2010/main" val="120158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dirty="0"/>
          </a:p>
        </p:txBody>
      </p:sp>
      <p:sp>
        <p:nvSpPr>
          <p:cNvPr id="4" name="3 Marcador de número de diapositiva"/>
          <p:cNvSpPr>
            <a:spLocks noGrp="1"/>
          </p:cNvSpPr>
          <p:nvPr>
            <p:ph type="sldNum" sz="quarter" idx="10"/>
          </p:nvPr>
        </p:nvSpPr>
        <p:spPr/>
        <p:txBody>
          <a:bodyPr/>
          <a:lstStyle/>
          <a:p>
            <a:pPr>
              <a:defRPr/>
            </a:pPr>
            <a:fld id="{5C539661-D461-46D8-ADA7-6C9AAB639E73}" type="slidenum">
              <a:rPr lang="en-AU" smtClean="0"/>
              <a:pPr>
                <a:defRPr/>
              </a:pPr>
              <a:t>9</a:t>
            </a:fld>
            <a:endParaRPr lang="en-AU"/>
          </a:p>
        </p:txBody>
      </p:sp>
    </p:spTree>
    <p:extLst>
      <p:ext uri="{BB962C8B-B14F-4D97-AF65-F5344CB8AC3E}">
        <p14:creationId xmlns:p14="http://schemas.microsoft.com/office/powerpoint/2010/main" val="120158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pPr>
              <a:defRPr/>
            </a:pPr>
            <a:fld id="{5C539661-D461-46D8-ADA7-6C9AAB639E73}" type="slidenum">
              <a:rPr lang="en-AU" smtClean="0"/>
              <a:pPr>
                <a:defRPr/>
              </a:pPr>
              <a:t>10</a:t>
            </a:fld>
            <a:endParaRPr lang="en-AU"/>
          </a:p>
        </p:txBody>
      </p:sp>
    </p:spTree>
    <p:extLst>
      <p:ext uri="{BB962C8B-B14F-4D97-AF65-F5344CB8AC3E}">
        <p14:creationId xmlns:p14="http://schemas.microsoft.com/office/powerpoint/2010/main" val="1612510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noProof="0" dirty="0"/>
          </a:p>
        </p:txBody>
      </p:sp>
      <p:sp>
        <p:nvSpPr>
          <p:cNvPr id="4" name="Espace réservé du numéro de diapositive 3"/>
          <p:cNvSpPr>
            <a:spLocks noGrp="1"/>
          </p:cNvSpPr>
          <p:nvPr>
            <p:ph type="sldNum" sz="quarter" idx="10"/>
          </p:nvPr>
        </p:nvSpPr>
        <p:spPr/>
        <p:txBody>
          <a:bodyPr/>
          <a:lstStyle/>
          <a:p>
            <a:pPr>
              <a:defRPr/>
            </a:pPr>
            <a:fld id="{5C539661-D461-46D8-ADA7-6C9AAB639E73}" type="slidenum">
              <a:rPr lang="en-AU" smtClean="0"/>
              <a:pPr>
                <a:defRPr/>
              </a:pPr>
              <a:t>11</a:t>
            </a:fld>
            <a:endParaRPr lang="en-AU"/>
          </a:p>
        </p:txBody>
      </p:sp>
    </p:spTree>
    <p:extLst>
      <p:ext uri="{BB962C8B-B14F-4D97-AF65-F5344CB8AC3E}">
        <p14:creationId xmlns:p14="http://schemas.microsoft.com/office/powerpoint/2010/main" val="3816512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12</a:t>
            </a:fld>
            <a:endParaRPr lang="en-AU"/>
          </a:p>
        </p:txBody>
      </p:sp>
    </p:spTree>
    <p:extLst>
      <p:ext uri="{BB962C8B-B14F-4D97-AF65-F5344CB8AC3E}">
        <p14:creationId xmlns:p14="http://schemas.microsoft.com/office/powerpoint/2010/main" val="1614200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13</a:t>
            </a:fld>
            <a:endParaRPr lang="en-AU"/>
          </a:p>
        </p:txBody>
      </p:sp>
    </p:spTree>
    <p:extLst>
      <p:ext uri="{BB962C8B-B14F-4D97-AF65-F5344CB8AC3E}">
        <p14:creationId xmlns:p14="http://schemas.microsoft.com/office/powerpoint/2010/main" val="161420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539661-D461-46D8-ADA7-6C9AAB639E73}" type="slidenum">
              <a:rPr lang="en-AU" smtClean="0"/>
              <a:pPr>
                <a:defRPr/>
              </a:pPr>
              <a:t>14</a:t>
            </a:fld>
            <a:endParaRPr lang="en-AU"/>
          </a:p>
        </p:txBody>
      </p:sp>
    </p:spTree>
    <p:extLst>
      <p:ext uri="{BB962C8B-B14F-4D97-AF65-F5344CB8AC3E}">
        <p14:creationId xmlns:p14="http://schemas.microsoft.com/office/powerpoint/2010/main" val="1614200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1"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4"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5"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pic>
        <p:nvPicPr>
          <p:cNvPr id="40" name="Picture 78" descr="IHO Colour-transparent-small.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06850" y="415925"/>
            <a:ext cx="81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40"/>
          <p:cNvSpPr/>
          <p:nvPr/>
        </p:nvSpPr>
        <p:spPr>
          <a:xfrm>
            <a:off x="2041525" y="1490663"/>
            <a:ext cx="4527393" cy="40011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mn-lt"/>
                <a:cs typeface="+mn-cs"/>
              </a:rPr>
              <a:t>IHO CAPACITY</a:t>
            </a:r>
            <a:r>
              <a:rPr lang="en-US" sz="2000" baseline="0" dirty="0">
                <a:solidFill>
                  <a:srgbClr val="FFFF00"/>
                </a:solidFill>
                <a:effectLst>
                  <a:outerShdw blurRad="38100" dist="38100" dir="2700000" algn="tl">
                    <a:srgbClr val="000000"/>
                  </a:outerShdw>
                </a:effectLst>
                <a:latin typeface="+mn-lt"/>
                <a:cs typeface="+mn-cs"/>
              </a:rPr>
              <a:t> BUILDING SUB-COMMITTEE</a:t>
            </a:r>
            <a:endParaRPr lang="en-AU" sz="2000" dirty="0">
              <a:solidFill>
                <a:srgbClr val="FFFF00"/>
              </a:solidFill>
              <a:effectLst>
                <a:outerShdw blurRad="38100" dist="38100" dir="2700000" algn="tl">
                  <a:srgbClr val="000000"/>
                </a:outerShdw>
              </a:effectLst>
              <a:latin typeface="+mn-lt"/>
              <a:cs typeface="+mn-cs"/>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a:t>Cliquez pour modifier le style des sous-titres du masque</a:t>
            </a:r>
            <a:endParaRPr lang="en-AU" dirty="0"/>
          </a:p>
        </p:txBody>
      </p:sp>
    </p:spTree>
    <p:extLst>
      <p:ext uri="{BB962C8B-B14F-4D97-AF65-F5344CB8AC3E}">
        <p14:creationId xmlns:p14="http://schemas.microsoft.com/office/powerpoint/2010/main" val="351070347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238463372"/>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2545880551"/>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Diapositive de titre">
    <p:spTree>
      <p:nvGrpSpPr>
        <p:cNvPr id="1" name=""/>
        <p:cNvGrpSpPr/>
        <p:nvPr/>
      </p:nvGrpSpPr>
      <p:grpSpPr>
        <a:xfrm>
          <a:off x="0" y="0"/>
          <a:ext cx="0" cy="0"/>
          <a:chOff x="0" y="0"/>
          <a:chExt cx="0" cy="0"/>
        </a:xfrm>
      </p:grpSpPr>
      <p:grpSp>
        <p:nvGrpSpPr>
          <p:cNvPr id="3" name="Group 2"/>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nvGrpSpPr>
            <p:cNvPr id="7" name="Group 6"/>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1"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2"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14"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5"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pic>
        <p:nvPicPr>
          <p:cNvPr id="40" name="Picture 78" descr="IHO Colour-transparent-small.g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4006850" y="415925"/>
            <a:ext cx="8128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40"/>
          <p:cNvSpPr/>
          <p:nvPr/>
        </p:nvSpPr>
        <p:spPr>
          <a:xfrm>
            <a:off x="2041525" y="1490663"/>
            <a:ext cx="5397500" cy="400050"/>
          </a:xfrm>
          <a:prstGeom prst="rect">
            <a:avLst/>
          </a:prstGeom>
        </p:spPr>
        <p:txBody>
          <a:bodyPr wrap="none">
            <a:spAutoFit/>
          </a:bodyPr>
          <a:lstStyle/>
          <a:p>
            <a:pPr>
              <a:defRPr/>
            </a:pPr>
            <a:r>
              <a:rPr lang="en-US" sz="2000" dirty="0">
                <a:solidFill>
                  <a:srgbClr val="FFFF00"/>
                </a:solidFill>
                <a:effectLst>
                  <a:outerShdw blurRad="38100" dist="38100" dir="2700000" algn="tl">
                    <a:srgbClr val="000000"/>
                  </a:outerShdw>
                </a:effectLst>
                <a:latin typeface="Arial Narrow"/>
                <a:cs typeface="Arial" charset="0"/>
              </a:rPr>
              <a:t>IHO INTER-REGIONAL COORDINATION COMMITTEE</a:t>
            </a:r>
            <a:endParaRPr lang="en-AU" sz="2000" dirty="0">
              <a:solidFill>
                <a:srgbClr val="FFFF00"/>
              </a:solidFill>
              <a:effectLst>
                <a:outerShdw blurRad="38100" dist="38100" dir="2700000" algn="tl">
                  <a:srgbClr val="000000"/>
                </a:outerShdw>
              </a:effectLst>
              <a:latin typeface="Arial Narrow"/>
              <a:cs typeface="Arial" charset="0"/>
            </a:endParaRP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a:t>Cliquez pour modifier le style des sous-titres du masque</a:t>
            </a:r>
            <a:endParaRPr lang="en-AU" dirty="0"/>
          </a:p>
        </p:txBody>
      </p:sp>
    </p:spTree>
    <p:extLst>
      <p:ext uri="{BB962C8B-B14F-4D97-AF65-F5344CB8AC3E}">
        <p14:creationId xmlns:p14="http://schemas.microsoft.com/office/powerpoint/2010/main" val="117957397"/>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Tree>
    <p:extLst>
      <p:ext uri="{BB962C8B-B14F-4D97-AF65-F5344CB8AC3E}">
        <p14:creationId xmlns:p14="http://schemas.microsoft.com/office/powerpoint/2010/main" val="2760076781"/>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3750894638"/>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solidFill>
                  <a:srgbClr val="FFFFFF"/>
                </a:solidFill>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solidFill>
                  <a:srgbClr val="FFFFFF"/>
                </a:solidFill>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solidFill>
                  <a:srgbClr val="FFFFFF"/>
                </a:solidFill>
                <a:cs typeface="+mn-cs"/>
              </a:defRPr>
            </a:lvl1pPr>
          </a:lstStyle>
          <a:p>
            <a:pPr>
              <a:defRPr/>
            </a:pPr>
            <a:fld id="{8214FF65-166E-4A2C-9975-7B809CBDB681}" type="slidenum">
              <a:rPr lang="en-AU"/>
              <a:pPr>
                <a:defRPr/>
              </a:pPr>
              <a:t>‹#›</a:t>
            </a:fld>
            <a:endParaRPr lang="en-AU"/>
          </a:p>
        </p:txBody>
      </p:sp>
    </p:spTree>
    <p:extLst>
      <p:ext uri="{BB962C8B-B14F-4D97-AF65-F5344CB8AC3E}">
        <p14:creationId xmlns:p14="http://schemas.microsoft.com/office/powerpoint/2010/main" val="299793917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3221721989"/>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Tree>
    <p:extLst>
      <p:ext uri="{BB962C8B-B14F-4D97-AF65-F5344CB8AC3E}">
        <p14:creationId xmlns:p14="http://schemas.microsoft.com/office/powerpoint/2010/main" val="2273679421"/>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6854807"/>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251684517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757042" y="277813"/>
            <a:ext cx="7429500" cy="1139825"/>
          </a:xfrm>
        </p:spPr>
        <p:txBody>
          <a:bodyPr/>
          <a:lstStyle>
            <a:lvl1pPr algn="l" defTabSz="720000">
              <a:defRPr/>
            </a:lvl1pPr>
          </a:lstStyle>
          <a:p>
            <a:r>
              <a:rPr lang="fr-FR"/>
              <a:t>Cliquez pour modifier le style du titre</a:t>
            </a:r>
            <a:endParaRPr lang="en-AU" dirty="0"/>
          </a:p>
        </p:txBody>
      </p:sp>
      <p:sp>
        <p:nvSpPr>
          <p:cNvPr id="3" name="Content Placeholder 2"/>
          <p:cNvSpPr>
            <a:spLocks noGrp="1"/>
          </p:cNvSpPr>
          <p:nvPr>
            <p:ph idx="1"/>
          </p:nvPr>
        </p:nvSpPr>
        <p:spPr>
          <a:xfrm>
            <a:off x="774853" y="1600200"/>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Tree>
    <p:extLst>
      <p:ext uri="{BB962C8B-B14F-4D97-AF65-F5344CB8AC3E}">
        <p14:creationId xmlns:p14="http://schemas.microsoft.com/office/powerpoint/2010/main" val="3157636721"/>
      </p:ext>
    </p:extLst>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1601263610"/>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2533293955"/>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fr-FR"/>
              <a:t>Cliquez pour modifier le style du titre</a:t>
            </a:r>
            <a:endParaRPr lang="en-A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2879420043"/>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extLst>
      <p:ext uri="{BB962C8B-B14F-4D97-AF65-F5344CB8AC3E}">
        <p14:creationId xmlns:p14="http://schemas.microsoft.com/office/powerpoint/2010/main" val="2935439502"/>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
        <p:nvSpPr>
          <p:cNvPr id="3" name="Content Placeholder 2"/>
          <p:cNvSpPr>
            <a:spLocks noGrp="1"/>
          </p:cNvSpPr>
          <p:nvPr>
            <p:ph sz="half" idx="1"/>
          </p:nvPr>
        </p:nvSpPr>
        <p:spPr>
          <a:xfrm>
            <a:off x="900113" y="1600200"/>
            <a:ext cx="3667125"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dirty="0"/>
          </a:p>
        </p:txBody>
      </p:sp>
      <p:sp>
        <p:nvSpPr>
          <p:cNvPr id="4" name="Content Placeholder 3"/>
          <p:cNvSpPr>
            <a:spLocks noGrp="1"/>
          </p:cNvSpPr>
          <p:nvPr>
            <p:ph sz="half" idx="2"/>
          </p:nvPr>
        </p:nvSpPr>
        <p:spPr>
          <a:xfrm>
            <a:off x="4719638" y="1600200"/>
            <a:ext cx="3668712"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a:lstStyle>
            <a:lvl1pPr>
              <a:defRPr>
                <a:cs typeface="+mn-cs"/>
              </a:defRPr>
            </a:lvl1pPr>
          </a:lstStyle>
          <a:p>
            <a:pPr>
              <a:defRPr/>
            </a:pPr>
            <a:fld id="{B676193B-96A1-4F4D-8F4A-0473F44FDED4}" type="slidenum">
              <a:rPr lang="en-AU"/>
              <a:pPr>
                <a:defRPr/>
              </a:pPr>
              <a:t>‹#›</a:t>
            </a:fld>
            <a:endParaRPr lang="en-AU"/>
          </a:p>
        </p:txBody>
      </p:sp>
    </p:spTree>
    <p:extLst>
      <p:ext uri="{BB962C8B-B14F-4D97-AF65-F5344CB8AC3E}">
        <p14:creationId xmlns:p14="http://schemas.microsoft.com/office/powerpoint/2010/main" val="2525736911"/>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Cliquez pour modifier le style du titre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Tree>
    <p:extLst>
      <p:ext uri="{BB962C8B-B14F-4D97-AF65-F5344CB8AC3E}">
        <p14:creationId xmlns:p14="http://schemas.microsoft.com/office/powerpoint/2010/main" val="3756878522"/>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endParaRPr lang="en-AU"/>
          </a:p>
        </p:txBody>
      </p:sp>
    </p:spTree>
    <p:extLst>
      <p:ext uri="{BB962C8B-B14F-4D97-AF65-F5344CB8AC3E}">
        <p14:creationId xmlns:p14="http://schemas.microsoft.com/office/powerpoint/2010/main" val="1085424012"/>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863388"/>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320287303"/>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extLst>
      <p:ext uri="{BB962C8B-B14F-4D97-AF65-F5344CB8AC3E}">
        <p14:creationId xmlns:p14="http://schemas.microsoft.com/office/powerpoint/2010/main" val="3055727902"/>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grpSp>
          <p:nvGrpSpPr>
            <p:cNvPr id="1033"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37"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8"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cs typeface="+mn-cs"/>
              </a:endParaRPr>
            </a:p>
          </p:txBody>
        </p:sp>
        <p:sp>
          <p:nvSpPr>
            <p:cNvPr id="1040"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1"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2"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3"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4"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1045" name="Group 31"/>
            <p:cNvGrpSpPr>
              <a:grpSpLocks/>
            </p:cNvGrpSpPr>
            <p:nvPr/>
          </p:nvGrpSpPr>
          <p:grpSpPr bwMode="auto">
            <a:xfrm>
              <a:off x="1" y="392"/>
              <a:ext cx="5758" cy="1571"/>
              <a:chOff x="1" y="392"/>
              <a:chExt cx="5758" cy="1571"/>
            </a:xfrm>
          </p:grpSpPr>
          <p:sp>
            <p:nvSpPr>
              <p:cNvPr id="1048"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9"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0"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1"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52"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1046"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1047"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en-AU" dirty="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 Second level</a:t>
            </a:r>
          </a:p>
          <a:p>
            <a:pPr lvl="2"/>
            <a:r>
              <a:rPr lang="en-US" noProof="0" dirty="0"/>
              <a:t>Third level</a:t>
            </a:r>
          </a:p>
          <a:p>
            <a:pPr lvl="3"/>
            <a:r>
              <a:rPr lang="en-US" noProof="0" dirty="0"/>
              <a:t>Fourth level</a:t>
            </a:r>
          </a:p>
          <a:p>
            <a:pPr lvl="4"/>
            <a:r>
              <a:rPr lang="en-US" noProof="0" dirty="0"/>
              <a:t>Fifth level</a:t>
            </a:r>
            <a:endParaRPr lang="en-AU" dirty="0"/>
          </a:p>
        </p:txBody>
      </p:sp>
      <p:pic>
        <p:nvPicPr>
          <p:cNvPr id="1029" name="Picture 43" descr="IHO Colour-transparent-small.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90488" y="6173788"/>
            <a:ext cx="438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03" r:id="rId1"/>
    <p:sldLayoutId id="2147483904" r:id="rId2"/>
    <p:sldLayoutId id="2147483887" r:id="rId3"/>
    <p:sldLayoutId id="2147483905" r:id="rId4"/>
    <p:sldLayoutId id="2147483888" r:id="rId5"/>
    <p:sldLayoutId id="2147483889" r:id="rId6"/>
    <p:sldLayoutId id="2147483890" r:id="rId7"/>
    <p:sldLayoutId id="2147483891" r:id="rId8"/>
    <p:sldLayoutId id="2147483892" r:id="rId9"/>
    <p:sldLayoutId id="2147483893" r:id="rId10"/>
    <p:sldLayoutId id="2147483894" r:id="rId11"/>
  </p:sldLayoutIdLst>
  <p:transition>
    <p:wipe dir="d"/>
  </p:transition>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63" y="0"/>
            <a:ext cx="9148763"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nvGrpSpPr>
            <p:cNvPr id="2057"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061" name="Freeform 23"/>
            <p:cNvSpPr>
              <a:spLocks/>
            </p:cNvSpPr>
            <p:nvPr/>
          </p:nvSpPr>
          <p:spPr bwMode="hidden">
            <a:xfrm>
              <a:off x="5041" y="0"/>
              <a:ext cx="719" cy="845"/>
            </a:xfrm>
            <a:custGeom>
              <a:avLst/>
              <a:gdLst>
                <a:gd name="T0" fmla="*/ 737 w 717"/>
                <a:gd name="T1" fmla="*/ 845 h 845"/>
                <a:gd name="T2" fmla="*/ 737 w 717"/>
                <a:gd name="T3" fmla="*/ 821 h 845"/>
                <a:gd name="T4" fmla="*/ 594 w 717"/>
                <a:gd name="T5" fmla="*/ 605 h 845"/>
                <a:gd name="T6" fmla="*/ 416 w 717"/>
                <a:gd name="T7" fmla="*/ 396 h 845"/>
                <a:gd name="T8" fmla="*/ 231 w 717"/>
                <a:gd name="T9" fmla="*/ 192 h 845"/>
                <a:gd name="T10" fmla="*/ 17 w 717"/>
                <a:gd name="T11" fmla="*/ 0 h 845"/>
                <a:gd name="T12" fmla="*/ 0 w 717"/>
                <a:gd name="T13" fmla="*/ 0 h 845"/>
                <a:gd name="T14" fmla="*/ 219 w 717"/>
                <a:gd name="T15" fmla="*/ 198 h 845"/>
                <a:gd name="T16" fmla="*/ 410 w 717"/>
                <a:gd name="T17" fmla="*/ 408 h 845"/>
                <a:gd name="T18" fmla="*/ 588 w 717"/>
                <a:gd name="T19" fmla="*/ 623 h 845"/>
                <a:gd name="T20" fmla="*/ 737 w 717"/>
                <a:gd name="T21" fmla="*/ 845 h 845"/>
                <a:gd name="T22" fmla="*/ 73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2" name="Freeform 24"/>
            <p:cNvSpPr>
              <a:spLocks/>
            </p:cNvSpPr>
            <p:nvPr/>
          </p:nvSpPr>
          <p:spPr bwMode="hidden">
            <a:xfrm>
              <a:off x="5352" y="0"/>
              <a:ext cx="408" cy="414"/>
            </a:xfrm>
            <a:custGeom>
              <a:avLst/>
              <a:gdLst>
                <a:gd name="T0" fmla="*/ 417 w 407"/>
                <a:gd name="T1" fmla="*/ 414 h 414"/>
                <a:gd name="T2" fmla="*/ 417 w 407"/>
                <a:gd name="T3" fmla="*/ 396 h 414"/>
                <a:gd name="T4" fmla="*/ 232 w 407"/>
                <a:gd name="T5" fmla="*/ 192 h 414"/>
                <a:gd name="T6" fmla="*/ 12 w 407"/>
                <a:gd name="T7" fmla="*/ 0 h 414"/>
                <a:gd name="T8" fmla="*/ 0 w 407"/>
                <a:gd name="T9" fmla="*/ 0 h 414"/>
                <a:gd name="T10" fmla="*/ 108 w 407"/>
                <a:gd name="T11" fmla="*/ 102 h 414"/>
                <a:gd name="T12" fmla="*/ 226 w 407"/>
                <a:gd name="T13" fmla="*/ 204 h 414"/>
                <a:gd name="T14" fmla="*/ 417 w 407"/>
                <a:gd name="T15" fmla="*/ 414 h 414"/>
                <a:gd name="T16" fmla="*/ 41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AU">
                <a:solidFill>
                  <a:srgbClr val="FFFFFF"/>
                </a:solidFill>
                <a:cs typeface="Arial" charset="0"/>
              </a:endParaRPr>
            </a:p>
          </p:txBody>
        </p:sp>
        <p:sp>
          <p:nvSpPr>
            <p:cNvPr id="2064" name="Freeform 26"/>
            <p:cNvSpPr>
              <a:spLocks/>
            </p:cNvSpPr>
            <p:nvPr/>
          </p:nvSpPr>
          <p:spPr bwMode="hidden">
            <a:xfrm>
              <a:off x="6" y="0"/>
              <a:ext cx="588" cy="599"/>
            </a:xfrm>
            <a:custGeom>
              <a:avLst/>
              <a:gdLst>
                <a:gd name="T0" fmla="*/ 606 w 586"/>
                <a:gd name="T1" fmla="*/ 0 h 599"/>
                <a:gd name="T2" fmla="*/ 588 w 586"/>
                <a:gd name="T3" fmla="*/ 0 h 599"/>
                <a:gd name="T4" fmla="*/ 417 w 586"/>
                <a:gd name="T5" fmla="*/ 132 h 599"/>
                <a:gd name="T6" fmla="*/ 267 w 586"/>
                <a:gd name="T7" fmla="*/ 270 h 599"/>
                <a:gd name="T8" fmla="*/ 120 w 586"/>
                <a:gd name="T9" fmla="*/ 420 h 599"/>
                <a:gd name="T10" fmla="*/ 0 w 586"/>
                <a:gd name="T11" fmla="*/ 575 h 599"/>
                <a:gd name="T12" fmla="*/ 0 w 586"/>
                <a:gd name="T13" fmla="*/ 599 h 599"/>
                <a:gd name="T14" fmla="*/ 120 w 586"/>
                <a:gd name="T15" fmla="*/ 432 h 599"/>
                <a:gd name="T16" fmla="*/ 267 w 586"/>
                <a:gd name="T17" fmla="*/ 282 h 599"/>
                <a:gd name="T18" fmla="*/ 423 w 586"/>
                <a:gd name="T19" fmla="*/ 138 h 599"/>
                <a:gd name="T20" fmla="*/ 606 w 586"/>
                <a:gd name="T21" fmla="*/ 0 h 599"/>
                <a:gd name="T22" fmla="*/ 60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5" name="Freeform 27"/>
            <p:cNvSpPr>
              <a:spLocks/>
            </p:cNvSpPr>
            <p:nvPr/>
          </p:nvSpPr>
          <p:spPr bwMode="hidden">
            <a:xfrm>
              <a:off x="6" y="0"/>
              <a:ext cx="270" cy="252"/>
            </a:xfrm>
            <a:custGeom>
              <a:avLst/>
              <a:gdLst>
                <a:gd name="T0" fmla="*/ 279 w 269"/>
                <a:gd name="T1" fmla="*/ 0 h 252"/>
                <a:gd name="T2" fmla="*/ 26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9 w 269"/>
                <a:gd name="T15" fmla="*/ 0 h 252"/>
                <a:gd name="T16" fmla="*/ 27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06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6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nvGrpSpPr>
            <p:cNvPr id="2069" name="Group 31"/>
            <p:cNvGrpSpPr>
              <a:grpSpLocks/>
            </p:cNvGrpSpPr>
            <p:nvPr/>
          </p:nvGrpSpPr>
          <p:grpSpPr bwMode="auto">
            <a:xfrm>
              <a:off x="1" y="392"/>
              <a:ext cx="5758" cy="1571"/>
              <a:chOff x="1" y="392"/>
              <a:chExt cx="5758" cy="1571"/>
            </a:xfrm>
          </p:grpSpPr>
          <p:sp>
            <p:nvSpPr>
              <p:cNvPr id="207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207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
          <p:nvSpPr>
            <p:cNvPr id="207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grpSp>
      <p:sp>
        <p:nvSpPr>
          <p:cNvPr id="587815" name="Rectangle 39"/>
          <p:cNvSpPr>
            <a:spLocks noGrp="1" noChangeArrowheads="1"/>
          </p:cNvSpPr>
          <p:nvPr>
            <p:ph type="title"/>
          </p:nvPr>
        </p:nvSpPr>
        <p:spPr bwMode="auto">
          <a:xfrm>
            <a:off x="857250" y="277813"/>
            <a:ext cx="7429500"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en-AU" dirty="0"/>
          </a:p>
        </p:txBody>
      </p:sp>
      <p:sp>
        <p:nvSpPr>
          <p:cNvPr id="587819" name="Rectangle 43"/>
          <p:cNvSpPr>
            <a:spLocks noGrp="1" noChangeArrowheads="1"/>
          </p:cNvSpPr>
          <p:nvPr>
            <p:ph type="body" idx="1"/>
          </p:nvPr>
        </p:nvSpPr>
        <p:spPr bwMode="auto">
          <a:xfrm>
            <a:off x="900113" y="1600200"/>
            <a:ext cx="7488237"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 Second level</a:t>
            </a:r>
          </a:p>
          <a:p>
            <a:pPr lvl="2"/>
            <a:r>
              <a:rPr lang="en-US" noProof="0" dirty="0"/>
              <a:t>Third level</a:t>
            </a:r>
          </a:p>
          <a:p>
            <a:pPr lvl="3"/>
            <a:r>
              <a:rPr lang="en-US" noProof="0" dirty="0"/>
              <a:t>Fourth level</a:t>
            </a:r>
          </a:p>
          <a:p>
            <a:pPr lvl="4"/>
            <a:r>
              <a:rPr lang="en-US" noProof="0" dirty="0"/>
              <a:t>Fifth level</a:t>
            </a:r>
            <a:endParaRPr lang="en-AU" dirty="0"/>
          </a:p>
        </p:txBody>
      </p:sp>
      <p:pic>
        <p:nvPicPr>
          <p:cNvPr id="2053" name="Picture 43" descr="IHO Colour-transparent-small.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90488" y="6173788"/>
            <a:ext cx="43815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906" r:id="rId1"/>
    <p:sldLayoutId id="2147483907" r:id="rId2"/>
    <p:sldLayoutId id="2147483895" r:id="rId3"/>
    <p:sldLayoutId id="2147483908" r:id="rId4"/>
    <p:sldLayoutId id="2147483896" r:id="rId5"/>
    <p:sldLayoutId id="2147483897" r:id="rId6"/>
    <p:sldLayoutId id="2147483898" r:id="rId7"/>
    <p:sldLayoutId id="2147483899" r:id="rId8"/>
    <p:sldLayoutId id="2147483900" r:id="rId9"/>
    <p:sldLayoutId id="2147483901" r:id="rId10"/>
    <p:sldLayoutId id="2147483902" r:id="rId11"/>
  </p:sldLayoutIdLst>
  <p:transition>
    <p:wipe dir="d"/>
  </p:transition>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450850" indent="-450850" algn="l"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622300" indent="-171450" algn="l" rtl="0" eaLnBrk="0" fontAlgn="base" hangingPunct="0">
        <a:spcBef>
          <a:spcPts val="600"/>
        </a:spcBef>
        <a:spcAft>
          <a:spcPts val="600"/>
        </a:spcAft>
        <a:buClr>
          <a:srgbClr val="FFFF00"/>
        </a:buClr>
        <a:buSzPct val="60000"/>
        <a:buFont typeface="Arial Narrow" pitchFamily="34" charset="0"/>
        <a:buChar char="–"/>
        <a:defRPr sz="2800">
          <a:solidFill>
            <a:srgbClr val="FFFF00"/>
          </a:solidFill>
          <a:effectLst>
            <a:outerShdw blurRad="38100" dist="38100" dir="2700000" algn="tl">
              <a:srgbClr val="000000"/>
            </a:outerShdw>
          </a:effectLst>
          <a:latin typeface="+mn-lt"/>
        </a:defRPr>
      </a:lvl2pPr>
      <a:lvl3pPr marL="901700" indent="-185738" algn="l" rtl="0" eaLnBrk="0" fontAlgn="base" hangingPunct="0">
        <a:spcBef>
          <a:spcPts val="600"/>
        </a:spcBef>
        <a:spcAft>
          <a:spcPts val="600"/>
        </a:spcAft>
        <a:buClr>
          <a:srgbClr val="FFFF00"/>
        </a:buClr>
        <a:buSzPct val="60000"/>
        <a:buFont typeface="Arial Narrow" pitchFamily="34" charset="0"/>
        <a:buChar char="–"/>
        <a:defRPr sz="2400">
          <a:solidFill>
            <a:srgbClr val="FFFF00"/>
          </a:solidFill>
          <a:effectLst>
            <a:outerShdw blurRad="38100" dist="38100" dir="2700000" algn="tl">
              <a:srgbClr val="000000"/>
            </a:outerShdw>
          </a:effectLst>
          <a:latin typeface="+mn-lt"/>
        </a:defRPr>
      </a:lvl3pPr>
      <a:lvl4pPr marL="1166813" indent="-185738"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4pPr>
      <a:lvl5pPr marL="1338263" indent="-171450" algn="l" rtl="0" eaLnBrk="0" fontAlgn="base" hangingPunct="0">
        <a:spcBef>
          <a:spcPts val="600"/>
        </a:spcBef>
        <a:spcAft>
          <a:spcPts val="600"/>
        </a:spcAft>
        <a:buClr>
          <a:srgbClr val="FFFF00"/>
        </a:buClr>
        <a:buSzPct val="60000"/>
        <a:buFont typeface="Arial Narrow"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18.xml"/><Relationship Id="rId5" Type="http://schemas.openxmlformats.org/officeDocument/2006/relationships/image" Target="../media/image16.jpeg"/><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18.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762000" y="2743200"/>
            <a:ext cx="7315200" cy="2159000"/>
          </a:xfrm>
        </p:spPr>
        <p:txBody>
          <a:bodyPr/>
          <a:lstStyle/>
          <a:p>
            <a:pPr eaLnBrk="1" hangingPunct="1">
              <a:defRPr/>
            </a:pPr>
            <a:r>
              <a:rPr lang="en-AU" b="1" dirty="0"/>
              <a:t>CBSC-17</a:t>
            </a:r>
          </a:p>
          <a:p>
            <a:pPr eaLnBrk="1" hangingPunct="1">
              <a:defRPr/>
            </a:pPr>
            <a:r>
              <a:rPr lang="en-US" b="1" dirty="0"/>
              <a:t>Eastern Atlantic Hydrographic Commission (</a:t>
            </a:r>
            <a:r>
              <a:rPr lang="en-US" b="1" dirty="0" err="1"/>
              <a:t>EAtHC</a:t>
            </a:r>
            <a:r>
              <a:rPr lang="en-US" b="1" dirty="0"/>
              <a:t>)</a:t>
            </a:r>
          </a:p>
          <a:p>
            <a:pPr eaLnBrk="1" hangingPunct="1">
              <a:defRPr/>
            </a:pPr>
            <a:r>
              <a:rPr lang="en-US" b="1" dirty="0"/>
              <a:t>Report to CBSC</a:t>
            </a:r>
          </a:p>
          <a:p>
            <a:pPr eaLnBrk="1" hangingPunct="1">
              <a:defRPr/>
            </a:pPr>
            <a:endParaRPr lang="en-US" b="1" dirty="0"/>
          </a:p>
          <a:p>
            <a:pPr eaLnBrk="1" hangingPunct="1">
              <a:defRPr/>
            </a:pPr>
            <a:r>
              <a:rPr lang="en-US" dirty="0"/>
              <a:t>Genoa, Italia, 29 – 31 May 2019</a:t>
            </a:r>
          </a:p>
          <a:p>
            <a:pPr eaLnBrk="1" hangingPunct="1">
              <a:spcAft>
                <a:spcPts val="0"/>
              </a:spcAft>
              <a:defRPr/>
            </a:pPr>
            <a:endParaRPr lang="en-US" dirty="0"/>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57200" y="326"/>
            <a:ext cx="8229600" cy="646331"/>
          </a:xfrm>
          <a:noFill/>
        </p:spPr>
        <p:txBody>
          <a:bodyPr wrap="square" rtlCol="0">
            <a:spAutoFit/>
          </a:bodyPr>
          <a:lstStyle/>
          <a:p>
            <a:r>
              <a:rPr lang="fr-FR" sz="3600" b="1" u="sng" dirty="0" err="1">
                <a:solidFill>
                  <a:srgbClr val="FFFF00"/>
                </a:solidFill>
                <a:latin typeface="Calibri" pitchFamily="34" charset="0"/>
                <a:cs typeface="Arial" charset="0"/>
              </a:rPr>
              <a:t>Procedure</a:t>
            </a:r>
            <a:r>
              <a:rPr lang="fr-FR" sz="3600" b="1" u="sng" dirty="0">
                <a:solidFill>
                  <a:srgbClr val="FFFF00"/>
                </a:solidFill>
                <a:latin typeface="Calibri" pitchFamily="34" charset="0"/>
                <a:cs typeface="Arial" charset="0"/>
              </a:rPr>
              <a:t> 11: </a:t>
            </a:r>
            <a:r>
              <a:rPr lang="fr-FR" sz="3600" b="1" u="sng" dirty="0" err="1">
                <a:solidFill>
                  <a:srgbClr val="FFFF00"/>
                </a:solidFill>
                <a:latin typeface="Calibri" pitchFamily="34" charset="0"/>
                <a:cs typeface="Arial" charset="0"/>
              </a:rPr>
              <a:t>EAtHC</a:t>
            </a:r>
            <a:r>
              <a:rPr lang="fr-FR" sz="3600" b="1" u="sng" dirty="0">
                <a:solidFill>
                  <a:srgbClr val="FFFF00"/>
                </a:solidFill>
                <a:latin typeface="Calibri" pitchFamily="34" charset="0"/>
                <a:cs typeface="Arial" charset="0"/>
              </a:rPr>
              <a:t> self-</a:t>
            </a:r>
            <a:r>
              <a:rPr lang="fr-FR" sz="3600" b="1" u="sng" dirty="0" err="1">
                <a:solidFill>
                  <a:srgbClr val="FFFF00"/>
                </a:solidFill>
                <a:latin typeface="Calibri" pitchFamily="34" charset="0"/>
                <a:cs typeface="Arial" charset="0"/>
              </a:rPr>
              <a:t>assessment</a:t>
            </a:r>
            <a:endParaRPr lang="fr-FR" sz="3600" b="1" u="sng" dirty="0">
              <a:solidFill>
                <a:srgbClr val="FFFF00"/>
              </a:solidFill>
              <a:latin typeface="Calibri" pitchFamily="34" charset="0"/>
              <a:cs typeface="Arial" charset="0"/>
            </a:endParaRPr>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07504" y="620688"/>
            <a:ext cx="882015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9558404"/>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57200" y="44624"/>
            <a:ext cx="8229600" cy="646331"/>
          </a:xfrm>
          <a:noFill/>
        </p:spPr>
        <p:txBody>
          <a:bodyPr wrap="square" rtlCol="0">
            <a:spAutoFit/>
          </a:bodyPr>
          <a:lstStyle/>
          <a:p>
            <a:r>
              <a:rPr lang="fr-FR" sz="3600" b="1" u="sng" dirty="0">
                <a:solidFill>
                  <a:srgbClr val="FFFF00"/>
                </a:solidFill>
                <a:latin typeface="Calibri" pitchFamily="34" charset="0"/>
                <a:cs typeface="Arial" charset="0"/>
              </a:rPr>
              <a:t>CBWP </a:t>
            </a:r>
            <a:r>
              <a:rPr lang="fr-FR" sz="3600" b="1" u="sng" dirty="0" err="1">
                <a:solidFill>
                  <a:srgbClr val="FFFF00"/>
                </a:solidFill>
                <a:latin typeface="Calibri" pitchFamily="34" charset="0"/>
                <a:cs typeface="Arial" charset="0"/>
              </a:rPr>
              <a:t>submissions</a:t>
            </a:r>
            <a:r>
              <a:rPr lang="fr-FR" sz="3600" b="1" u="sng" dirty="0">
                <a:solidFill>
                  <a:srgbClr val="FFFF00"/>
                </a:solidFill>
                <a:latin typeface="Calibri" pitchFamily="34" charset="0"/>
                <a:cs typeface="Arial" charset="0"/>
              </a:rPr>
              <a:t> for 2020</a:t>
            </a:r>
          </a:p>
        </p:txBody>
      </p:sp>
      <p:sp>
        <p:nvSpPr>
          <p:cNvPr id="3075" name="Espace réservé du contenu 2"/>
          <p:cNvSpPr>
            <a:spLocks noGrp="1"/>
          </p:cNvSpPr>
          <p:nvPr>
            <p:ph idx="1"/>
          </p:nvPr>
        </p:nvSpPr>
        <p:spPr>
          <a:xfrm>
            <a:off x="107504" y="1052736"/>
            <a:ext cx="9036496" cy="5278368"/>
          </a:xfrm>
          <a:noFill/>
        </p:spPr>
        <p:txBody>
          <a:bodyPr wrap="square" rtlCol="0">
            <a:spAutoFit/>
          </a:bodyPr>
          <a:lstStyle/>
          <a:p>
            <a:pPr marL="0" indent="0">
              <a:spcBef>
                <a:spcPct val="0"/>
              </a:spcBef>
              <a:spcAft>
                <a:spcPts val="1200"/>
              </a:spcAft>
              <a:buNone/>
            </a:pPr>
            <a:r>
              <a:rPr lang="en-US" sz="2800" b="1" u="sng" dirty="0">
                <a:solidFill>
                  <a:srgbClr val="FFFF00"/>
                </a:solidFill>
                <a:latin typeface="Calibri" pitchFamily="34" charset="0"/>
                <a:cs typeface="Arial" charset="0"/>
                <a:sym typeface="Wingdings" pitchFamily="2" charset="2"/>
              </a:rPr>
              <a:t>2020</a:t>
            </a:r>
            <a:r>
              <a:rPr lang="en-US" sz="2800" b="1" dirty="0">
                <a:solidFill>
                  <a:srgbClr val="FFFF00"/>
                </a:solidFill>
                <a:latin typeface="Calibri" pitchFamily="34" charset="0"/>
                <a:cs typeface="Arial" charset="0"/>
                <a:sym typeface="Wingdings" pitchFamily="2" charset="2"/>
              </a:rPr>
              <a:t>: CB submissions for </a:t>
            </a:r>
            <a:r>
              <a:rPr lang="en-US" sz="2800" b="1" dirty="0" err="1">
                <a:solidFill>
                  <a:srgbClr val="FFFF00"/>
                </a:solidFill>
                <a:latin typeface="Calibri" pitchFamily="34" charset="0"/>
                <a:cs typeface="Arial" charset="0"/>
                <a:sym typeface="Wingdings" pitchFamily="2" charset="2"/>
              </a:rPr>
              <a:t>EAtHC</a:t>
            </a:r>
            <a:endParaRPr lang="en-US" sz="2800" b="1" dirty="0">
              <a:solidFill>
                <a:srgbClr val="FFFF00"/>
              </a:solidFill>
              <a:latin typeface="Calibri" pitchFamily="34" charset="0"/>
              <a:cs typeface="Arial" charset="0"/>
              <a:sym typeface="Wingdings" pitchFamily="2" charset="2"/>
            </a:endParaRPr>
          </a:p>
          <a:p>
            <a:pPr marL="0" indent="0">
              <a:spcBef>
                <a:spcPct val="0"/>
              </a:spcBef>
              <a:spcAft>
                <a:spcPts val="1200"/>
              </a:spcAft>
              <a:buNone/>
            </a:pPr>
            <a:r>
              <a:rPr lang="en-US" sz="2400" b="1" i="1" dirty="0">
                <a:latin typeface="Calibri" pitchFamily="34" charset="0"/>
                <a:cs typeface="Arial" charset="0"/>
                <a:sym typeface="Wingdings" pitchFamily="2" charset="2"/>
              </a:rPr>
              <a:t>Based on current implementation of the CB strategy in the </a:t>
            </a:r>
            <a:r>
              <a:rPr lang="en-US" sz="2400" b="1" i="1" dirty="0" err="1">
                <a:latin typeface="Calibri" pitchFamily="34" charset="0"/>
                <a:cs typeface="Arial" charset="0"/>
                <a:sym typeface="Wingdings" pitchFamily="2" charset="2"/>
              </a:rPr>
              <a:t>EAtHC</a:t>
            </a:r>
            <a:endParaRPr lang="en-US" sz="2400" b="1" i="1" dirty="0">
              <a:solidFill>
                <a:srgbClr val="FFFF00"/>
              </a:solidFill>
              <a:latin typeface="Calibri" pitchFamily="34" charset="0"/>
              <a:cs typeface="Arial" charset="0"/>
            </a:endParaRPr>
          </a:p>
          <a:p>
            <a:pPr>
              <a:spcBef>
                <a:spcPct val="0"/>
              </a:spcBef>
            </a:pPr>
            <a:r>
              <a:rPr lang="en-US" sz="2400" b="1" dirty="0">
                <a:latin typeface="Calibri" pitchFamily="34" charset="0"/>
                <a:cs typeface="Arial" charset="0"/>
              </a:rPr>
              <a:t>MSI &amp; MSDI seminar  [back2back with the next </a:t>
            </a:r>
            <a:r>
              <a:rPr lang="en-US" sz="2400" b="1" dirty="0" err="1">
                <a:latin typeface="Calibri" pitchFamily="34" charset="0"/>
                <a:cs typeface="Arial" charset="0"/>
              </a:rPr>
              <a:t>EAtHC</a:t>
            </a:r>
            <a:r>
              <a:rPr lang="en-US" sz="2400" b="1" dirty="0">
                <a:latin typeface="Calibri" pitchFamily="34" charset="0"/>
                <a:cs typeface="Arial" charset="0"/>
              </a:rPr>
              <a:t> in Lisbon Portugal (Sept – Oct 20)]</a:t>
            </a:r>
          </a:p>
          <a:p>
            <a:pPr>
              <a:spcBef>
                <a:spcPct val="0"/>
              </a:spcBef>
            </a:pPr>
            <a:r>
              <a:rPr lang="en-US" sz="2400" b="1" dirty="0">
                <a:latin typeface="Calibri" pitchFamily="34" charset="0"/>
                <a:cs typeface="Arial" charset="0"/>
              </a:rPr>
              <a:t>Technical Visit to Congo </a:t>
            </a:r>
          </a:p>
          <a:p>
            <a:pPr>
              <a:spcBef>
                <a:spcPct val="0"/>
              </a:spcBef>
            </a:pPr>
            <a:r>
              <a:rPr lang="en-US" sz="2400" b="1" dirty="0">
                <a:latin typeface="Calibri" pitchFamily="34" charset="0"/>
                <a:cs typeface="Arial" charset="0"/>
              </a:rPr>
              <a:t>Technical Visit and regional training center visit to Ivory Coast</a:t>
            </a:r>
          </a:p>
          <a:p>
            <a:pPr>
              <a:spcBef>
                <a:spcPct val="0"/>
              </a:spcBef>
            </a:pPr>
            <a:r>
              <a:rPr lang="en-US" sz="2400" b="1" dirty="0">
                <a:latin typeface="Calibri" pitchFamily="34" charset="0"/>
                <a:cs typeface="Arial" charset="0"/>
              </a:rPr>
              <a:t>Technical Visit to Sierra Leone</a:t>
            </a:r>
          </a:p>
          <a:p>
            <a:pPr>
              <a:spcBef>
                <a:spcPct val="0"/>
              </a:spcBef>
            </a:pPr>
            <a:r>
              <a:rPr lang="en-US" sz="2400" b="1" dirty="0">
                <a:latin typeface="Calibri" pitchFamily="34" charset="0"/>
                <a:cs typeface="Arial" charset="0"/>
              </a:rPr>
              <a:t>Evaluation (with Cameroon and Nigeria) of satellite images processing method for maritime (</a:t>
            </a:r>
            <a:r>
              <a:rPr lang="en-US" sz="2400" b="1" dirty="0" err="1">
                <a:latin typeface="Calibri" pitchFamily="34" charset="0"/>
                <a:cs typeface="Arial" charset="0"/>
              </a:rPr>
              <a:t>ie</a:t>
            </a:r>
            <a:r>
              <a:rPr lang="en-US" sz="2400" b="1" dirty="0">
                <a:latin typeface="Calibri" pitchFamily="34" charset="0"/>
                <a:cs typeface="Arial" charset="0"/>
              </a:rPr>
              <a:t>: oil platforms) detection (MSI collection)</a:t>
            </a:r>
          </a:p>
          <a:p>
            <a:pPr>
              <a:spcBef>
                <a:spcPct val="0"/>
              </a:spcBef>
            </a:pPr>
            <a:r>
              <a:rPr lang="en-US" sz="2400" b="1" dirty="0">
                <a:latin typeface="Calibri" pitchFamily="34" charset="0"/>
                <a:cs typeface="Arial" charset="0"/>
              </a:rPr>
              <a:t>Data rescue promotion (digitization hydrographic archives – to be freely available) </a:t>
            </a:r>
          </a:p>
        </p:txBody>
      </p:sp>
    </p:spTree>
    <p:extLst>
      <p:ext uri="{BB962C8B-B14F-4D97-AF65-F5344CB8AC3E}">
        <p14:creationId xmlns:p14="http://schemas.microsoft.com/office/powerpoint/2010/main" val="1727746960"/>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886700" cy="833947"/>
          </a:xfrm>
        </p:spPr>
        <p:txBody>
          <a:bodyPr>
            <a:noAutofit/>
          </a:bodyPr>
          <a:lstStyle/>
          <a:p>
            <a:pPr algn="ctr"/>
            <a:r>
              <a:rPr lang="en-US" dirty="0"/>
              <a:t>Difficulties encountered and challenges yet to be addressed</a:t>
            </a:r>
            <a:endParaRPr lang="en-GB" dirty="0"/>
          </a:p>
        </p:txBody>
      </p:sp>
      <p:sp>
        <p:nvSpPr>
          <p:cNvPr id="5" name="Content Placeholder 4"/>
          <p:cNvSpPr>
            <a:spLocks noGrp="1"/>
          </p:cNvSpPr>
          <p:nvPr>
            <p:ph idx="1"/>
          </p:nvPr>
        </p:nvSpPr>
        <p:spPr>
          <a:xfrm>
            <a:off x="827584" y="2204864"/>
            <a:ext cx="7488237" cy="3657600"/>
          </a:xfrm>
        </p:spPr>
        <p:txBody>
          <a:bodyPr/>
          <a:lstStyle/>
          <a:p>
            <a:pPr algn="just"/>
            <a:r>
              <a:rPr lang="en-US" sz="2800" dirty="0"/>
              <a:t>Challenges in the WCA sub-region (except Morocco &amp; Nigeria) remain considerable</a:t>
            </a:r>
          </a:p>
          <a:p>
            <a:pPr lvl="1" algn="just"/>
            <a:r>
              <a:rPr lang="en-US" dirty="0"/>
              <a:t>Ever-growing needs in term of maritime geospatial knowledge</a:t>
            </a:r>
          </a:p>
          <a:p>
            <a:pPr lvl="1" algn="just"/>
            <a:r>
              <a:rPr lang="en-US" dirty="0"/>
              <a:t>Hydrographic services remain very limited</a:t>
            </a:r>
            <a:endParaRPr lang="en-US" sz="2800" dirty="0"/>
          </a:p>
          <a:p>
            <a:endParaRPr lang="en-US" sz="2800" dirty="0"/>
          </a:p>
          <a:p>
            <a:endParaRPr lang="en-US" sz="2800" dirty="0"/>
          </a:p>
        </p:txBody>
      </p:sp>
    </p:spTree>
    <p:extLst>
      <p:ext uri="{BB962C8B-B14F-4D97-AF65-F5344CB8AC3E}">
        <p14:creationId xmlns:p14="http://schemas.microsoft.com/office/powerpoint/2010/main" val="3309704171"/>
      </p:ext>
    </p:extLst>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886700" cy="833947"/>
          </a:xfrm>
        </p:spPr>
        <p:txBody>
          <a:bodyPr>
            <a:noAutofit/>
          </a:bodyPr>
          <a:lstStyle/>
          <a:p>
            <a:r>
              <a:rPr lang="en-US" dirty="0"/>
              <a:t>	Achievements/Outputs/Conclusions  </a:t>
            </a:r>
            <a:endParaRPr lang="en-GB" dirty="0"/>
          </a:p>
        </p:txBody>
      </p:sp>
      <p:sp>
        <p:nvSpPr>
          <p:cNvPr id="5" name="Content Placeholder 4"/>
          <p:cNvSpPr>
            <a:spLocks noGrp="1"/>
          </p:cNvSpPr>
          <p:nvPr>
            <p:ph idx="1"/>
          </p:nvPr>
        </p:nvSpPr>
        <p:spPr>
          <a:xfrm>
            <a:off x="395536" y="1559060"/>
            <a:ext cx="8136904" cy="4390220"/>
          </a:xfrm>
        </p:spPr>
        <p:txBody>
          <a:bodyPr/>
          <a:lstStyle/>
          <a:p>
            <a:pPr algn="just"/>
            <a:r>
              <a:rPr lang="en-US" sz="2800" dirty="0">
                <a:effectLst/>
              </a:rPr>
              <a:t>Hydrographic capacity development in the </a:t>
            </a:r>
            <a:r>
              <a:rPr lang="en-US" sz="2800" dirty="0" err="1">
                <a:effectLst/>
              </a:rPr>
              <a:t>EAtHC</a:t>
            </a:r>
            <a:r>
              <a:rPr lang="en-US" sz="2800" dirty="0">
                <a:effectLst/>
              </a:rPr>
              <a:t> region remains a real challenge, with most of the Central &amp; Western African coastal states lacking hydrographic infrastructure and relying on another state to provide hydrographic services and fulfill their SOLAS obligations.</a:t>
            </a:r>
          </a:p>
          <a:p>
            <a:pPr algn="just"/>
            <a:endParaRPr lang="en-US" sz="2800" dirty="0">
              <a:effectLst/>
            </a:endParaRPr>
          </a:p>
          <a:p>
            <a:pPr algn="just"/>
            <a:r>
              <a:rPr lang="en-US" sz="2800" dirty="0">
                <a:effectLst/>
              </a:rPr>
              <a:t>The CB efforts of the IHO and some Member States </a:t>
            </a:r>
            <a:r>
              <a:rPr lang="en-US" sz="2400" dirty="0">
                <a:effectLst/>
              </a:rPr>
              <a:t>(acting as Primary Charting Authority in that region)</a:t>
            </a:r>
            <a:r>
              <a:rPr lang="en-US" sz="2800" dirty="0">
                <a:effectLst/>
              </a:rPr>
              <a:t>, supported by other organizations </a:t>
            </a:r>
            <a:r>
              <a:rPr lang="en-US" sz="2400" dirty="0">
                <a:effectLst/>
              </a:rPr>
              <a:t>(IALA, OMI…) </a:t>
            </a:r>
            <a:r>
              <a:rPr lang="en-US" sz="2800" dirty="0">
                <a:effectLst/>
              </a:rPr>
              <a:t>to support coastal states in the sub-region have resulted in limited progress.</a:t>
            </a:r>
            <a:endParaRPr lang="fr-FR" sz="2800" dirty="0">
              <a:effectLst/>
            </a:endParaRPr>
          </a:p>
          <a:p>
            <a:pPr marL="0" indent="0" algn="just">
              <a:buNone/>
            </a:pPr>
            <a:endParaRPr lang="en-US" sz="2800" dirty="0">
              <a:solidFill>
                <a:srgbClr val="FF0000"/>
              </a:solidFill>
            </a:endParaRPr>
          </a:p>
        </p:txBody>
      </p:sp>
    </p:spTree>
    <p:extLst>
      <p:ext uri="{BB962C8B-B14F-4D97-AF65-F5344CB8AC3E}">
        <p14:creationId xmlns:p14="http://schemas.microsoft.com/office/powerpoint/2010/main" val="3309704171"/>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886700" cy="833947"/>
          </a:xfrm>
        </p:spPr>
        <p:txBody>
          <a:bodyPr>
            <a:noAutofit/>
          </a:bodyPr>
          <a:lstStyle/>
          <a:p>
            <a:r>
              <a:rPr lang="en-US" dirty="0"/>
              <a:t>	Achievements/Outputs/Conclusions  </a:t>
            </a:r>
            <a:endParaRPr lang="en-GB" dirty="0"/>
          </a:p>
        </p:txBody>
      </p:sp>
      <p:sp>
        <p:nvSpPr>
          <p:cNvPr id="5" name="Content Placeholder 4"/>
          <p:cNvSpPr>
            <a:spLocks noGrp="1"/>
          </p:cNvSpPr>
          <p:nvPr>
            <p:ph idx="1"/>
          </p:nvPr>
        </p:nvSpPr>
        <p:spPr>
          <a:xfrm>
            <a:off x="395536" y="1340768"/>
            <a:ext cx="8280920" cy="4390220"/>
          </a:xfrm>
        </p:spPr>
        <p:txBody>
          <a:bodyPr/>
          <a:lstStyle/>
          <a:p>
            <a:pPr algn="just"/>
            <a:r>
              <a:rPr lang="en-US" sz="2800" dirty="0">
                <a:effectLst/>
              </a:rPr>
              <a:t>With this in mind, efforts must therefore be continued with greater involvement of the Coastal States primarily concerned by the development of their hydrographic services in order to meet their SOLAS obligations, of the IHO and the IHO Member States. </a:t>
            </a:r>
          </a:p>
          <a:p>
            <a:pPr algn="just"/>
            <a:endParaRPr lang="en-US" sz="2800" dirty="0">
              <a:effectLst/>
            </a:endParaRPr>
          </a:p>
          <a:p>
            <a:pPr algn="just"/>
            <a:r>
              <a:rPr lang="en-US" sz="2800" dirty="0">
                <a:effectLst/>
              </a:rPr>
              <a:t>Nigeria and Morocco, which have succeeded in developing considerably their hydrographic capacities, can in particular play a key role, by sharing their experience and providing training and education opportunities to other coastal states in the sub-region.</a:t>
            </a:r>
            <a:endParaRPr lang="fr-FR" sz="2800" dirty="0">
              <a:effectLst/>
            </a:endParaRPr>
          </a:p>
          <a:p>
            <a:pPr marL="0" indent="0" algn="just">
              <a:buNone/>
            </a:pPr>
            <a:endParaRPr lang="en-US" sz="2000" dirty="0">
              <a:solidFill>
                <a:srgbClr val="FF0000"/>
              </a:solidFill>
            </a:endParaRPr>
          </a:p>
        </p:txBody>
      </p:sp>
    </p:spTree>
    <p:extLst>
      <p:ext uri="{BB962C8B-B14F-4D97-AF65-F5344CB8AC3E}">
        <p14:creationId xmlns:p14="http://schemas.microsoft.com/office/powerpoint/2010/main" val="2700453491"/>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886700" cy="833947"/>
          </a:xfrm>
        </p:spPr>
        <p:txBody>
          <a:bodyPr>
            <a:normAutofit/>
          </a:bodyPr>
          <a:lstStyle/>
          <a:p>
            <a:pPr algn="ctr"/>
            <a:r>
              <a:rPr lang="en-GB" dirty="0">
                <a:latin typeface="Adobe Garamond Pro" panose="02020502060506020403" pitchFamily="18" charset="0"/>
              </a:rPr>
              <a:t>Actions Required of CBSC17</a:t>
            </a:r>
            <a:endParaRPr lang="en-GB" sz="3600" dirty="0"/>
          </a:p>
        </p:txBody>
      </p:sp>
      <p:sp>
        <p:nvSpPr>
          <p:cNvPr id="3" name="Content Placeholder 2"/>
          <p:cNvSpPr>
            <a:spLocks noGrp="1"/>
          </p:cNvSpPr>
          <p:nvPr>
            <p:ph idx="1"/>
          </p:nvPr>
        </p:nvSpPr>
        <p:spPr>
          <a:xfrm>
            <a:off x="611560" y="2514600"/>
            <a:ext cx="7920880" cy="3434680"/>
          </a:xfrm>
        </p:spPr>
        <p:txBody>
          <a:bodyPr>
            <a:normAutofit/>
          </a:bodyPr>
          <a:lstStyle/>
          <a:p>
            <a:pPr>
              <a:buFont typeface="Wingdings" panose="05000000000000000000" pitchFamily="2" charset="2"/>
              <a:buChar char="v"/>
            </a:pPr>
            <a:r>
              <a:rPr lang="en-GB" dirty="0"/>
              <a:t>Please note this report</a:t>
            </a:r>
          </a:p>
          <a:p>
            <a:pPr>
              <a:buFont typeface="Wingdings" panose="05000000000000000000" pitchFamily="2" charset="2"/>
              <a:buChar char="v"/>
            </a:pPr>
            <a:r>
              <a:rPr lang="en-US" dirty="0"/>
              <a:t>Take any action consider appropriate.</a:t>
            </a:r>
            <a:endParaRPr lang="en-GB" dirty="0"/>
          </a:p>
        </p:txBody>
      </p:sp>
    </p:spTree>
    <p:extLst>
      <p:ext uri="{BB962C8B-B14F-4D97-AF65-F5344CB8AC3E}">
        <p14:creationId xmlns:p14="http://schemas.microsoft.com/office/powerpoint/2010/main" val="4116080187"/>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2667000"/>
            <a:ext cx="2266950" cy="833947"/>
          </a:xfrm>
        </p:spPr>
        <p:txBody>
          <a:bodyPr>
            <a:normAutofit/>
          </a:bodyPr>
          <a:lstStyle/>
          <a:p>
            <a:r>
              <a:rPr lang="en-GB" sz="3600" b="1" u="sng"/>
              <a:t>Thank You</a:t>
            </a:r>
            <a:endParaRPr lang="en-GB" sz="3600" b="1" u="sng" dirty="0"/>
          </a:p>
        </p:txBody>
      </p:sp>
    </p:spTree>
    <p:extLst>
      <p:ext uri="{BB962C8B-B14F-4D97-AF65-F5344CB8AC3E}">
        <p14:creationId xmlns:p14="http://schemas.microsoft.com/office/powerpoint/2010/main" val="973451569"/>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112" y="19583"/>
            <a:ext cx="7886700" cy="833947"/>
          </a:xfrm>
        </p:spPr>
        <p:txBody>
          <a:bodyPr>
            <a:normAutofit/>
          </a:bodyPr>
          <a:lstStyle/>
          <a:p>
            <a:r>
              <a:rPr lang="en-GB" sz="3600" b="1" u="sng" dirty="0"/>
              <a:t>Activities completed since CBSC16 (1/2)</a:t>
            </a:r>
          </a:p>
        </p:txBody>
      </p:sp>
      <p:sp>
        <p:nvSpPr>
          <p:cNvPr id="5" name="Rectangle 4"/>
          <p:cNvSpPr/>
          <p:nvPr/>
        </p:nvSpPr>
        <p:spPr>
          <a:xfrm>
            <a:off x="227991" y="836712"/>
            <a:ext cx="8568952" cy="2431435"/>
          </a:xfrm>
          <a:prstGeom prst="rect">
            <a:avLst/>
          </a:prstGeom>
        </p:spPr>
        <p:txBody>
          <a:bodyPr wrap="square">
            <a:spAutoFit/>
          </a:bodyPr>
          <a:lstStyle/>
          <a:p>
            <a:pPr marL="363538"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Regional Awareness Seminar “The provision of </a:t>
            </a:r>
            <a:r>
              <a:rPr lang="en-GB" sz="2800" b="1" dirty="0" err="1">
                <a:solidFill>
                  <a:srgbClr val="FFFF00"/>
                </a:solidFill>
                <a:effectLst>
                  <a:outerShdw blurRad="38100" dist="38100" dir="2700000" algn="tl">
                    <a:srgbClr val="000000"/>
                  </a:outerShdw>
                </a:effectLst>
                <a:latin typeface="+mn-lt"/>
                <a:cs typeface="+mn-cs"/>
              </a:rPr>
              <a:t>hydrographic</a:t>
            </a:r>
            <a:r>
              <a:rPr lang="en-GB" sz="2800" b="1" dirty="0">
                <a:solidFill>
                  <a:srgbClr val="FFFF00"/>
                </a:solidFill>
                <a:effectLst>
                  <a:outerShdw blurRad="38100" dist="38100" dir="2700000" algn="tl">
                    <a:srgbClr val="000000"/>
                  </a:outerShdw>
                </a:effectLst>
                <a:latin typeface="+mn-lt"/>
                <a:cs typeface="+mn-cs"/>
              </a:rPr>
              <a:t> services” &amp; “New IT technologies:  MSI &amp; MSDI” </a:t>
            </a:r>
            <a:r>
              <a:rPr lang="en-US" sz="2800" b="1" dirty="0">
                <a:solidFill>
                  <a:srgbClr val="FFFF00"/>
                </a:solidFill>
                <a:effectLst>
                  <a:outerShdw blurRad="38100" dist="38100" dir="2700000" algn="tl">
                    <a:srgbClr val="000000"/>
                  </a:outerShdw>
                </a:effectLst>
              </a:rPr>
              <a:t>[</a:t>
            </a:r>
            <a:r>
              <a:rPr lang="en-US" sz="2800" b="1" dirty="0">
                <a:solidFill>
                  <a:srgbClr val="FFFF00"/>
                </a:solidFill>
                <a:effectLst>
                  <a:outerShdw blurRad="38100" dist="38100" dir="2700000" algn="tl">
                    <a:srgbClr val="000000"/>
                  </a:outerShdw>
                </a:effectLst>
                <a:latin typeface="+mn-lt"/>
                <a:cs typeface="+mn-cs"/>
              </a:rPr>
              <a:t>CBWP 2018: Action P-04].</a:t>
            </a:r>
            <a:endParaRPr lang="en-GB" sz="2800" b="1" dirty="0">
              <a:solidFill>
                <a:srgbClr val="FFFF00"/>
              </a:solidFill>
              <a:effectLst>
                <a:outerShdw blurRad="38100" dist="38100" dir="2700000" algn="tl">
                  <a:srgbClr val="000000"/>
                </a:outerShdw>
              </a:effectLst>
              <a:latin typeface="+mn-lt"/>
              <a:cs typeface="+mn-cs"/>
            </a:endParaRPr>
          </a:p>
          <a:p>
            <a:pPr marL="820738" lvl="1" indent="-363538">
              <a:spcBef>
                <a:spcPts val="600"/>
              </a:spcBef>
              <a:spcAft>
                <a:spcPts val="600"/>
              </a:spcAft>
              <a:buClr>
                <a:srgbClr val="FFFF00"/>
              </a:buClr>
              <a:buSzPct val="60000"/>
              <a:buFont typeface="Wingdings" pitchFamily="2" charset="2"/>
              <a:buChar char=""/>
            </a:pPr>
            <a:r>
              <a:rPr lang="en-GB" sz="2400" b="1" dirty="0">
                <a:solidFill>
                  <a:srgbClr val="FFFF00"/>
                </a:solidFill>
                <a:effectLst>
                  <a:outerShdw blurRad="38100" dist="38100" dir="2700000" algn="tl">
                    <a:srgbClr val="000000"/>
                  </a:outerShdw>
                </a:effectLst>
                <a:latin typeface="+mn-lt"/>
                <a:cs typeface="+mn-cs"/>
              </a:rPr>
              <a:t>15-16 October 2018, Lagos  Nigeria,</a:t>
            </a:r>
          </a:p>
          <a:p>
            <a:pPr marL="820738" lvl="1" indent="-363538">
              <a:spcBef>
                <a:spcPts val="600"/>
              </a:spcBef>
              <a:spcAft>
                <a:spcPts val="600"/>
              </a:spcAft>
              <a:buClr>
                <a:srgbClr val="FFFF00"/>
              </a:buClr>
              <a:buSzPct val="60000"/>
              <a:buFont typeface="Wingdings" pitchFamily="2" charset="2"/>
              <a:buChar char=""/>
            </a:pPr>
            <a:r>
              <a:rPr lang="en-GB" sz="2400" b="1" dirty="0">
                <a:solidFill>
                  <a:srgbClr val="FFFF00"/>
                </a:solidFill>
                <a:effectLst>
                  <a:outerShdw blurRad="38100" dist="38100" dir="2700000" algn="tl">
                    <a:srgbClr val="000000"/>
                  </a:outerShdw>
                </a:effectLst>
                <a:latin typeface="+mn-lt"/>
                <a:cs typeface="+mn-cs"/>
              </a:rPr>
              <a:t>France/</a:t>
            </a:r>
            <a:r>
              <a:rPr lang="en-GB" sz="2400" b="1" dirty="0" err="1">
                <a:solidFill>
                  <a:srgbClr val="FFFF00"/>
                </a:solidFill>
                <a:effectLst>
                  <a:outerShdw blurRad="38100" dist="38100" dir="2700000" algn="tl">
                    <a:srgbClr val="000000"/>
                  </a:outerShdw>
                </a:effectLst>
                <a:latin typeface="+mn-lt"/>
                <a:cs typeface="+mn-cs"/>
              </a:rPr>
              <a:t>Shom</a:t>
            </a:r>
            <a:r>
              <a:rPr lang="en-GB" sz="2400" b="1" dirty="0">
                <a:solidFill>
                  <a:srgbClr val="FFFF00"/>
                </a:solidFill>
                <a:effectLst>
                  <a:outerShdw blurRad="38100" dist="38100" dir="2700000" algn="tl">
                    <a:srgbClr val="000000"/>
                  </a:outerShdw>
                </a:effectLst>
                <a:latin typeface="+mn-lt"/>
                <a:cs typeface="+mn-cs"/>
              </a:rPr>
              <a:t> (IMO, IALA , UK, Ghana … involved) </a:t>
            </a:r>
            <a:endParaRPr lang="en-US" sz="2400" b="1" dirty="0">
              <a:solidFill>
                <a:srgbClr val="FFFF00"/>
              </a:solidFill>
              <a:effectLst>
                <a:outerShdw blurRad="38100" dist="38100" dir="2700000" algn="tl">
                  <a:srgbClr val="000000"/>
                </a:outerShdw>
              </a:effectLst>
              <a:latin typeface="+mn-lt"/>
              <a:cs typeface="+mn-cs"/>
            </a:endParaRPr>
          </a:p>
        </p:txBody>
      </p:sp>
      <p:sp>
        <p:nvSpPr>
          <p:cNvPr id="3" name="Rectangle 2"/>
          <p:cNvSpPr/>
          <p:nvPr/>
        </p:nvSpPr>
        <p:spPr>
          <a:xfrm>
            <a:off x="454000" y="3268147"/>
            <a:ext cx="8316924" cy="2862322"/>
          </a:xfrm>
          <a:prstGeom prst="rect">
            <a:avLst/>
          </a:prstGeom>
        </p:spPr>
        <p:txBody>
          <a:bodyPr wrap="square">
            <a:spAutoFit/>
          </a:bodyPr>
          <a:lstStyle/>
          <a:p>
            <a:pPr algn="just"/>
            <a:r>
              <a:rPr lang="en-GB" sz="2000" b="1" dirty="0"/>
              <a:t>Support provided by the CB funds, allowed a broad attendance at the 15</a:t>
            </a:r>
            <a:r>
              <a:rPr lang="en-GB" sz="2000" b="1" baseline="30000" dirty="0"/>
              <a:t>th</a:t>
            </a:r>
            <a:r>
              <a:rPr lang="en-GB" sz="2000" b="1" dirty="0"/>
              <a:t> </a:t>
            </a:r>
            <a:r>
              <a:rPr lang="en-GB" sz="2000" b="1" dirty="0" err="1"/>
              <a:t>EAtHC</a:t>
            </a:r>
            <a:r>
              <a:rPr lang="en-GB" sz="2000" b="1" dirty="0"/>
              <a:t> conference. </a:t>
            </a:r>
          </a:p>
          <a:p>
            <a:pPr algn="just"/>
            <a:r>
              <a:rPr lang="en-GB" sz="2000" b="1" dirty="0"/>
              <a:t>African countries would have been much underrepresented at the </a:t>
            </a:r>
            <a:r>
              <a:rPr lang="en-GB" sz="2000" b="1" dirty="0" err="1"/>
              <a:t>EAtHC</a:t>
            </a:r>
            <a:r>
              <a:rPr lang="en-GB" sz="2000" b="1" dirty="0"/>
              <a:t> conference without the organization of the sponsored seminar. </a:t>
            </a:r>
          </a:p>
          <a:p>
            <a:pPr algn="just"/>
            <a:r>
              <a:rPr lang="en-GB" sz="2000" b="1" u="sng" dirty="0"/>
              <a:t>The organisation of a seminar/workshop before the plenary conference should be renewed</a:t>
            </a:r>
            <a:r>
              <a:rPr lang="en-GB" sz="2000" b="1" dirty="0"/>
              <a:t>, in particular for this region where many coastal states are facing budgetary difficulties to participate in the conference.</a:t>
            </a:r>
            <a:endParaRPr lang="fr-FR" sz="2000" b="1" dirty="0"/>
          </a:p>
        </p:txBody>
      </p:sp>
    </p:spTree>
    <p:extLst>
      <p:ext uri="{BB962C8B-B14F-4D97-AF65-F5344CB8AC3E}">
        <p14:creationId xmlns:p14="http://schemas.microsoft.com/office/powerpoint/2010/main" val="2833959213"/>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SR\ESR_ACT_CHAtO_PAYS\NIGERIA_Seminar-EAtHC\SEMINAR_Lagos_2018\SEMINAR_PHOTOS\Nigeria_Oct 18_Séminaire-CHAtO_Photos_Comm\Nigeria_Seminaire_Photo groupe.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7503" y="332655"/>
            <a:ext cx="8928993" cy="5952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710540"/>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7886700" cy="833947"/>
          </a:xfrm>
        </p:spPr>
        <p:txBody>
          <a:bodyPr>
            <a:normAutofit/>
          </a:bodyPr>
          <a:lstStyle/>
          <a:p>
            <a:r>
              <a:rPr lang="en-GB" sz="3600" b="1" u="sng" dirty="0"/>
              <a:t>Activities completed since CBSC16 (2/2)</a:t>
            </a:r>
          </a:p>
        </p:txBody>
      </p:sp>
      <p:sp>
        <p:nvSpPr>
          <p:cNvPr id="5" name="Rectangle 4"/>
          <p:cNvSpPr/>
          <p:nvPr/>
        </p:nvSpPr>
        <p:spPr>
          <a:xfrm>
            <a:off x="162981" y="908720"/>
            <a:ext cx="8568952" cy="4832092"/>
          </a:xfrm>
          <a:prstGeom prst="rect">
            <a:avLst/>
          </a:prstGeom>
        </p:spPr>
        <p:txBody>
          <a:bodyPr wrap="square">
            <a:spAutoFit/>
          </a:bodyPr>
          <a:lstStyle/>
          <a:p>
            <a:pPr marL="363538" lvl="0"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rPr>
              <a:t>Training Centre Visit and Technical Visit </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rPr>
              <a:t>10-13 February 2019, Libreville  Gabon,</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rPr>
              <a:t> </a:t>
            </a:r>
            <a:r>
              <a:rPr lang="en-GB" sz="2400" b="1" dirty="0" err="1">
                <a:solidFill>
                  <a:srgbClr val="FFFF00"/>
                </a:solidFill>
                <a:effectLst>
                  <a:outerShdw blurRad="38100" dist="38100" dir="2700000" algn="tl">
                    <a:srgbClr val="000000"/>
                  </a:outerShdw>
                </a:effectLst>
                <a:latin typeface="+mn-lt"/>
              </a:rPr>
              <a:t>Shom</a:t>
            </a:r>
            <a:r>
              <a:rPr lang="en-GB" sz="2400" b="1" dirty="0">
                <a:solidFill>
                  <a:srgbClr val="FFFF00"/>
                </a:solidFill>
                <a:effectLst>
                  <a:outerShdw blurRad="38100" dist="38100" dir="2700000" algn="tl">
                    <a:srgbClr val="000000"/>
                  </a:outerShdw>
                </a:effectLst>
                <a:latin typeface="+mn-lt"/>
              </a:rPr>
              <a:t>            </a:t>
            </a:r>
            <a:r>
              <a:rPr lang="en-US" sz="2400" b="1" dirty="0">
                <a:solidFill>
                  <a:srgbClr val="FFFF00"/>
                </a:solidFill>
                <a:effectLst>
                  <a:outerShdw blurRad="38100" dist="38100" dir="2700000" algn="tl">
                    <a:srgbClr val="000000"/>
                  </a:outerShdw>
                </a:effectLst>
                <a:latin typeface="+mn-lt"/>
              </a:rPr>
              <a:t>[CBWP 2019: Action A-10].</a:t>
            </a:r>
            <a:endParaRPr lang="fr-FR" sz="2400" b="1" dirty="0">
              <a:solidFill>
                <a:srgbClr val="FFFF00"/>
              </a:solidFill>
              <a:effectLst>
                <a:outerShdw blurRad="38100" dist="38100" dir="2700000" algn="tl">
                  <a:srgbClr val="000000"/>
                </a:outerShdw>
              </a:effectLst>
              <a:latin typeface="+mn-lt"/>
            </a:endParaRPr>
          </a:p>
          <a:p>
            <a:pPr marL="363538" lvl="0"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Training Centre Visit and Technical Visit</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13-16 February 2019, Douala  Cameroon</a:t>
            </a:r>
          </a:p>
          <a:p>
            <a:pPr lvl="2">
              <a:spcBef>
                <a:spcPts val="600"/>
              </a:spcBef>
              <a:spcAft>
                <a:spcPts val="600"/>
              </a:spcAft>
              <a:buClr>
                <a:srgbClr val="FFFF00"/>
              </a:buClr>
              <a:buSzPct val="60000"/>
            </a:pPr>
            <a:r>
              <a:rPr lang="en-GB" sz="2400" b="1" dirty="0" err="1">
                <a:solidFill>
                  <a:srgbClr val="FFFF00"/>
                </a:solidFill>
                <a:effectLst>
                  <a:outerShdw blurRad="38100" dist="38100" dir="2700000" algn="tl">
                    <a:srgbClr val="000000"/>
                  </a:outerShdw>
                </a:effectLst>
                <a:latin typeface="+mn-lt"/>
                <a:cs typeface="+mn-cs"/>
              </a:rPr>
              <a:t>Shom</a:t>
            </a:r>
            <a:r>
              <a:rPr lang="en-GB" sz="2400" b="1" dirty="0">
                <a:solidFill>
                  <a:srgbClr val="FFFF00"/>
                </a:solidFill>
                <a:effectLst>
                  <a:outerShdw blurRad="38100" dist="38100" dir="2700000" algn="tl">
                    <a:srgbClr val="000000"/>
                  </a:outerShdw>
                </a:effectLst>
                <a:latin typeface="+mn-lt"/>
                <a:cs typeface="+mn-cs"/>
              </a:rPr>
              <a:t>             </a:t>
            </a:r>
            <a:r>
              <a:rPr lang="en-US" sz="2400" b="1" dirty="0">
                <a:solidFill>
                  <a:srgbClr val="FFFF00"/>
                </a:solidFill>
                <a:effectLst>
                  <a:outerShdw blurRad="38100" dist="38100" dir="2700000" algn="tl">
                    <a:srgbClr val="000000"/>
                  </a:outerShdw>
                </a:effectLst>
                <a:latin typeface="+mn-lt"/>
                <a:cs typeface="+mn-cs"/>
              </a:rPr>
              <a:t>[CBWP 2019: Action A-10].</a:t>
            </a:r>
            <a:endParaRPr lang="fr-FR" sz="2400" b="1" dirty="0">
              <a:solidFill>
                <a:srgbClr val="FFFF00"/>
              </a:solidFill>
              <a:effectLst>
                <a:outerShdw blurRad="38100" dist="38100" dir="2700000" algn="tl">
                  <a:srgbClr val="000000"/>
                </a:outerShdw>
              </a:effectLst>
              <a:latin typeface="+mn-lt"/>
              <a:cs typeface="+mn-cs"/>
            </a:endParaRPr>
          </a:p>
          <a:p>
            <a:pPr marL="363538" lvl="0"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Training Centre Visit</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24-28 March 2019, Accra Ghana, </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University of Southern Mississippi   [</a:t>
            </a:r>
            <a:r>
              <a:rPr lang="en-US" sz="2400" b="1" dirty="0">
                <a:solidFill>
                  <a:srgbClr val="FFFF00"/>
                </a:solidFill>
                <a:effectLst>
                  <a:outerShdw blurRad="38100" dist="38100" dir="2700000" algn="tl">
                    <a:srgbClr val="000000"/>
                  </a:outerShdw>
                </a:effectLst>
                <a:latin typeface="+mn-lt"/>
                <a:cs typeface="+mn-cs"/>
              </a:rPr>
              <a:t>CBWP 2019: Action A-10].</a:t>
            </a:r>
            <a:endParaRPr lang="fr-FR" sz="24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2046176398"/>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Users\dolou\Desktop\FORUM Emploi_Libreville-Douala_12-14 fev 19\PHOTOS\Nokia_02_13 fev 19\WP_20190213_024.jpg"/>
          <p:cNvPicPr/>
          <p:nvPr/>
        </p:nvPicPr>
        <p:blipFill>
          <a:blip r:embed="rId2" cstate="email">
            <a:extLst>
              <a:ext uri="{28A0092B-C50C-407E-A947-70E740481C1C}">
                <a14:useLocalDpi xmlns:a14="http://schemas.microsoft.com/office/drawing/2010/main"/>
              </a:ext>
            </a:extLst>
          </a:blip>
          <a:srcRect/>
          <a:stretch>
            <a:fillRect/>
          </a:stretch>
        </p:blipFill>
        <p:spPr bwMode="auto">
          <a:xfrm>
            <a:off x="251520" y="84807"/>
            <a:ext cx="3773805" cy="2125980"/>
          </a:xfrm>
          <a:prstGeom prst="rect">
            <a:avLst/>
          </a:prstGeom>
          <a:noFill/>
          <a:ln>
            <a:noFill/>
          </a:ln>
        </p:spPr>
      </p:pic>
      <p:pic>
        <p:nvPicPr>
          <p:cNvPr id="3" name="Image 2" descr="C:\Users\dolou\Desktop\FORUM Emploi_Libreville-Douala_12-14 fev 19\PHOTOS\Nokia_01_12 fev 19\WP_20190212_024.jpg"/>
          <p:cNvPicPr/>
          <p:nvPr/>
        </p:nvPicPr>
        <p:blipFill>
          <a:blip r:embed="rId3" cstate="email">
            <a:extLst>
              <a:ext uri="{28A0092B-C50C-407E-A947-70E740481C1C}">
                <a14:useLocalDpi xmlns:a14="http://schemas.microsoft.com/office/drawing/2010/main"/>
              </a:ext>
            </a:extLst>
          </a:blip>
          <a:srcRect/>
          <a:stretch>
            <a:fillRect/>
          </a:stretch>
        </p:blipFill>
        <p:spPr bwMode="auto">
          <a:xfrm>
            <a:off x="251520" y="3140968"/>
            <a:ext cx="3312368" cy="1944216"/>
          </a:xfrm>
          <a:prstGeom prst="rect">
            <a:avLst/>
          </a:prstGeom>
          <a:noFill/>
          <a:ln>
            <a:noFill/>
          </a:ln>
        </p:spPr>
      </p:pic>
      <p:pic>
        <p:nvPicPr>
          <p:cNvPr id="4" name="Image 3" descr="C:\Users\dolou\Desktop\FORUM Emploi_Libreville-Douala_12-14 fev 19\PHOTOS\Nokia_02_13 fev 19\WP_20190213_015.jpg"/>
          <p:cNvPicPr/>
          <p:nvPr/>
        </p:nvPicPr>
        <p:blipFill>
          <a:blip r:embed="rId4" cstate="email">
            <a:extLst>
              <a:ext uri="{28A0092B-C50C-407E-A947-70E740481C1C}">
                <a14:useLocalDpi xmlns:a14="http://schemas.microsoft.com/office/drawing/2010/main"/>
              </a:ext>
            </a:extLst>
          </a:blip>
          <a:srcRect/>
          <a:stretch>
            <a:fillRect/>
          </a:stretch>
        </p:blipFill>
        <p:spPr bwMode="auto">
          <a:xfrm>
            <a:off x="2783639" y="1072646"/>
            <a:ext cx="2924175" cy="1647825"/>
          </a:xfrm>
          <a:prstGeom prst="rect">
            <a:avLst/>
          </a:prstGeom>
          <a:noFill/>
          <a:ln>
            <a:noFill/>
          </a:ln>
        </p:spPr>
      </p:pic>
      <p:pic>
        <p:nvPicPr>
          <p:cNvPr id="5" name="Image 4" descr="C:\Users\dolou\Desktop\FORUM Emploi_Libreville-Douala_12-14 fev 19\PHOTOS\Nokia_02_13 fev 19\WP_20190213_023.jpg"/>
          <p:cNvPicPr/>
          <p:nvPr/>
        </p:nvPicPr>
        <p:blipFill rotWithShape="1">
          <a:blip r:embed="rId5" cstate="email">
            <a:extLst>
              <a:ext uri="{28A0092B-C50C-407E-A947-70E740481C1C}">
                <a14:useLocalDpi xmlns:a14="http://schemas.microsoft.com/office/drawing/2010/main"/>
              </a:ext>
            </a:extLst>
          </a:blip>
          <a:srcRect/>
          <a:stretch/>
        </p:blipFill>
        <p:spPr bwMode="auto">
          <a:xfrm>
            <a:off x="5773509" y="398326"/>
            <a:ext cx="2384425" cy="2514600"/>
          </a:xfrm>
          <a:prstGeom prst="rect">
            <a:avLst/>
          </a:prstGeom>
          <a:noFill/>
          <a:ln>
            <a:noFill/>
          </a:ln>
          <a:extLst>
            <a:ext uri="{53640926-AAD7-44D8-BBD7-CCE9431645EC}">
              <a14:shadowObscured xmlns:a14="http://schemas.microsoft.com/office/drawing/2010/main"/>
            </a:ext>
          </a:extLst>
        </p:spPr>
      </p:pic>
      <p:pic>
        <p:nvPicPr>
          <p:cNvPr id="6" name="Image 5" descr="C:\Users\dolou\Desktop\FORUM Emploi_Libreville-Douala_12-14 fev 19\PHOTOS\Nokia_04_15 fev 19\WP_20190215_067.jpg"/>
          <p:cNvPicPr/>
          <p:nvPr/>
        </p:nvPicPr>
        <p:blipFill rotWithShape="1">
          <a:blip r:embed="rId6" cstate="email">
            <a:extLst>
              <a:ext uri="{28A0092B-C50C-407E-A947-70E740481C1C}">
                <a14:useLocalDpi xmlns:a14="http://schemas.microsoft.com/office/drawing/2010/main"/>
              </a:ext>
            </a:extLst>
          </a:blip>
          <a:srcRect/>
          <a:stretch/>
        </p:blipFill>
        <p:spPr bwMode="auto">
          <a:xfrm>
            <a:off x="355371" y="4797152"/>
            <a:ext cx="5022850" cy="1685925"/>
          </a:xfrm>
          <a:prstGeom prst="rect">
            <a:avLst/>
          </a:prstGeom>
          <a:noFill/>
          <a:ln>
            <a:noFill/>
          </a:ln>
          <a:extLst>
            <a:ext uri="{53640926-AAD7-44D8-BBD7-CCE9431645EC}">
              <a14:shadowObscured xmlns:a14="http://schemas.microsoft.com/office/drawing/2010/main"/>
            </a:ext>
          </a:extLst>
        </p:spPr>
      </p:pic>
      <p:pic>
        <p:nvPicPr>
          <p:cNvPr id="7" name="Image 6" descr="C:\Users\dolou\Desktop\FORUM Emploi_Libreville-Douala_12-14 fev 19\PHOTOS\Nokia_04_15 fev 19\WP_20190215_017.jpg"/>
          <p:cNvPicPr/>
          <p:nvPr/>
        </p:nvPicPr>
        <p:blipFill>
          <a:blip r:embed="rId7" cstate="email">
            <a:extLst>
              <a:ext uri="{28A0092B-C50C-407E-A947-70E740481C1C}">
                <a14:useLocalDpi xmlns:a14="http://schemas.microsoft.com/office/drawing/2010/main"/>
              </a:ext>
            </a:extLst>
          </a:blip>
          <a:srcRect/>
          <a:stretch>
            <a:fillRect/>
          </a:stretch>
        </p:blipFill>
        <p:spPr bwMode="auto">
          <a:xfrm>
            <a:off x="2699792" y="2912926"/>
            <a:ext cx="2376264" cy="1452178"/>
          </a:xfrm>
          <a:prstGeom prst="rect">
            <a:avLst/>
          </a:prstGeom>
          <a:noFill/>
          <a:ln>
            <a:noFill/>
          </a:ln>
        </p:spPr>
      </p:pic>
      <p:pic>
        <p:nvPicPr>
          <p:cNvPr id="8" name="Image 7" descr="C:\Users\dolou\Desktop\FORUM Emploi_Libreville-Douala_12-14 fev 19\PHOTOS\Nokia_04_15 fev 19\WP_20190215_082.jpg"/>
          <p:cNvPicPr/>
          <p:nvPr/>
        </p:nvPicPr>
        <p:blipFill>
          <a:blip r:embed="rId8" cstate="email">
            <a:extLst>
              <a:ext uri="{28A0092B-C50C-407E-A947-70E740481C1C}">
                <a14:useLocalDpi xmlns:a14="http://schemas.microsoft.com/office/drawing/2010/main"/>
              </a:ext>
            </a:extLst>
          </a:blip>
          <a:srcRect/>
          <a:stretch>
            <a:fillRect/>
          </a:stretch>
        </p:blipFill>
        <p:spPr bwMode="auto">
          <a:xfrm>
            <a:off x="5378221" y="2343213"/>
            <a:ext cx="3175000" cy="1786255"/>
          </a:xfrm>
          <a:prstGeom prst="rect">
            <a:avLst/>
          </a:prstGeom>
          <a:noFill/>
          <a:ln>
            <a:noFill/>
          </a:ln>
        </p:spPr>
      </p:pic>
      <p:pic>
        <p:nvPicPr>
          <p:cNvPr id="2050" name="Picture 2"/>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6804248" y="4004779"/>
            <a:ext cx="1859618" cy="2478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a:stretch/>
        </p:blipFill>
        <p:spPr bwMode="auto">
          <a:xfrm>
            <a:off x="4361245" y="4725143"/>
            <a:ext cx="2604476" cy="206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ZoneTexte 8"/>
          <p:cNvSpPr txBox="1"/>
          <p:nvPr/>
        </p:nvSpPr>
        <p:spPr>
          <a:xfrm>
            <a:off x="361937" y="2029939"/>
            <a:ext cx="931665" cy="369332"/>
          </a:xfrm>
          <a:prstGeom prst="rect">
            <a:avLst/>
          </a:prstGeom>
          <a:solidFill>
            <a:schemeClr val="tx1"/>
          </a:solidFill>
        </p:spPr>
        <p:txBody>
          <a:bodyPr wrap="none" rtlCol="0">
            <a:spAutoFit/>
          </a:bodyPr>
          <a:lstStyle/>
          <a:p>
            <a:r>
              <a:rPr lang="fr-FR" dirty="0">
                <a:solidFill>
                  <a:schemeClr val="bg2"/>
                </a:solidFill>
              </a:rPr>
              <a:t>Gabon</a:t>
            </a:r>
          </a:p>
        </p:txBody>
      </p:sp>
      <p:sp>
        <p:nvSpPr>
          <p:cNvPr id="12" name="ZoneTexte 11"/>
          <p:cNvSpPr txBox="1"/>
          <p:nvPr/>
        </p:nvSpPr>
        <p:spPr>
          <a:xfrm>
            <a:off x="7261803" y="1845273"/>
            <a:ext cx="931665" cy="369332"/>
          </a:xfrm>
          <a:prstGeom prst="rect">
            <a:avLst/>
          </a:prstGeom>
          <a:solidFill>
            <a:schemeClr val="tx1"/>
          </a:solidFill>
        </p:spPr>
        <p:txBody>
          <a:bodyPr wrap="none" rtlCol="0">
            <a:spAutoFit/>
          </a:bodyPr>
          <a:lstStyle/>
          <a:p>
            <a:r>
              <a:rPr lang="fr-FR" dirty="0">
                <a:solidFill>
                  <a:schemeClr val="bg2"/>
                </a:solidFill>
              </a:rPr>
              <a:t>Gabon</a:t>
            </a:r>
          </a:p>
        </p:txBody>
      </p:sp>
      <p:sp>
        <p:nvSpPr>
          <p:cNvPr id="13" name="ZoneTexte 12"/>
          <p:cNvSpPr txBox="1"/>
          <p:nvPr/>
        </p:nvSpPr>
        <p:spPr>
          <a:xfrm>
            <a:off x="3040518" y="2255246"/>
            <a:ext cx="931665" cy="369332"/>
          </a:xfrm>
          <a:prstGeom prst="rect">
            <a:avLst/>
          </a:prstGeom>
          <a:solidFill>
            <a:schemeClr val="tx1"/>
          </a:solidFill>
        </p:spPr>
        <p:txBody>
          <a:bodyPr wrap="none" rtlCol="0">
            <a:spAutoFit/>
          </a:bodyPr>
          <a:lstStyle/>
          <a:p>
            <a:r>
              <a:rPr lang="fr-FR" dirty="0">
                <a:solidFill>
                  <a:schemeClr val="bg2"/>
                </a:solidFill>
              </a:rPr>
              <a:t>Gabon</a:t>
            </a:r>
          </a:p>
        </p:txBody>
      </p:sp>
      <p:sp>
        <p:nvSpPr>
          <p:cNvPr id="14" name="ZoneTexte 13"/>
          <p:cNvSpPr txBox="1"/>
          <p:nvPr/>
        </p:nvSpPr>
        <p:spPr>
          <a:xfrm>
            <a:off x="1547664" y="3236340"/>
            <a:ext cx="931665" cy="369332"/>
          </a:xfrm>
          <a:prstGeom prst="rect">
            <a:avLst/>
          </a:prstGeom>
          <a:solidFill>
            <a:schemeClr val="tx1"/>
          </a:solidFill>
        </p:spPr>
        <p:txBody>
          <a:bodyPr wrap="none" rtlCol="0">
            <a:spAutoFit/>
          </a:bodyPr>
          <a:lstStyle/>
          <a:p>
            <a:r>
              <a:rPr lang="fr-FR" dirty="0">
                <a:solidFill>
                  <a:schemeClr val="bg2"/>
                </a:solidFill>
              </a:rPr>
              <a:t>Gabon</a:t>
            </a:r>
          </a:p>
        </p:txBody>
      </p:sp>
      <p:sp>
        <p:nvSpPr>
          <p:cNvPr id="15" name="ZoneTexte 14"/>
          <p:cNvSpPr txBox="1"/>
          <p:nvPr/>
        </p:nvSpPr>
        <p:spPr>
          <a:xfrm>
            <a:off x="4001887" y="4045874"/>
            <a:ext cx="1369286" cy="369332"/>
          </a:xfrm>
          <a:prstGeom prst="rect">
            <a:avLst/>
          </a:prstGeom>
          <a:solidFill>
            <a:schemeClr val="tx1"/>
          </a:solidFill>
        </p:spPr>
        <p:txBody>
          <a:bodyPr wrap="none" rtlCol="0">
            <a:spAutoFit/>
          </a:bodyPr>
          <a:lstStyle/>
          <a:p>
            <a:r>
              <a:rPr lang="fr-FR" dirty="0" err="1">
                <a:solidFill>
                  <a:schemeClr val="bg2"/>
                </a:solidFill>
              </a:rPr>
              <a:t>Cameroon</a:t>
            </a:r>
            <a:endParaRPr lang="fr-FR" dirty="0">
              <a:solidFill>
                <a:schemeClr val="bg2"/>
              </a:solidFill>
            </a:endParaRPr>
          </a:p>
        </p:txBody>
      </p:sp>
      <p:sp>
        <p:nvSpPr>
          <p:cNvPr id="16" name="ZoneTexte 15"/>
          <p:cNvSpPr txBox="1"/>
          <p:nvPr/>
        </p:nvSpPr>
        <p:spPr>
          <a:xfrm>
            <a:off x="7085012" y="3453402"/>
            <a:ext cx="1369286" cy="369332"/>
          </a:xfrm>
          <a:prstGeom prst="rect">
            <a:avLst/>
          </a:prstGeom>
          <a:solidFill>
            <a:schemeClr val="tx1"/>
          </a:solidFill>
        </p:spPr>
        <p:txBody>
          <a:bodyPr wrap="none" rtlCol="0">
            <a:spAutoFit/>
          </a:bodyPr>
          <a:lstStyle/>
          <a:p>
            <a:r>
              <a:rPr lang="fr-FR" dirty="0" err="1">
                <a:solidFill>
                  <a:schemeClr val="bg2"/>
                </a:solidFill>
              </a:rPr>
              <a:t>Cameroon</a:t>
            </a:r>
            <a:endParaRPr lang="fr-FR" dirty="0">
              <a:solidFill>
                <a:schemeClr val="bg2"/>
              </a:solidFill>
            </a:endParaRPr>
          </a:p>
        </p:txBody>
      </p:sp>
      <p:sp>
        <p:nvSpPr>
          <p:cNvPr id="17" name="ZoneTexte 16"/>
          <p:cNvSpPr txBox="1"/>
          <p:nvPr/>
        </p:nvSpPr>
        <p:spPr>
          <a:xfrm>
            <a:off x="2344449" y="6141703"/>
            <a:ext cx="1369286" cy="369332"/>
          </a:xfrm>
          <a:prstGeom prst="rect">
            <a:avLst/>
          </a:prstGeom>
          <a:solidFill>
            <a:schemeClr val="tx1"/>
          </a:solidFill>
        </p:spPr>
        <p:txBody>
          <a:bodyPr wrap="none" rtlCol="0">
            <a:spAutoFit/>
          </a:bodyPr>
          <a:lstStyle/>
          <a:p>
            <a:r>
              <a:rPr lang="fr-FR" dirty="0" err="1">
                <a:solidFill>
                  <a:schemeClr val="bg2"/>
                </a:solidFill>
              </a:rPr>
              <a:t>Cameroon</a:t>
            </a:r>
            <a:endParaRPr lang="fr-FR" dirty="0">
              <a:solidFill>
                <a:schemeClr val="bg2"/>
              </a:solidFill>
            </a:endParaRPr>
          </a:p>
        </p:txBody>
      </p:sp>
      <p:sp>
        <p:nvSpPr>
          <p:cNvPr id="18" name="ZoneTexte 17"/>
          <p:cNvSpPr txBox="1"/>
          <p:nvPr/>
        </p:nvSpPr>
        <p:spPr>
          <a:xfrm>
            <a:off x="5332932" y="5059262"/>
            <a:ext cx="931665" cy="369332"/>
          </a:xfrm>
          <a:prstGeom prst="rect">
            <a:avLst/>
          </a:prstGeom>
          <a:solidFill>
            <a:schemeClr val="tx1"/>
          </a:solidFill>
        </p:spPr>
        <p:txBody>
          <a:bodyPr wrap="none" rtlCol="0">
            <a:spAutoFit/>
          </a:bodyPr>
          <a:lstStyle/>
          <a:p>
            <a:r>
              <a:rPr lang="fr-FR" dirty="0">
                <a:solidFill>
                  <a:schemeClr val="bg2"/>
                </a:solidFill>
              </a:rPr>
              <a:t>Ghana</a:t>
            </a:r>
          </a:p>
        </p:txBody>
      </p:sp>
      <p:sp>
        <p:nvSpPr>
          <p:cNvPr id="19" name="ZoneTexte 18"/>
          <p:cNvSpPr txBox="1"/>
          <p:nvPr/>
        </p:nvSpPr>
        <p:spPr>
          <a:xfrm>
            <a:off x="7303823" y="5957037"/>
            <a:ext cx="931665" cy="369332"/>
          </a:xfrm>
          <a:prstGeom prst="rect">
            <a:avLst/>
          </a:prstGeom>
          <a:solidFill>
            <a:schemeClr val="tx1"/>
          </a:solidFill>
        </p:spPr>
        <p:txBody>
          <a:bodyPr wrap="none" rtlCol="0">
            <a:spAutoFit/>
          </a:bodyPr>
          <a:lstStyle/>
          <a:p>
            <a:r>
              <a:rPr lang="fr-FR" dirty="0">
                <a:solidFill>
                  <a:schemeClr val="bg2"/>
                </a:solidFill>
              </a:rPr>
              <a:t>Ghana</a:t>
            </a:r>
          </a:p>
        </p:txBody>
      </p:sp>
      <p:sp>
        <p:nvSpPr>
          <p:cNvPr id="20" name="ZoneTexte 19"/>
          <p:cNvSpPr txBox="1"/>
          <p:nvPr/>
        </p:nvSpPr>
        <p:spPr>
          <a:xfrm>
            <a:off x="551588" y="106586"/>
            <a:ext cx="7707558" cy="400110"/>
          </a:xfrm>
          <a:prstGeom prst="rect">
            <a:avLst/>
          </a:prstGeom>
          <a:solidFill>
            <a:schemeClr val="tx1"/>
          </a:solidFill>
        </p:spPr>
        <p:txBody>
          <a:bodyPr wrap="none" rtlCol="0">
            <a:spAutoFit/>
          </a:bodyPr>
          <a:lstStyle/>
          <a:p>
            <a:pPr algn="ctr"/>
            <a:r>
              <a:rPr lang="fr-FR" sz="2000" b="1" dirty="0">
                <a:solidFill>
                  <a:schemeClr val="bg2"/>
                </a:solidFill>
              </a:rPr>
              <a:t>Training center </a:t>
            </a:r>
            <a:r>
              <a:rPr lang="fr-FR" sz="2000" b="1" dirty="0" err="1">
                <a:solidFill>
                  <a:schemeClr val="bg2"/>
                </a:solidFill>
              </a:rPr>
              <a:t>visit</a:t>
            </a:r>
            <a:r>
              <a:rPr lang="fr-FR" sz="2000" b="1" dirty="0">
                <a:solidFill>
                  <a:schemeClr val="bg2"/>
                </a:solidFill>
              </a:rPr>
              <a:t> and </a:t>
            </a:r>
            <a:r>
              <a:rPr lang="fr-FR" sz="2000" b="1" dirty="0" err="1">
                <a:solidFill>
                  <a:schemeClr val="bg2"/>
                </a:solidFill>
              </a:rPr>
              <a:t>technical</a:t>
            </a:r>
            <a:r>
              <a:rPr lang="fr-FR" sz="2000" b="1" dirty="0">
                <a:solidFill>
                  <a:schemeClr val="bg2"/>
                </a:solidFill>
              </a:rPr>
              <a:t> </a:t>
            </a:r>
            <a:r>
              <a:rPr lang="fr-FR" sz="2000" b="1" dirty="0" err="1">
                <a:solidFill>
                  <a:schemeClr val="bg2"/>
                </a:solidFill>
              </a:rPr>
              <a:t>visit</a:t>
            </a:r>
            <a:r>
              <a:rPr lang="fr-FR" sz="2000" b="1" dirty="0">
                <a:solidFill>
                  <a:schemeClr val="bg2"/>
                </a:solidFill>
              </a:rPr>
              <a:t>: </a:t>
            </a:r>
            <a:r>
              <a:rPr lang="fr-FR" sz="2000" b="1" dirty="0" err="1">
                <a:solidFill>
                  <a:schemeClr val="bg2"/>
                </a:solidFill>
              </a:rPr>
              <a:t>Shom</a:t>
            </a:r>
            <a:r>
              <a:rPr lang="fr-FR" sz="2000" b="1" dirty="0">
                <a:solidFill>
                  <a:schemeClr val="bg2"/>
                </a:solidFill>
              </a:rPr>
              <a:t>, USM </a:t>
            </a:r>
          </a:p>
        </p:txBody>
      </p:sp>
    </p:spTree>
    <p:extLst>
      <p:ext uri="{BB962C8B-B14F-4D97-AF65-F5344CB8AC3E}">
        <p14:creationId xmlns:p14="http://schemas.microsoft.com/office/powerpoint/2010/main" val="2124165886"/>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755576" y="620688"/>
            <a:ext cx="3179928" cy="302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dolou\Desktop\JourneesREFMAR2019\1-3avril2019-Formation-Brest\20190401_15383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3493502" y="1281093"/>
            <a:ext cx="5472608" cy="17089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dolou\Desktop\JourneesREFMAR2019\1-3avril2019-Formation-Brest\20190403_133515.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652120" y="3501008"/>
            <a:ext cx="3021094" cy="306189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dolou\Desktop\JourneesREFMAR2019\1-3avril2019-Formation-Brest\20190403_122051.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755576" y="4149080"/>
            <a:ext cx="3799276" cy="2129051"/>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3668104" y="277965"/>
            <a:ext cx="5320688" cy="830997"/>
          </a:xfrm>
          <a:prstGeom prst="rect">
            <a:avLst/>
          </a:prstGeom>
          <a:noFill/>
        </p:spPr>
        <p:txBody>
          <a:bodyPr wrap="none" rtlCol="0">
            <a:spAutoFit/>
          </a:bodyPr>
          <a:lstStyle/>
          <a:p>
            <a:pPr algn="ctr"/>
            <a:r>
              <a:rPr lang="fr-FR" sz="2400" b="1" dirty="0" err="1"/>
              <a:t>Seminar</a:t>
            </a:r>
            <a:r>
              <a:rPr lang="fr-FR" sz="2400" b="1" dirty="0"/>
              <a:t> and training on </a:t>
            </a:r>
            <a:r>
              <a:rPr lang="fr-FR" sz="2400" b="1" dirty="0" err="1"/>
              <a:t>tides</a:t>
            </a:r>
            <a:endParaRPr lang="fr-FR" sz="2400" b="1" dirty="0"/>
          </a:p>
          <a:p>
            <a:pPr algn="ctr"/>
            <a:r>
              <a:rPr lang="fr-FR" sz="2400" b="1" dirty="0"/>
              <a:t>(France March-April 2019)</a:t>
            </a:r>
          </a:p>
        </p:txBody>
      </p:sp>
    </p:spTree>
    <p:extLst>
      <p:ext uri="{BB962C8B-B14F-4D97-AF65-F5344CB8AC3E}">
        <p14:creationId xmlns:p14="http://schemas.microsoft.com/office/powerpoint/2010/main" val="3169362756"/>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975947" y="1210139"/>
            <a:ext cx="5986651"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50420" y="3789040"/>
            <a:ext cx="494027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01006" y="5733256"/>
            <a:ext cx="7353027" cy="70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51520" y="159125"/>
            <a:ext cx="2552133" cy="1078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oneTexte 1"/>
          <p:cNvSpPr txBox="1"/>
          <p:nvPr/>
        </p:nvSpPr>
        <p:spPr>
          <a:xfrm>
            <a:off x="2686881" y="251936"/>
            <a:ext cx="6476453" cy="830997"/>
          </a:xfrm>
          <a:prstGeom prst="rect">
            <a:avLst/>
          </a:prstGeom>
          <a:noFill/>
        </p:spPr>
        <p:txBody>
          <a:bodyPr wrap="none" rtlCol="0">
            <a:spAutoFit/>
          </a:bodyPr>
          <a:lstStyle/>
          <a:p>
            <a:pPr algn="ctr"/>
            <a:r>
              <a:rPr lang="fr-FR" sz="2400" b="1" dirty="0"/>
              <a:t>On job training in Suriname</a:t>
            </a:r>
          </a:p>
          <a:p>
            <a:pPr algn="ctr"/>
            <a:r>
              <a:rPr lang="fr-FR" sz="2400" b="1" dirty="0"/>
              <a:t>(Suriname National report - MACHC</a:t>
            </a:r>
            <a:r>
              <a:rPr lang="fr-FR" sz="2000" b="1" dirty="0"/>
              <a:t>)</a:t>
            </a:r>
          </a:p>
        </p:txBody>
      </p:sp>
    </p:spTree>
    <p:extLst>
      <p:ext uri="{BB962C8B-B14F-4D97-AF65-F5344CB8AC3E}">
        <p14:creationId xmlns:p14="http://schemas.microsoft.com/office/powerpoint/2010/main" val="4099978461"/>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744"/>
            <a:ext cx="7886700" cy="833947"/>
          </a:xfrm>
        </p:spPr>
        <p:txBody>
          <a:bodyPr>
            <a:normAutofit/>
          </a:bodyPr>
          <a:lstStyle/>
          <a:p>
            <a:r>
              <a:rPr lang="en-GB" sz="3600" b="1" u="sng" dirty="0"/>
              <a:t>Activities planned for 2019 (1/2)</a:t>
            </a:r>
          </a:p>
        </p:txBody>
      </p:sp>
      <p:sp>
        <p:nvSpPr>
          <p:cNvPr id="4" name="Rectangle 3"/>
          <p:cNvSpPr/>
          <p:nvPr/>
        </p:nvSpPr>
        <p:spPr>
          <a:xfrm>
            <a:off x="469375" y="1340768"/>
            <a:ext cx="8424936" cy="4739759"/>
          </a:xfrm>
          <a:prstGeom prst="rect">
            <a:avLst/>
          </a:prstGeom>
        </p:spPr>
        <p:txBody>
          <a:bodyPr wrap="square">
            <a:spAutoFit/>
          </a:bodyPr>
          <a:lstStyle/>
          <a:p>
            <a:pPr marL="363538"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Joint IALA-IHO workshop  for capacity building in hydrography and marine aids to navigation: </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Risk Assessment/Survey Specifications /</a:t>
            </a:r>
            <a:r>
              <a:rPr lang="en-GB" sz="2400" b="1" dirty="0" err="1">
                <a:solidFill>
                  <a:srgbClr val="FFFF00"/>
                </a:solidFill>
                <a:effectLst>
                  <a:outerShdw blurRad="38100" dist="38100" dir="2700000" algn="tl">
                    <a:srgbClr val="000000"/>
                  </a:outerShdw>
                </a:effectLst>
                <a:latin typeface="+mn-lt"/>
                <a:cs typeface="+mn-cs"/>
              </a:rPr>
              <a:t>AtoN</a:t>
            </a:r>
            <a:r>
              <a:rPr lang="en-GB" sz="2400" b="1" dirty="0">
                <a:solidFill>
                  <a:srgbClr val="FFFF00"/>
                </a:solidFill>
                <a:effectLst>
                  <a:outerShdw blurRad="38100" dist="38100" dir="2700000" algn="tl">
                    <a:srgbClr val="000000"/>
                  </a:outerShdw>
                </a:effectLst>
                <a:latin typeface="+mn-lt"/>
                <a:cs typeface="+mn-cs"/>
              </a:rPr>
              <a:t> Maintenance. </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Rabat- Morocco - 21-24 October 2019 </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[CBWP 2019: Action P-11]</a:t>
            </a:r>
            <a:endParaRPr lang="fr-FR" sz="2400" b="1" dirty="0">
              <a:solidFill>
                <a:srgbClr val="FFFF00"/>
              </a:solidFill>
              <a:effectLst>
                <a:outerShdw blurRad="38100" dist="38100" dir="2700000" algn="tl">
                  <a:srgbClr val="000000"/>
                </a:outerShdw>
              </a:effectLst>
              <a:latin typeface="+mn-lt"/>
              <a:cs typeface="+mn-cs"/>
            </a:endParaRPr>
          </a:p>
          <a:p>
            <a:pPr marL="363538"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Technical Visit</a:t>
            </a:r>
          </a:p>
          <a:p>
            <a:pPr lvl="2">
              <a:spcBef>
                <a:spcPts val="600"/>
              </a:spcBef>
              <a:spcAft>
                <a:spcPts val="600"/>
              </a:spcAft>
              <a:buClr>
                <a:srgbClr val="FFFF00"/>
              </a:buClr>
              <a:buSzPct val="60000"/>
            </a:pPr>
            <a:r>
              <a:rPr lang="en-GB" sz="2400" b="1" dirty="0">
                <a:solidFill>
                  <a:srgbClr val="FFFF00"/>
                </a:solidFill>
                <a:effectLst>
                  <a:outerShdw blurRad="38100" dist="38100" dir="2700000" algn="tl">
                    <a:srgbClr val="000000"/>
                  </a:outerShdw>
                </a:effectLst>
                <a:latin typeface="+mn-lt"/>
                <a:cs typeface="+mn-cs"/>
              </a:rPr>
              <a:t>End 2019</a:t>
            </a:r>
          </a:p>
          <a:p>
            <a:pPr lvl="2">
              <a:spcBef>
                <a:spcPts val="600"/>
              </a:spcBef>
              <a:spcAft>
                <a:spcPts val="600"/>
              </a:spcAft>
              <a:buClr>
                <a:srgbClr val="FFFF00"/>
              </a:buClr>
              <a:buSzPct val="60000"/>
            </a:pPr>
            <a:r>
              <a:rPr lang="en-GB" sz="2400" b="1" dirty="0" err="1">
                <a:solidFill>
                  <a:srgbClr val="FFFF00"/>
                </a:solidFill>
                <a:effectLst>
                  <a:outerShdw blurRad="38100" dist="38100" dir="2700000" algn="tl">
                    <a:srgbClr val="000000"/>
                  </a:outerShdw>
                </a:effectLst>
                <a:latin typeface="+mn-lt"/>
                <a:cs typeface="+mn-cs"/>
              </a:rPr>
              <a:t>Lomé</a:t>
            </a:r>
            <a:r>
              <a:rPr lang="en-GB" sz="2400" b="1" dirty="0">
                <a:solidFill>
                  <a:srgbClr val="FFFF00"/>
                </a:solidFill>
                <a:effectLst>
                  <a:outerShdw blurRad="38100" dist="38100" dir="2700000" algn="tl">
                    <a:srgbClr val="000000"/>
                  </a:outerShdw>
                </a:effectLst>
                <a:latin typeface="+mn-lt"/>
                <a:cs typeface="+mn-cs"/>
              </a:rPr>
              <a:t>  Togo, </a:t>
            </a:r>
            <a:r>
              <a:rPr lang="en-GB" sz="2400" b="1" dirty="0" err="1">
                <a:solidFill>
                  <a:srgbClr val="FFFF00"/>
                </a:solidFill>
                <a:effectLst>
                  <a:outerShdw blurRad="38100" dist="38100" dir="2700000" algn="tl">
                    <a:srgbClr val="000000"/>
                  </a:outerShdw>
                </a:effectLst>
                <a:latin typeface="+mn-lt"/>
                <a:cs typeface="+mn-cs"/>
              </a:rPr>
              <a:t>Shom</a:t>
            </a:r>
            <a:endParaRPr lang="en-GB" sz="2400" b="1" dirty="0">
              <a:solidFill>
                <a:srgbClr val="FFFF00"/>
              </a:solidFill>
              <a:effectLst>
                <a:outerShdw blurRad="38100" dist="38100" dir="2700000" algn="tl">
                  <a:srgbClr val="000000"/>
                </a:outerShdw>
              </a:effectLst>
              <a:latin typeface="+mn-lt"/>
              <a:cs typeface="+mn-cs"/>
            </a:endParaRPr>
          </a:p>
          <a:p>
            <a:pPr lvl="2">
              <a:spcBef>
                <a:spcPts val="600"/>
              </a:spcBef>
              <a:spcAft>
                <a:spcPts val="600"/>
              </a:spcAft>
              <a:buClr>
                <a:srgbClr val="FFFF00"/>
              </a:buClr>
              <a:buSzPct val="60000"/>
            </a:pPr>
            <a:r>
              <a:rPr lang="en-US" sz="2400" b="1" dirty="0">
                <a:solidFill>
                  <a:srgbClr val="FFFF00"/>
                </a:solidFill>
                <a:effectLst>
                  <a:outerShdw blurRad="38100" dist="38100" dir="2700000" algn="tl">
                    <a:srgbClr val="000000"/>
                  </a:outerShdw>
                </a:effectLst>
                <a:latin typeface="+mn-lt"/>
                <a:cs typeface="+mn-cs"/>
              </a:rPr>
              <a:t>[CBWP 2019: Action A-04]</a:t>
            </a:r>
            <a:endParaRPr lang="fr-FR" sz="24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3847044178"/>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886700" cy="833947"/>
          </a:xfrm>
        </p:spPr>
        <p:txBody>
          <a:bodyPr>
            <a:normAutofit/>
          </a:bodyPr>
          <a:lstStyle/>
          <a:p>
            <a:r>
              <a:rPr lang="en-GB" sz="3600" b="1" u="sng" dirty="0"/>
              <a:t>Activities planned for 2019 (2/2)</a:t>
            </a:r>
          </a:p>
        </p:txBody>
      </p:sp>
      <p:sp>
        <p:nvSpPr>
          <p:cNvPr id="4" name="Rectangle 3"/>
          <p:cNvSpPr/>
          <p:nvPr/>
        </p:nvSpPr>
        <p:spPr>
          <a:xfrm>
            <a:off x="478615" y="908720"/>
            <a:ext cx="8424936" cy="4955203"/>
          </a:xfrm>
          <a:prstGeom prst="rect">
            <a:avLst/>
          </a:prstGeom>
        </p:spPr>
        <p:txBody>
          <a:bodyPr wrap="square">
            <a:spAutoFit/>
          </a:bodyPr>
          <a:lstStyle/>
          <a:p>
            <a:pPr marL="363538" indent="-363538">
              <a:spcBef>
                <a:spcPts val="600"/>
              </a:spcBef>
              <a:spcAft>
                <a:spcPts val="600"/>
              </a:spcAft>
              <a:buClr>
                <a:srgbClr val="FFFF00"/>
              </a:buClr>
              <a:buSzPct val="60000"/>
              <a:buFont typeface="Wingdings" pitchFamily="2" charset="2"/>
              <a:buChar char=""/>
            </a:pPr>
            <a:r>
              <a:rPr lang="en-US" sz="2800" b="1" dirty="0">
                <a:solidFill>
                  <a:srgbClr val="FFFF00"/>
                </a:solidFill>
                <a:effectLst>
                  <a:outerShdw blurRad="38100" dist="38100" dir="2700000" algn="tl">
                    <a:srgbClr val="000000"/>
                  </a:outerShdw>
                </a:effectLst>
                <a:latin typeface="+mn-lt"/>
                <a:cs typeface="+mn-cs"/>
              </a:rPr>
              <a:t>Activities postponed:</a:t>
            </a:r>
            <a:endParaRPr lang="fr-FR" sz="2800" b="1" dirty="0">
              <a:solidFill>
                <a:srgbClr val="FFFF00"/>
              </a:solidFill>
              <a:effectLst>
                <a:outerShdw blurRad="38100" dist="38100" dir="2700000" algn="tl">
                  <a:srgbClr val="000000"/>
                </a:outerShdw>
              </a:effectLst>
              <a:latin typeface="+mn-lt"/>
              <a:cs typeface="+mn-cs"/>
            </a:endParaRPr>
          </a:p>
          <a:p>
            <a:pPr marL="820738" lvl="1" indent="-363538">
              <a:spcBef>
                <a:spcPts val="600"/>
              </a:spcBef>
              <a:spcAft>
                <a:spcPts val="600"/>
              </a:spcAft>
              <a:buClr>
                <a:srgbClr val="FFFF00"/>
              </a:buClr>
              <a:buSzPct val="60000"/>
              <a:buFont typeface="Wingdings" pitchFamily="2" charset="2"/>
              <a:buChar char=""/>
            </a:pPr>
            <a:r>
              <a:rPr lang="en-US" sz="2400" b="1" dirty="0">
                <a:solidFill>
                  <a:srgbClr val="FFFF00"/>
                </a:solidFill>
                <a:effectLst>
                  <a:outerShdw blurRad="38100" dist="38100" dir="2700000" algn="tl">
                    <a:srgbClr val="000000"/>
                  </a:outerShdw>
                </a:effectLst>
                <a:latin typeface="+mn-lt"/>
                <a:cs typeface="+mn-cs"/>
              </a:rPr>
              <a:t>Technical Visit to Congo [CBWP 2019: Action A-06].</a:t>
            </a:r>
            <a:endParaRPr lang="fr-FR" sz="2400" b="1" dirty="0">
              <a:solidFill>
                <a:srgbClr val="FFFF00"/>
              </a:solidFill>
              <a:effectLst>
                <a:outerShdw blurRad="38100" dist="38100" dir="2700000" algn="tl">
                  <a:srgbClr val="000000"/>
                </a:outerShdw>
              </a:effectLst>
              <a:latin typeface="+mn-lt"/>
              <a:cs typeface="+mn-cs"/>
            </a:endParaRPr>
          </a:p>
          <a:p>
            <a:pPr marL="820738" lvl="1" indent="-363538">
              <a:spcBef>
                <a:spcPts val="600"/>
              </a:spcBef>
              <a:spcAft>
                <a:spcPts val="600"/>
              </a:spcAft>
              <a:buClr>
                <a:srgbClr val="FFFF00"/>
              </a:buClr>
              <a:buSzPct val="60000"/>
              <a:buFont typeface="Wingdings" pitchFamily="2" charset="2"/>
              <a:buChar char=""/>
            </a:pPr>
            <a:r>
              <a:rPr lang="en-GB" sz="2400" b="1" dirty="0">
                <a:solidFill>
                  <a:srgbClr val="FFFF00"/>
                </a:solidFill>
                <a:effectLst>
                  <a:outerShdw blurRad="38100" dist="38100" dir="2700000" algn="tl">
                    <a:srgbClr val="000000"/>
                  </a:outerShdw>
                </a:effectLst>
                <a:latin typeface="+mn-lt"/>
                <a:cs typeface="+mn-cs"/>
              </a:rPr>
              <a:t>MSI E-learning guided session </a:t>
            </a:r>
            <a:r>
              <a:rPr lang="en-US" sz="2400" b="1" dirty="0">
                <a:solidFill>
                  <a:srgbClr val="FFFF00"/>
                </a:solidFill>
                <a:effectLst>
                  <a:outerShdw blurRad="38100" dist="38100" dir="2700000" algn="tl">
                    <a:srgbClr val="000000"/>
                  </a:outerShdw>
                </a:effectLst>
                <a:latin typeface="+mn-lt"/>
                <a:cs typeface="+mn-cs"/>
              </a:rPr>
              <a:t>[CBWP 2019: Action P-05] (contact with </a:t>
            </a:r>
            <a:r>
              <a:rPr lang="en-GB" sz="2400" b="1" dirty="0" err="1">
                <a:solidFill>
                  <a:srgbClr val="FFFF00"/>
                </a:solidFill>
                <a:effectLst>
                  <a:outerShdw blurRad="38100" dist="38100" dir="2700000" algn="tl">
                    <a:srgbClr val="000000"/>
                  </a:outerShdw>
                </a:effectLst>
                <a:latin typeface="+mn-lt"/>
                <a:cs typeface="+mn-cs"/>
              </a:rPr>
              <a:t>OceanTeacher</a:t>
            </a:r>
            <a:r>
              <a:rPr lang="en-GB" sz="2400" b="1" dirty="0">
                <a:solidFill>
                  <a:srgbClr val="FFFF00"/>
                </a:solidFill>
                <a:effectLst>
                  <a:outerShdw blurRad="38100" dist="38100" dir="2700000" algn="tl">
                    <a:srgbClr val="000000"/>
                  </a:outerShdw>
                </a:effectLst>
                <a:latin typeface="+mn-lt"/>
                <a:cs typeface="+mn-cs"/>
              </a:rPr>
              <a:t>)</a:t>
            </a:r>
            <a:endParaRPr lang="fr-FR" sz="2400" b="1" dirty="0">
              <a:solidFill>
                <a:srgbClr val="FFFF00"/>
              </a:solidFill>
              <a:effectLst>
                <a:outerShdw blurRad="38100" dist="38100" dir="2700000" algn="tl">
                  <a:srgbClr val="000000"/>
                </a:outerShdw>
              </a:effectLst>
              <a:latin typeface="+mn-lt"/>
              <a:cs typeface="+mn-cs"/>
            </a:endParaRPr>
          </a:p>
          <a:p>
            <a:pPr marL="363538" indent="-363538">
              <a:spcBef>
                <a:spcPts val="600"/>
              </a:spcBef>
              <a:spcAft>
                <a:spcPts val="600"/>
              </a:spcAft>
              <a:buClr>
                <a:srgbClr val="FFFF00"/>
              </a:buClr>
              <a:buSzPct val="60000"/>
              <a:buFont typeface="Wingdings" pitchFamily="2" charset="2"/>
              <a:buChar char=""/>
            </a:pPr>
            <a:r>
              <a:rPr lang="en-US" sz="2800" b="1" dirty="0">
                <a:solidFill>
                  <a:srgbClr val="FFFF00"/>
                </a:solidFill>
                <a:effectLst>
                  <a:outerShdw blurRad="38100" dist="38100" dir="2700000" algn="tl">
                    <a:srgbClr val="000000"/>
                  </a:outerShdw>
                </a:effectLst>
                <a:latin typeface="+mn-lt"/>
                <a:cs typeface="+mn-cs"/>
              </a:rPr>
              <a:t>Activities to be confirmed </a:t>
            </a:r>
            <a:endParaRPr lang="fr-FR" sz="2800" b="1" dirty="0">
              <a:solidFill>
                <a:srgbClr val="FFFF00"/>
              </a:solidFill>
              <a:effectLst>
                <a:outerShdw blurRad="38100" dist="38100" dir="2700000" algn="tl">
                  <a:srgbClr val="000000"/>
                </a:outerShdw>
              </a:effectLst>
              <a:latin typeface="+mn-lt"/>
              <a:cs typeface="+mn-cs"/>
            </a:endParaRPr>
          </a:p>
          <a:p>
            <a:pPr marL="820738" lvl="1" indent="-363538">
              <a:spcBef>
                <a:spcPts val="600"/>
              </a:spcBef>
              <a:spcAft>
                <a:spcPts val="600"/>
              </a:spcAft>
              <a:buClr>
                <a:srgbClr val="FFFF00"/>
              </a:buClr>
              <a:buSzPct val="60000"/>
              <a:buFont typeface="Wingdings" pitchFamily="2" charset="2"/>
              <a:buChar char=""/>
            </a:pPr>
            <a:r>
              <a:rPr lang="en-GB" sz="2400" b="1" dirty="0">
                <a:solidFill>
                  <a:srgbClr val="FFFF00"/>
                </a:solidFill>
                <a:effectLst>
                  <a:outerShdw blurRad="38100" dist="38100" dir="2700000" algn="tl">
                    <a:srgbClr val="000000"/>
                  </a:outerShdw>
                </a:effectLst>
                <a:latin typeface="+mn-lt"/>
                <a:cs typeface="+mn-cs"/>
              </a:rPr>
              <a:t>Technical Visit to Gambia </a:t>
            </a:r>
            <a:r>
              <a:rPr lang="en-US" sz="2400" b="1" dirty="0">
                <a:solidFill>
                  <a:srgbClr val="FFFF00"/>
                </a:solidFill>
                <a:effectLst>
                  <a:outerShdw blurRad="38100" dist="38100" dir="2700000" algn="tl">
                    <a:srgbClr val="000000"/>
                  </a:outerShdw>
                </a:effectLst>
                <a:latin typeface="+mn-lt"/>
                <a:cs typeface="+mn-cs"/>
              </a:rPr>
              <a:t> [CBWP 2019: Action A-0</a:t>
            </a:r>
            <a:r>
              <a:rPr lang="en-US" sz="2800" b="1" dirty="0">
                <a:solidFill>
                  <a:srgbClr val="FFFF00"/>
                </a:solidFill>
                <a:effectLst>
                  <a:outerShdw blurRad="38100" dist="38100" dir="2700000" algn="tl">
                    <a:srgbClr val="000000"/>
                  </a:outerShdw>
                </a:effectLst>
                <a:latin typeface="+mn-lt"/>
                <a:cs typeface="+mn-cs"/>
              </a:rPr>
              <a:t>5].</a:t>
            </a:r>
            <a:endParaRPr lang="fr-FR" sz="2800" b="1" dirty="0">
              <a:solidFill>
                <a:srgbClr val="FFFF00"/>
              </a:solidFill>
              <a:effectLst>
                <a:outerShdw blurRad="38100" dist="38100" dir="2700000" algn="tl">
                  <a:srgbClr val="000000"/>
                </a:outerShdw>
              </a:effectLst>
              <a:latin typeface="+mn-lt"/>
              <a:cs typeface="+mn-cs"/>
            </a:endParaRPr>
          </a:p>
          <a:p>
            <a:pPr marL="363538" indent="-363538">
              <a:spcBef>
                <a:spcPts val="600"/>
              </a:spcBef>
              <a:spcAft>
                <a:spcPts val="600"/>
              </a:spcAft>
              <a:buClr>
                <a:srgbClr val="FFFF00"/>
              </a:buClr>
              <a:buSzPct val="60000"/>
              <a:buFont typeface="Wingdings" pitchFamily="2" charset="2"/>
              <a:buChar char=""/>
            </a:pPr>
            <a:r>
              <a:rPr lang="en-GB" sz="2800" b="1" dirty="0">
                <a:solidFill>
                  <a:srgbClr val="FFFF00"/>
                </a:solidFill>
                <a:effectLst>
                  <a:outerShdw blurRad="38100" dist="38100" dir="2700000" algn="tl">
                    <a:srgbClr val="000000"/>
                  </a:outerShdw>
                </a:effectLst>
                <a:latin typeface="+mn-lt"/>
                <a:cs typeface="+mn-cs"/>
              </a:rPr>
              <a:t>Activities cancelled:</a:t>
            </a:r>
            <a:endParaRPr lang="fr-FR" sz="2800" b="1" dirty="0">
              <a:solidFill>
                <a:srgbClr val="FFFF00"/>
              </a:solidFill>
              <a:effectLst>
                <a:outerShdw blurRad="38100" dist="38100" dir="2700000" algn="tl">
                  <a:srgbClr val="000000"/>
                </a:outerShdw>
              </a:effectLst>
              <a:latin typeface="+mn-lt"/>
              <a:cs typeface="+mn-cs"/>
            </a:endParaRPr>
          </a:p>
          <a:p>
            <a:pPr marL="820738" lvl="1" indent="-363538">
              <a:spcBef>
                <a:spcPts val="600"/>
              </a:spcBef>
              <a:spcAft>
                <a:spcPts val="600"/>
              </a:spcAft>
              <a:buClr>
                <a:srgbClr val="FFFF00"/>
              </a:buClr>
              <a:buSzPct val="60000"/>
              <a:buFont typeface="Wingdings" pitchFamily="2" charset="2"/>
              <a:buChar char=""/>
            </a:pPr>
            <a:r>
              <a:rPr lang="en-GB" sz="2400" b="1" dirty="0">
                <a:solidFill>
                  <a:srgbClr val="FFFF00"/>
                </a:solidFill>
                <a:effectLst>
                  <a:outerShdw blurRad="38100" dist="38100" dir="2700000" algn="tl">
                    <a:srgbClr val="000000"/>
                  </a:outerShdw>
                </a:effectLst>
                <a:latin typeface="+mn-lt"/>
                <a:cs typeface="+mn-cs"/>
              </a:rPr>
              <a:t>Survey specification e-learning guided session [CBWP 2019: Action P-06] (</a:t>
            </a:r>
            <a:r>
              <a:rPr lang="en-GB" sz="2400" b="1" dirty="0" err="1">
                <a:solidFill>
                  <a:srgbClr val="FFFF00"/>
                </a:solidFill>
                <a:effectLst>
                  <a:outerShdw blurRad="38100" dist="38100" dir="2700000" algn="tl">
                    <a:srgbClr val="000000"/>
                  </a:outerShdw>
                </a:effectLst>
                <a:latin typeface="+mn-lt"/>
                <a:cs typeface="+mn-cs"/>
              </a:rPr>
              <a:t>thi</a:t>
            </a:r>
            <a:r>
              <a:rPr lang="en-US" sz="2400" b="1" dirty="0">
                <a:solidFill>
                  <a:srgbClr val="FFFF00"/>
                </a:solidFill>
                <a:effectLst>
                  <a:outerShdw blurRad="38100" dist="38100" dir="2700000" algn="tl">
                    <a:srgbClr val="000000"/>
                  </a:outerShdw>
                </a:effectLst>
                <a:latin typeface="+mn-lt"/>
                <a:cs typeface="+mn-cs"/>
              </a:rPr>
              <a:t>s topic will be addressed quickly at the next </a:t>
            </a:r>
            <a:r>
              <a:rPr lang="en-US" sz="2400" b="1" dirty="0" err="1">
                <a:solidFill>
                  <a:srgbClr val="FFFF00"/>
                </a:solidFill>
                <a:effectLst>
                  <a:outerShdw blurRad="38100" dist="38100" dir="2700000" algn="tl">
                    <a:srgbClr val="000000"/>
                  </a:outerShdw>
                </a:effectLst>
                <a:latin typeface="+mn-lt"/>
                <a:cs typeface="+mn-cs"/>
              </a:rPr>
              <a:t>EAtHC</a:t>
            </a:r>
            <a:r>
              <a:rPr lang="en-US" sz="2400" b="1" dirty="0">
                <a:solidFill>
                  <a:srgbClr val="FFFF00"/>
                </a:solidFill>
                <a:effectLst>
                  <a:outerShdw blurRad="38100" dist="38100" dir="2700000" algn="tl">
                    <a:srgbClr val="000000"/>
                  </a:outerShdw>
                </a:effectLst>
                <a:latin typeface="+mn-lt"/>
                <a:cs typeface="+mn-cs"/>
              </a:rPr>
              <a:t> seminar in October 2019</a:t>
            </a:r>
            <a:r>
              <a:rPr lang="en-GB" sz="2400" b="1" dirty="0">
                <a:solidFill>
                  <a:srgbClr val="FFFF00"/>
                </a:solidFill>
                <a:effectLst>
                  <a:outerShdw blurRad="38100" dist="38100" dir="2700000" algn="tl">
                    <a:srgbClr val="000000"/>
                  </a:outerShdw>
                </a:effectLst>
                <a:latin typeface="+mn-lt"/>
                <a:cs typeface="+mn-cs"/>
              </a:rPr>
              <a:t>)</a:t>
            </a:r>
            <a:endParaRPr lang="fr-FR" sz="2400" b="1" dirty="0">
              <a:solidFill>
                <a:srgbClr val="FFFF00"/>
              </a:solidFill>
              <a:effectLst>
                <a:outerShdw blurRad="38100" dist="38100" dir="2700000" algn="tl">
                  <a:srgbClr val="000000"/>
                </a:outerShdw>
              </a:effectLst>
              <a:latin typeface="+mn-lt"/>
              <a:cs typeface="+mn-cs"/>
            </a:endParaRPr>
          </a:p>
        </p:txBody>
      </p:sp>
    </p:spTree>
    <p:extLst>
      <p:ext uri="{BB962C8B-B14F-4D97-AF65-F5344CB8AC3E}">
        <p14:creationId xmlns:p14="http://schemas.microsoft.com/office/powerpoint/2010/main" val="1304210043"/>
      </p:ext>
    </p:extLst>
  </p:cSld>
  <p:clrMapOvr>
    <a:masterClrMapping/>
  </p:clrMapOvr>
  <p:transition>
    <p:wipe dir="d"/>
  </p:transition>
</p:sld>
</file>

<file path=ppt/theme/theme1.xml><?xml version="1.0" encoding="utf-8"?>
<a:theme xmlns:a="http://schemas.openxmlformats.org/drawingml/2006/main" name="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SSC Report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HSSC Report template</Template>
  <TotalTime>3467</TotalTime>
  <Words>819</Words>
  <Application>Microsoft Office PowerPoint</Application>
  <PresentationFormat>On-screen Show (4:3)</PresentationFormat>
  <Paragraphs>89</Paragraphs>
  <Slides>16</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Adobe Garamond Pro</vt:lpstr>
      <vt:lpstr>Arial</vt:lpstr>
      <vt:lpstr>Arial Narrow</vt:lpstr>
      <vt:lpstr>Calibri</vt:lpstr>
      <vt:lpstr>Times New Roman</vt:lpstr>
      <vt:lpstr>Verdana</vt:lpstr>
      <vt:lpstr>Wingdings</vt:lpstr>
      <vt:lpstr>HSSC Report template</vt:lpstr>
      <vt:lpstr>1_HSSC Report template</vt:lpstr>
      <vt:lpstr>PowerPoint Presentation</vt:lpstr>
      <vt:lpstr>Activities completed since CBSC16 (1/2)</vt:lpstr>
      <vt:lpstr>PowerPoint Presentation</vt:lpstr>
      <vt:lpstr>Activities completed since CBSC16 (2/2)</vt:lpstr>
      <vt:lpstr>PowerPoint Presentation</vt:lpstr>
      <vt:lpstr>PowerPoint Presentation</vt:lpstr>
      <vt:lpstr>PowerPoint Presentation</vt:lpstr>
      <vt:lpstr>Activities planned for 2019 (1/2)</vt:lpstr>
      <vt:lpstr>Activities planned for 2019 (2/2)</vt:lpstr>
      <vt:lpstr>Procedure 11: EAtHC self-assessment</vt:lpstr>
      <vt:lpstr>CBWP submissions for 2020</vt:lpstr>
      <vt:lpstr>Difficulties encountered and challenges yet to be addressed</vt:lpstr>
      <vt:lpstr> Achievements/Outputs/Conclusions  </vt:lpstr>
      <vt:lpstr> Achievements/Outputs/Conclusions  </vt:lpstr>
      <vt:lpstr>Actions Required of CBSC17</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GILLES</dc:creator>
  <cp:lastModifiedBy>Alberto Costaneves</cp:lastModifiedBy>
  <cp:revision>352</cp:revision>
  <cp:lastPrinted>2018-05-28T05:23:22Z</cp:lastPrinted>
  <dcterms:created xsi:type="dcterms:W3CDTF">2011-10-01T21:09:34Z</dcterms:created>
  <dcterms:modified xsi:type="dcterms:W3CDTF">2019-05-27T11:35:28Z</dcterms:modified>
</cp:coreProperties>
</file>