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70" r:id="rId3"/>
    <p:sldId id="271" r:id="rId4"/>
    <p:sldId id="257" r:id="rId5"/>
    <p:sldId id="269" r:id="rId6"/>
    <p:sldId id="272" r:id="rId7"/>
    <p:sldId id="275" r:id="rId8"/>
    <p:sldId id="280" r:id="rId9"/>
    <p:sldId id="276" r:id="rId10"/>
    <p:sldId id="279" r:id="rId11"/>
    <p:sldId id="277" r:id="rId12"/>
    <p:sldId id="27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CBSC17   May 2019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CBSC17   May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CBSC17   May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CBSC17   May 2019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CBSC17   May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CBSC17   May 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CBSC17   May 2019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CBSC17   May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CBSC17   May 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CBSC17   May 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CBSC17   May 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CBSC17   May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60203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CBSC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Chairman Report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Genoa, Italy,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29 May –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31 May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CBSC17   May 2019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Intersessional working groups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Procedure 9 drafting group</a:t>
            </a:r>
          </a:p>
          <a:p>
            <a:r>
              <a:rPr lang="en-US" dirty="0" smtClean="0"/>
              <a:t>Questionnaire</a:t>
            </a:r>
          </a:p>
          <a:p>
            <a:r>
              <a:rPr lang="en-US" dirty="0" smtClean="0"/>
              <a:t>Template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Project Team C-55 </a:t>
            </a:r>
            <a:r>
              <a:rPr lang="en-US" dirty="0"/>
              <a:t>Limitations and </a:t>
            </a:r>
            <a:r>
              <a:rPr lang="en-US" dirty="0" smtClean="0"/>
              <a:t>recommendations</a:t>
            </a:r>
          </a:p>
          <a:p>
            <a:r>
              <a:rPr lang="en-US" dirty="0" smtClean="0"/>
              <a:t>Draft memo</a:t>
            </a:r>
          </a:p>
          <a:p>
            <a:r>
              <a:rPr lang="en-US" dirty="0" smtClean="0"/>
              <a:t>Limitations and recommendations</a:t>
            </a:r>
          </a:p>
          <a:p>
            <a:pPr marL="0" indent="0">
              <a:buNone/>
            </a:pPr>
            <a:endParaRPr lang="de-DE" dirty="0"/>
          </a:p>
          <a:p>
            <a:pPr marL="0" lv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CBSC17   May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5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Sorry for the delay of my annua</a:t>
            </a:r>
            <a:r>
              <a:rPr lang="en-US" dirty="0" smtClean="0"/>
              <a:t>l CL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What is good and where is room for improvement?</a:t>
            </a:r>
          </a:p>
          <a:p>
            <a:pPr marL="0" lv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CBSC17   May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7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CBSC Chairman Report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/>
              <a:t>3.	Conclusions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CB </a:t>
            </a:r>
            <a:r>
              <a:rPr lang="en-US" dirty="0" smtClean="0"/>
              <a:t>in its current state is operative with </a:t>
            </a:r>
            <a:r>
              <a:rPr lang="en-US" dirty="0"/>
              <a:t>room for </a:t>
            </a:r>
            <a:r>
              <a:rPr lang="en-US" dirty="0" smtClean="0"/>
              <a:t>improvement</a:t>
            </a:r>
            <a:r>
              <a:rPr lang="en-US" dirty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4.	Recommendations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 smtClean="0"/>
              <a:t>Adjust CB to the revised IHO Strategy.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5.	Action Required of CBSC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The CBSC is invited to note the report.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CBSC17   May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3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CB Strategy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revised Capacity Building Strategy still proves to be very efficient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implementation of the regulations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very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helpful in the progress of our CB work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of IHO Strategy will probably have impact.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TOR/ROP of CBSC and CB Coordinators are still valid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CBSC17   May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0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Council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CB played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again an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important role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 Council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London 2018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 is being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appreciated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seen as one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strategic endeavors of the IHO.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C-2 underlined the central role of CB in the revision of the IHO Strategy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When drafting the goals of the IHO Strategy it what clarified that CB is not a goal on itself, but is a tool to reach the goals.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my view this tool is crucial for all the goals.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CBSC17   May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0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CB Funds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Capacity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Buildung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Hydrography is an issue for almost all countries. The CB fund becomes important especially for the countries that can not do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CD without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support.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direct funds have been growing but are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less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than needed. To deal with that deficit we have to stick strictly to our strategy and regulations.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submissions will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a waiting list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 usual until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further funds are available. In addition we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consider the following years as well when deciding on the allocation of the funds.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2019 we will probably have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roughly 800.000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€ at this stage including the contributions from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NF and ROK.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CBSC17   May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20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Taking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IHO CB to the next level?!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We can strive to increase the CB funds and there are some positive perspectives in that regard. </a:t>
            </a:r>
            <a:endParaRPr lang="en-US" dirty="0" smtClean="0"/>
          </a:p>
          <a:p>
            <a:pPr lvl="0"/>
            <a:r>
              <a:rPr lang="en-US" dirty="0" smtClean="0"/>
              <a:t>But </a:t>
            </a:r>
            <a:r>
              <a:rPr lang="en-US" dirty="0"/>
              <a:t>in order to attract donor organizations we will have to jump on comprehensive projects or at least have decent project ideas. </a:t>
            </a:r>
            <a:endParaRPr lang="en-US" dirty="0" smtClean="0"/>
          </a:p>
          <a:p>
            <a:pPr lvl="0"/>
            <a:r>
              <a:rPr lang="en-US" dirty="0" smtClean="0"/>
              <a:t>Regional </a:t>
            </a:r>
            <a:r>
              <a:rPr lang="en-US" dirty="0"/>
              <a:t>or national donors could be addressed by member </a:t>
            </a:r>
            <a:r>
              <a:rPr lang="en-US" dirty="0" smtClean="0"/>
              <a:t>states</a:t>
            </a:r>
          </a:p>
          <a:p>
            <a:pPr lvl="0"/>
            <a:r>
              <a:rPr lang="en-US" dirty="0" smtClean="0"/>
              <a:t>and </a:t>
            </a:r>
            <a:r>
              <a:rPr lang="en-US" dirty="0"/>
              <a:t>coordinated or jointly executed by the IHO CB. </a:t>
            </a:r>
            <a:endParaRPr lang="en-US" dirty="0" smtClean="0"/>
          </a:p>
          <a:p>
            <a:pPr lvl="0"/>
            <a:r>
              <a:rPr lang="en-US" dirty="0" smtClean="0"/>
              <a:t>Another </a:t>
            </a:r>
            <a:r>
              <a:rPr lang="en-US" dirty="0"/>
              <a:t>issue will be the second stakeholder seminar that </a:t>
            </a:r>
            <a:r>
              <a:rPr lang="en-US" dirty="0" smtClean="0"/>
              <a:t>was </a:t>
            </a:r>
            <a:r>
              <a:rPr lang="en-US" dirty="0"/>
              <a:t>planned to be held </a:t>
            </a:r>
            <a:r>
              <a:rPr lang="en-US" dirty="0" smtClean="0"/>
              <a:t>on Monday/Tuesday this week, but had to be postponed due to a lack of resources and the tough time schedule.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CBSC17   May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CB Management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In </a:t>
            </a:r>
            <a:r>
              <a:rPr lang="en-US" dirty="0" smtClean="0"/>
              <a:t>2018 </a:t>
            </a:r>
            <a:r>
              <a:rPr lang="en-US" dirty="0"/>
              <a:t>the execution of the CB WP went </a:t>
            </a:r>
            <a:r>
              <a:rPr lang="en-US" dirty="0" smtClean="0"/>
              <a:t>rather </a:t>
            </a:r>
            <a:r>
              <a:rPr lang="en-US" dirty="0" smtClean="0"/>
              <a:t>smoothly, but not as good as in 2017. </a:t>
            </a:r>
            <a:endParaRPr lang="en-US" dirty="0" smtClean="0"/>
          </a:p>
          <a:p>
            <a:pPr lvl="1"/>
            <a:r>
              <a:rPr lang="en-US" dirty="0" smtClean="0"/>
              <a:t>most </a:t>
            </a:r>
            <a:r>
              <a:rPr lang="en-US" dirty="0"/>
              <a:t>of the CB coordinators and the </a:t>
            </a:r>
            <a:r>
              <a:rPr lang="en-US" dirty="0" smtClean="0"/>
              <a:t>RHCs </a:t>
            </a:r>
            <a:r>
              <a:rPr lang="en-US" dirty="0" smtClean="0"/>
              <a:t>prepared the projects very well,</a:t>
            </a:r>
            <a:endParaRPr lang="en-US" dirty="0" smtClean="0"/>
          </a:p>
          <a:p>
            <a:pPr lvl="1"/>
            <a:r>
              <a:rPr lang="en-US" dirty="0" smtClean="0"/>
              <a:t>Provided </a:t>
            </a:r>
            <a:r>
              <a:rPr lang="en-US" dirty="0"/>
              <a:t>the </a:t>
            </a:r>
            <a:r>
              <a:rPr lang="en-US" dirty="0" smtClean="0"/>
              <a:t>documents correct and </a:t>
            </a:r>
            <a:r>
              <a:rPr lang="en-US" dirty="0" smtClean="0"/>
              <a:t>mostly timely and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support </a:t>
            </a:r>
            <a:r>
              <a:rPr lang="en-US" dirty="0"/>
              <a:t>from the IHO </a:t>
            </a:r>
            <a:r>
              <a:rPr lang="en-US" dirty="0" smtClean="0"/>
              <a:t>Secretariat was good</a:t>
            </a:r>
            <a:r>
              <a:rPr lang="en-US" dirty="0"/>
              <a:t>.</a:t>
            </a:r>
            <a:endParaRPr lang="en-US" dirty="0"/>
          </a:p>
          <a:p>
            <a:pPr lvl="0"/>
            <a:r>
              <a:rPr lang="en-US" dirty="0"/>
              <a:t>The CB Coordinators play an extraordinary important role in the success of CB efforts in the IHO </a:t>
            </a:r>
            <a:r>
              <a:rPr lang="en-US" dirty="0" smtClean="0"/>
              <a:t>– don´t change this </a:t>
            </a:r>
            <a:r>
              <a:rPr lang="en-US" dirty="0"/>
              <a:t>position too </a:t>
            </a:r>
            <a:r>
              <a:rPr lang="en-US" dirty="0" smtClean="0"/>
              <a:t>often.</a:t>
            </a:r>
            <a:endParaRPr lang="en-US" dirty="0"/>
          </a:p>
          <a:p>
            <a:pPr lvl="0"/>
            <a:r>
              <a:rPr lang="en-US" dirty="0"/>
              <a:t>The CB Management </a:t>
            </a:r>
            <a:r>
              <a:rPr lang="en-US" dirty="0" smtClean="0"/>
              <a:t>tool </a:t>
            </a:r>
            <a:r>
              <a:rPr lang="en-US" dirty="0"/>
              <a:t>is </a:t>
            </a:r>
            <a:r>
              <a:rPr lang="en-US" dirty="0" smtClean="0"/>
              <a:t>almost ready </a:t>
            </a:r>
            <a:r>
              <a:rPr lang="en-US" dirty="0"/>
              <a:t>due to the generous and efficient support from the Republic of </a:t>
            </a:r>
            <a:r>
              <a:rPr lang="en-US" dirty="0" smtClean="0"/>
              <a:t>Korea and the good cooperation with the Secretariat.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CBSC17   May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05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Contribution from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Republic of Korea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ROK increased their contribution for this year and provided 543,500 €. This includes the payment for the Associate Professional Officer from ROK at the IHO Secretariat and the administrative expenses.</a:t>
            </a:r>
          </a:p>
          <a:p>
            <a:pPr marL="0" lvl="0" indent="0">
              <a:buNone/>
            </a:pPr>
            <a:r>
              <a:rPr lang="en-US" dirty="0" smtClean="0"/>
              <a:t>This leaves 398,982 € for CB. </a:t>
            </a:r>
            <a:r>
              <a:rPr lang="en-US" dirty="0" smtClean="0"/>
              <a:t>The PMB meeting decided how to use these funds.</a:t>
            </a:r>
          </a:p>
          <a:p>
            <a:pPr marL="0" lvl="0" indent="0">
              <a:buNone/>
            </a:pPr>
            <a:r>
              <a:rPr lang="en-US" dirty="0" smtClean="0"/>
              <a:t>The focus is on </a:t>
            </a:r>
          </a:p>
          <a:p>
            <a:r>
              <a:rPr lang="en-US" dirty="0" smtClean="0"/>
              <a:t>TFT </a:t>
            </a:r>
            <a:r>
              <a:rPr lang="en-US" dirty="0" err="1" smtClean="0"/>
              <a:t>programme</a:t>
            </a:r>
            <a:endParaRPr lang="en-US" dirty="0" smtClean="0"/>
          </a:p>
          <a:p>
            <a:r>
              <a:rPr lang="en-US" dirty="0" smtClean="0"/>
              <a:t>TRDC</a:t>
            </a:r>
          </a:p>
          <a:p>
            <a:r>
              <a:rPr lang="en-US" dirty="0" smtClean="0"/>
              <a:t>Cat A and B courses in hydrography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CBSC17   May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8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Contribution from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Nippon Foundation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The extraordinary generous ongoing contribution from </a:t>
            </a:r>
            <a:r>
              <a:rPr lang="en-US" dirty="0" smtClean="0"/>
              <a:t>Japanese Nippon Foundation has </a:t>
            </a:r>
            <a:r>
              <a:rPr lang="en-US" dirty="0"/>
              <a:t>been one major factor in the success of CB.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I </a:t>
            </a:r>
            <a:r>
              <a:rPr lang="en-US" dirty="0"/>
              <a:t>am very confident to sustain the fruitful </a:t>
            </a:r>
            <a:r>
              <a:rPr lang="en-US" dirty="0" smtClean="0"/>
              <a:t>cooperation. We will have a presentation about the success of trainings in the development of </a:t>
            </a:r>
            <a:r>
              <a:rPr lang="en-US" dirty="0" err="1" smtClean="0"/>
              <a:t>coun</a:t>
            </a:r>
            <a:r>
              <a:rPr lang="en-US" dirty="0" smtClean="0"/>
              <a:t> tries.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CBSC17   May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69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Joint CB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The annual joint CB meeting of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IHO</a:t>
            </a:r>
            <a:r>
              <a:rPr lang="en-US" dirty="0"/>
              <a:t>, IMO, IOC, WMO, IALA, FIG and IAEA </a:t>
            </a:r>
            <a:r>
              <a:rPr lang="en-US" dirty="0" smtClean="0"/>
              <a:t>and </a:t>
            </a:r>
            <a:r>
              <a:rPr lang="en-US" b="1" dirty="0" smtClean="0"/>
              <a:t>IMPA</a:t>
            </a:r>
          </a:p>
          <a:p>
            <a:pPr marL="0" lvl="0" indent="0">
              <a:buNone/>
            </a:pPr>
            <a:r>
              <a:rPr lang="en-US" dirty="0" smtClean="0"/>
              <a:t>took </a:t>
            </a:r>
            <a:r>
              <a:rPr lang="en-US" dirty="0"/>
              <a:t>place at the </a:t>
            </a:r>
            <a:r>
              <a:rPr lang="en-US" dirty="0" smtClean="0"/>
              <a:t>IMPA </a:t>
            </a:r>
            <a:r>
              <a:rPr lang="en-US" dirty="0"/>
              <a:t>headquarters in </a:t>
            </a:r>
            <a:r>
              <a:rPr lang="en-US" dirty="0" smtClean="0"/>
              <a:t>London </a:t>
            </a:r>
            <a:r>
              <a:rPr lang="en-US" dirty="0"/>
              <a:t>in November </a:t>
            </a:r>
            <a:r>
              <a:rPr lang="en-US" dirty="0" smtClean="0"/>
              <a:t>2018.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The </a:t>
            </a:r>
            <a:r>
              <a:rPr lang="en-US" dirty="0"/>
              <a:t>International Maritime Pilot Association (IMPA) </a:t>
            </a:r>
            <a:r>
              <a:rPr lang="en-US" dirty="0" smtClean="0"/>
              <a:t>hosted the meeting after participating in 2017 for </a:t>
            </a:r>
            <a:r>
              <a:rPr lang="en-US" dirty="0"/>
              <a:t>the first time. </a:t>
            </a:r>
            <a:r>
              <a:rPr lang="en-US" dirty="0" smtClean="0"/>
              <a:t>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The cooperation </a:t>
            </a:r>
            <a:r>
              <a:rPr lang="en-US" dirty="0" err="1" smtClean="0"/>
              <a:t>wih</a:t>
            </a:r>
            <a:r>
              <a:rPr lang="en-US" dirty="0" smtClean="0"/>
              <a:t> the </a:t>
            </a:r>
            <a:r>
              <a:rPr lang="en-US" dirty="0" smtClean="0"/>
              <a:t>IMO has improved! A joint project has been drafted, but has no been further developed yet.</a:t>
            </a:r>
            <a:r>
              <a:rPr lang="en-US" dirty="0" smtClean="0"/>
              <a:t> 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The next joint CB meeting is planned to be held at </a:t>
            </a:r>
            <a:r>
              <a:rPr lang="en-US" dirty="0" smtClean="0"/>
              <a:t>IMO Headquarter in London.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CBSC17   May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7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0</TotalTime>
  <Words>775</Words>
  <Application>Microsoft Office PowerPoint</Application>
  <PresentationFormat>Breitbild</PresentationFormat>
  <Paragraphs>99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CBSC 17  Chairman Report </vt:lpstr>
      <vt:lpstr>CB Strategy</vt:lpstr>
      <vt:lpstr>Council 2</vt:lpstr>
      <vt:lpstr>CB Funds</vt:lpstr>
      <vt:lpstr>Taking IHO CB to the next level?!</vt:lpstr>
      <vt:lpstr>CB Management</vt:lpstr>
      <vt:lpstr>Contribution from Republic of Korea</vt:lpstr>
      <vt:lpstr>Contribution from Nippon Foundation</vt:lpstr>
      <vt:lpstr>Joint CB</vt:lpstr>
      <vt:lpstr>Intersessional working groups</vt:lpstr>
      <vt:lpstr>Other Issues</vt:lpstr>
      <vt:lpstr>CBSC Chairman Report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Wyatt</dc:creator>
  <cp:lastModifiedBy>Thomas Dehling</cp:lastModifiedBy>
  <cp:revision>36</cp:revision>
  <dcterms:created xsi:type="dcterms:W3CDTF">2018-03-14T09:31:16Z</dcterms:created>
  <dcterms:modified xsi:type="dcterms:W3CDTF">2019-05-29T06:51:53Z</dcterms:modified>
</cp:coreProperties>
</file>