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sldIdLst>
    <p:sldId id="271" r:id="rId4"/>
    <p:sldId id="273" r:id="rId5"/>
    <p:sldId id="257" r:id="rId6"/>
    <p:sldId id="274" r:id="rId7"/>
    <p:sldId id="277" r:id="rId8"/>
    <p:sldId id="275" r:id="rId9"/>
    <p:sldId id="276" r:id="rId1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FE7F3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3381" autoAdjust="0"/>
  </p:normalViewPr>
  <p:slideViewPr>
    <p:cSldViewPr>
      <p:cViewPr varScale="1">
        <p:scale>
          <a:sx n="93" d="100"/>
          <a:sy n="93" d="100"/>
        </p:scale>
        <p:origin x="1117" y="7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2" y="-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8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69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003300" y="695325"/>
            <a:ext cx="4843463" cy="342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0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3881438" y="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680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1438" y="8686800"/>
            <a:ext cx="2968625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60C26A85-559F-42CC-A012-DD19024B815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5847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489076A-E0F7-4E90-92B5-B11B0CE94A3C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1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229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92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6C637711-573D-4133-A3F1-2D5AAAAD7FA0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2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331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0C33057E-592E-4EF4-B876-472AD76C3B96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3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3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B3E2CC83-80A9-463B-AE02-07262FC809B5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4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5363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4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38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96C47B25-9F5E-422B-A1B9-4B0E97E177E2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5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6387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791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A044FF66-56C7-4F12-BE41-D1D280C1A1D6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6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74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fld id="{DE6B2460-9784-4DAC-8774-95E6EC2232A0}" type="slidenum">
              <a:rPr lang="en-AU" altLang="en-US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/>
              <a:t>7</a:t>
            </a:fld>
            <a:endParaRPr lang="en-AU" altLang="en-US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184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94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C22494-C4EE-4CD1-8B47-5542DB6E806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089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01CCD-C0F5-465B-AC16-6C8B51EE85B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9139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-1588"/>
            <a:ext cx="2054225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-1588"/>
            <a:ext cx="6013450" cy="6122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B6E8CF-618E-4B13-B77B-576407CAEF3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1688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0" y="-1588"/>
            <a:ext cx="6973888" cy="1135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802CF6-FC90-4350-84CD-7136A04546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3870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8E8E5-A069-4551-A204-59731DE3AF7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03896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7E0C89-D029-4007-A80B-4063722010A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5836758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AA10A-46E7-4A93-B3C0-708F21D9BBC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702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5425" cy="4518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D223D-5E6B-42C8-8EF8-2F01A950C85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4808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F651-D0C8-4EBC-9D55-AF3814E4897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02413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58B33-825D-494B-BAC7-BACFDAC9F64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50231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259CB-E3FD-48AC-988C-190825593FE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7575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D23713-3043-4DCA-BD27-C2BDD8BDD6C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67174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B2906-F7BE-4976-891A-741315FBE363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85778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E07DD-83A0-4CFB-B9D8-ACD75286CFF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02379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79369-C0D6-435A-B93A-12C85E45343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5202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2925" y="-1588"/>
            <a:ext cx="2243138" cy="612457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513" y="-1588"/>
            <a:ext cx="6577012" cy="612457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82D08D-A295-41E7-871C-4CAD8AA763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180865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0866AD-104A-40D2-B102-38A060901E6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203627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733A1-AD77-4659-9F5E-AE2E5E81B29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56386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1AD22-7E92-4BFA-AA7B-9182EE378AE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060337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44883-88C6-4DCA-A043-480CCEFB83F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9371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09040-2302-4BB1-9FD7-D50C87537D1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756093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5DBE7-D99E-446C-8D11-F73CDAA7C1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4227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FAFE1-F395-4613-B4DA-860ED4B5B0E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63256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139AD-6DAB-4E54-BD1A-E64404A3E2D9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145255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5B461C-22B6-4023-A993-277E464CAA05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544480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ACE1A-7232-4FA0-8D61-DFFED31A3F1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233897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85F39-B9EB-4C44-9278-22CA3BA85FB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235206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-1588"/>
            <a:ext cx="2243138" cy="61277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3513" y="-1588"/>
            <a:ext cx="6580187" cy="61277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A107E6-1CD2-436C-8940-A998E6641DF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6893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1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A8AD2-0043-4D4F-A3E6-1B477B1B3686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2459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9D701-BC46-4B2D-9E1D-3D56C3A7C28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07762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62A45-93BA-44EE-A8C1-59F96D6352C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9901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65582-16A7-4823-AD0A-58F926172D1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1457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9BCA8-8E5F-4AF4-A130-8D6D1C31F9E1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2735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2B7253-D4BB-4FAF-B7ED-4B9DA2BF7C5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0937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0" y="0"/>
            <a:ext cx="9144000" cy="1152525"/>
          </a:xfrm>
          <a:prstGeom prst="roundRect">
            <a:avLst>
              <a:gd name="adj" fmla="val 134"/>
            </a:avLst>
          </a:prstGeom>
          <a:gradFill rotWithShape="0">
            <a:gsLst>
              <a:gs pos="0">
                <a:srgbClr val="1C82B9"/>
              </a:gs>
              <a:gs pos="100000">
                <a:srgbClr val="006B6B"/>
              </a:gs>
            </a:gsLst>
            <a:lin ang="5400000" scaled="1"/>
          </a:gradFill>
          <a:ln w="9360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-1588"/>
            <a:ext cx="6973888" cy="113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1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1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647700" y="6294438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892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  <a:latin typeface="Arial" charset="0"/>
                <a:ea typeface="Microsoft YaHei" charset="-122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264275" y="6311900"/>
            <a:ext cx="2120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234C"/>
                </a:solidFill>
              </a:defRPr>
            </a:lvl1pPr>
          </a:lstStyle>
          <a:p>
            <a:fld id="{F5CA4136-CFC1-4EEA-BB3B-47EEECD89F29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0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1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638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25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8" charset="0"/>
        <a:defRPr sz="15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13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-1588"/>
            <a:ext cx="8972550" cy="113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1663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64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20725" y="6311900"/>
            <a:ext cx="185896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9083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311900"/>
            <a:ext cx="17891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6AAF469A-D3C1-45B6-ADE7-5AC87737D14D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163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70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463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8" charset="0"/>
        <a:defRPr sz="17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38"/>
        </a:spcAft>
        <a:buClr>
          <a:srgbClr val="000000"/>
        </a:buClr>
        <a:buSzPct val="100000"/>
        <a:buFont typeface="Times New Roman" pitchFamily="16" charset="0"/>
        <a:defRPr sz="17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3513" y="-1588"/>
            <a:ext cx="8975725" cy="1139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11900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311900"/>
            <a:ext cx="289401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5000"/>
              </a:lnSpc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311900"/>
            <a:ext cx="2125663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SzPct val="100000"/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854E30B1-5409-46DE-A54D-BCBE3343C9F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2pPr>
      <a:lvl3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3pPr>
      <a:lvl4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4pPr>
      <a:lvl5pPr algn="l" defTabSz="449263" rtl="0" eaLnBrk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00" b="1">
          <a:solidFill>
            <a:srgbClr val="FFFFFF"/>
          </a:solidFill>
          <a:latin typeface="Bitstream Vera Sans" pitchFamily="32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8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-12700"/>
            <a:ext cx="9134475" cy="10795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smtClean="0"/>
              <a:t>IHO SWPHC 2 Day Technical Workshop on </a:t>
            </a:r>
            <a:r>
              <a:rPr lang="en-NZ" altLang="en-US" sz="2400" smtClean="0"/>
              <a:t>Implementing Hydrographic Governance</a:t>
            </a:r>
            <a:endParaRPr lang="en-US" altLang="en-US" sz="2400" smtClean="0"/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28600" y="2825750"/>
            <a:ext cx="8686800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4000"/>
              </a:lnSpc>
              <a:buSzPct val="45000"/>
              <a:defRPr/>
            </a:pPr>
            <a:r>
              <a:rPr lang="en-US" alt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IHO SWPHC 2 Day Technical Workshop </a:t>
            </a:r>
            <a:r>
              <a:rPr lang="en-NZ" alt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Implementing Hydrographic Governance</a:t>
            </a:r>
            <a:endParaRPr lang="en-US" altLang="en-US" sz="3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tstream Vera Sans" pitchFamily="32" charset="0"/>
            </a:endParaRPr>
          </a:p>
        </p:txBody>
      </p:sp>
      <p:sp>
        <p:nvSpPr>
          <p:cNvPr id="410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92225" y="685800"/>
            <a:ext cx="6556375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Nadi, Fiji, 20</a:t>
            </a:r>
            <a:r>
              <a:rPr lang="en-US" altLang="en-US" sz="2400" b="0" baseline="30000" smtClean="0"/>
              <a:t>th</a:t>
            </a:r>
            <a:r>
              <a:rPr lang="en-US" altLang="en-US" sz="2400" b="0" smtClean="0"/>
              <a:t> February 2018</a:t>
            </a:r>
          </a:p>
        </p:txBody>
      </p:sp>
      <p:pic>
        <p:nvPicPr>
          <p:cNvPr id="4101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-12700"/>
            <a:ext cx="9134475" cy="10795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smtClean="0"/>
              <a:t>IHO SWPHC 2 Day Technical Workshop on </a:t>
            </a:r>
            <a:r>
              <a:rPr lang="en-NZ" altLang="en-US" sz="2400" smtClean="0"/>
              <a:t>Implementing Hydrographic Governance</a:t>
            </a:r>
            <a:endParaRPr lang="en-US" altLang="en-US" sz="2400" smtClean="0"/>
          </a:p>
        </p:txBody>
      </p:sp>
      <p:sp>
        <p:nvSpPr>
          <p:cNvPr id="512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92225" y="685800"/>
            <a:ext cx="6556375" cy="968375"/>
          </a:xfrm>
        </p:spPr>
        <p:txBody>
          <a:bodyPr lIns="226800" tIns="46800" rIns="90000" bIns="46800" anchor="b"/>
          <a:lstStyle/>
          <a:p>
            <a:pPr eaLnBrk="1">
              <a:lnSpc>
                <a:spcPct val="10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2400" b="0" smtClean="0"/>
              <a:t>Nadi, Fiji, 20</a:t>
            </a:r>
            <a:r>
              <a:rPr lang="en-US" altLang="en-US" sz="2400" b="0" baseline="30000" smtClean="0"/>
              <a:t>th</a:t>
            </a:r>
            <a:r>
              <a:rPr lang="en-US" altLang="en-US" sz="2400" b="0" smtClean="0"/>
              <a:t> February 2018</a:t>
            </a:r>
          </a:p>
        </p:txBody>
      </p:sp>
      <p:pic>
        <p:nvPicPr>
          <p:cNvPr id="512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2"/>
          <p:cNvSpPr txBox="1">
            <a:spLocks noChangeArrowheads="1"/>
          </p:cNvSpPr>
          <p:nvPr/>
        </p:nvSpPr>
        <p:spPr bwMode="auto">
          <a:xfrm>
            <a:off x="1357313" y="2825750"/>
            <a:ext cx="669607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94000"/>
              </a:lnSpc>
              <a:buSzPct val="45000"/>
            </a:pPr>
            <a:r>
              <a:rPr lang="en-US" altLang="en-US" sz="3200" b="1">
                <a:solidFill>
                  <a:srgbClr val="0047FF"/>
                </a:solidFill>
                <a:latin typeface="Bitstream Vera Sans" pitchFamily="32" charset="0"/>
              </a:rPr>
              <a:t>Shom – french HO’s experience</a:t>
            </a:r>
          </a:p>
          <a:p>
            <a:pPr algn="ctr" eaLnBrk="1">
              <a:lnSpc>
                <a:spcPct val="94000"/>
              </a:lnSpc>
              <a:buSzPct val="45000"/>
            </a:pPr>
            <a:endParaRPr lang="en-US" altLang="en-US" sz="3200" b="1">
              <a:solidFill>
                <a:srgbClr val="0047FF"/>
              </a:solidFill>
              <a:latin typeface="Bitstream Vera Sans" pitchFamily="3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0475"/>
            <a:ext cx="8229600" cy="4759325"/>
          </a:xfrm>
        </p:spPr>
        <p:txBody>
          <a:bodyPr/>
          <a:lstStyle/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  <a:defRPr/>
            </a:pPr>
            <a:r>
              <a:rPr lang="en-AU" altLang="en-US" dirty="0" smtClean="0">
                <a:solidFill>
                  <a:schemeClr val="bg1"/>
                </a:solidFill>
              </a:rPr>
              <a:t>Contents</a:t>
            </a:r>
          </a:p>
          <a:p>
            <a:pPr>
              <a:defRPr/>
            </a:pPr>
            <a:r>
              <a:rPr lang="en-NZ" i="1" dirty="0" smtClean="0"/>
              <a:t>Data collection, management</a:t>
            </a:r>
          </a:p>
          <a:p>
            <a:pPr>
              <a:defRPr/>
            </a:pPr>
            <a:r>
              <a:rPr lang="en-NZ" i="1" dirty="0" smtClean="0"/>
              <a:t>International development projects</a:t>
            </a:r>
          </a:p>
          <a:p>
            <a:pPr>
              <a:defRPr/>
            </a:pPr>
            <a:r>
              <a:rPr lang="en-NZ" i="1" dirty="0" smtClean="0"/>
              <a:t>Accessing donor funding</a:t>
            </a:r>
          </a:p>
          <a:p>
            <a:pPr>
              <a:defRPr/>
            </a:pPr>
            <a:r>
              <a:rPr lang="en-NZ" i="1" dirty="0" smtClean="0"/>
              <a:t>Professional qualifications</a:t>
            </a:r>
          </a:p>
          <a:p>
            <a:pPr>
              <a:defRPr/>
            </a:pPr>
            <a:r>
              <a:rPr lang="en-NZ" i="1" dirty="0" smtClean="0"/>
              <a:t>Development for </a:t>
            </a:r>
            <a:r>
              <a:rPr lang="en-NZ" i="1" dirty="0" err="1" smtClean="0"/>
              <a:t>hydrographers</a:t>
            </a:r>
            <a:r>
              <a:rPr lang="en-NZ" i="1" dirty="0" smtClean="0"/>
              <a:t>/cartographers</a:t>
            </a:r>
          </a:p>
          <a:p>
            <a:pPr>
              <a:defRPr/>
            </a:pPr>
            <a:r>
              <a:rPr lang="en-NZ" i="1" dirty="0" smtClean="0"/>
              <a:t>Risk management</a:t>
            </a:r>
          </a:p>
          <a:p>
            <a:pPr>
              <a:defRPr/>
            </a:pPr>
            <a:endParaRPr lang="en-NZ" i="1" dirty="0" smtClean="0"/>
          </a:p>
          <a:p>
            <a:pPr>
              <a:defRPr/>
            </a:pPr>
            <a:r>
              <a:rPr lang="en-NZ" i="1" u="sng" dirty="0" smtClean="0"/>
              <a:t>Focus </a:t>
            </a:r>
            <a:r>
              <a:rPr lang="en-NZ" i="1" u="sng" smtClean="0"/>
              <a:t>on some difficulties </a:t>
            </a:r>
            <a:r>
              <a:rPr lang="en-NZ" i="1" u="sng" dirty="0" smtClean="0"/>
              <a:t>and challenges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614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France - Shom</a:t>
            </a:r>
          </a:p>
        </p:txBody>
      </p:sp>
      <p:pic>
        <p:nvPicPr>
          <p:cNvPr id="6149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0475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bg1"/>
                </a:solidFill>
              </a:rPr>
              <a:t>Data collection</a:t>
            </a:r>
          </a:p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  <a:defRPr/>
            </a:pPr>
            <a:endParaRPr lang="en-AU" altLang="en-US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NZ" dirty="0" smtClean="0"/>
              <a:t>Single beam, </a:t>
            </a:r>
            <a:r>
              <a:rPr lang="en-NZ" dirty="0" err="1" smtClean="0"/>
              <a:t>Sidescan</a:t>
            </a:r>
            <a:r>
              <a:rPr lang="en-NZ" dirty="0" smtClean="0"/>
              <a:t>, </a:t>
            </a:r>
            <a:r>
              <a:rPr lang="en-NZ" dirty="0" err="1" smtClean="0"/>
              <a:t>Multibeam</a:t>
            </a:r>
            <a:r>
              <a:rPr lang="en-NZ" dirty="0" smtClean="0"/>
              <a:t>, </a:t>
            </a:r>
            <a:r>
              <a:rPr lang="en-NZ" dirty="0" err="1" smtClean="0"/>
              <a:t>Lidar</a:t>
            </a:r>
            <a:r>
              <a:rPr lang="en-NZ" dirty="0" smtClean="0"/>
              <a:t>, SDB, …</a:t>
            </a:r>
          </a:p>
          <a:p>
            <a:pPr>
              <a:defRPr/>
            </a:pPr>
            <a:r>
              <a:rPr lang="en-NZ" dirty="0" smtClean="0"/>
              <a:t>Importance of training and skills</a:t>
            </a:r>
          </a:p>
          <a:p>
            <a:pPr>
              <a:defRPr/>
            </a:pPr>
            <a:r>
              <a:rPr lang="en-NZ" dirty="0" smtClean="0"/>
              <a:t>Regular practice</a:t>
            </a:r>
          </a:p>
          <a:p>
            <a:pPr>
              <a:defRPr/>
            </a:pPr>
            <a:r>
              <a:rPr lang="en-NZ" dirty="0" smtClean="0"/>
              <a:t>Sustain : devices maintenance + calibration</a:t>
            </a:r>
          </a:p>
          <a:p>
            <a:pPr>
              <a:defRPr/>
            </a:pPr>
            <a:r>
              <a:rPr lang="en-NZ" dirty="0" smtClean="0"/>
              <a:t>Very large or remote areas : logistic constraints</a:t>
            </a:r>
          </a:p>
          <a:p>
            <a:pPr>
              <a:defRPr/>
            </a:pPr>
            <a:r>
              <a:rPr lang="en-NZ" dirty="0" smtClean="0"/>
              <a:t>Regional and shared capacity (like CPS?)</a:t>
            </a:r>
          </a:p>
          <a:p>
            <a:pPr>
              <a:defRPr/>
            </a:pPr>
            <a:endParaRPr lang="en-NZ" dirty="0" smtClean="0"/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717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France - Shom</a:t>
            </a:r>
          </a:p>
        </p:txBody>
      </p:sp>
      <p:pic>
        <p:nvPicPr>
          <p:cNvPr id="717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0475"/>
            <a:ext cx="8229600" cy="4759325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bg1"/>
                </a:solidFill>
              </a:rPr>
              <a:t>Data collection, management</a:t>
            </a:r>
          </a:p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  <a:defRPr/>
            </a:pPr>
            <a:endParaRPr lang="en-AU" altLang="en-US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NZ" dirty="0" smtClean="0"/>
              <a:t>Outsourcing : specifications for surveys (S44) </a:t>
            </a:r>
          </a:p>
          <a:p>
            <a:pPr>
              <a:defRPr/>
            </a:pPr>
            <a:r>
              <a:rPr lang="en-NZ" dirty="0" smtClean="0"/>
              <a:t>Regional cooperation / burden sharing (e.g. </a:t>
            </a:r>
            <a:r>
              <a:rPr lang="en-NZ" dirty="0" err="1" smtClean="0"/>
              <a:t>Lidar</a:t>
            </a:r>
            <a:r>
              <a:rPr lang="en-NZ" dirty="0" smtClean="0"/>
              <a:t>, SDB)</a:t>
            </a:r>
          </a:p>
          <a:p>
            <a:pPr>
              <a:defRPr/>
            </a:pPr>
            <a:endParaRPr lang="en-NZ" dirty="0" smtClean="0"/>
          </a:p>
          <a:p>
            <a:pPr>
              <a:defRPr/>
            </a:pPr>
            <a:r>
              <a:rPr lang="en-NZ" dirty="0" smtClean="0"/>
              <a:t>National cooperation between ministries - governance</a:t>
            </a:r>
          </a:p>
          <a:p>
            <a:pPr>
              <a:defRPr/>
            </a:pPr>
            <a:r>
              <a:rPr lang="en-NZ" dirty="0" smtClean="0"/>
              <a:t>Reference databases</a:t>
            </a:r>
          </a:p>
          <a:p>
            <a:pPr>
              <a:defRPr/>
            </a:pPr>
            <a:r>
              <a:rPr lang="en-NZ" dirty="0" smtClean="0"/>
              <a:t>Databases: spatial data infrastructure - standards</a:t>
            </a:r>
          </a:p>
          <a:p>
            <a:pPr>
              <a:defRPr/>
            </a:pPr>
            <a:r>
              <a:rPr lang="en-NZ" dirty="0" smtClean="0"/>
              <a:t>Timely broadcast – safety of navigation (Warnings, </a:t>
            </a:r>
            <a:r>
              <a:rPr lang="en-NZ" dirty="0" err="1" smtClean="0"/>
              <a:t>NtM</a:t>
            </a:r>
            <a:r>
              <a:rPr lang="en-NZ" dirty="0" smtClean="0"/>
              <a:t>)</a:t>
            </a:r>
          </a:p>
          <a:p>
            <a:pPr>
              <a:defRPr/>
            </a:pPr>
            <a:endParaRPr lang="en-NZ" dirty="0" smtClean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819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France - Shom</a:t>
            </a:r>
          </a:p>
        </p:txBody>
      </p:sp>
      <p:pic>
        <p:nvPicPr>
          <p:cNvPr id="819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1260475"/>
            <a:ext cx="9047163" cy="4759325"/>
          </a:xfrm>
        </p:spPr>
        <p:txBody>
          <a:bodyPr/>
          <a:lstStyle/>
          <a:p>
            <a:pPr>
              <a:defRPr/>
            </a:pPr>
            <a:r>
              <a:rPr lang="en-NZ" dirty="0" smtClean="0">
                <a:solidFill>
                  <a:schemeClr val="bg1"/>
                </a:solidFill>
              </a:rPr>
              <a:t>International development projects</a:t>
            </a:r>
          </a:p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  <a:defRPr/>
            </a:pPr>
            <a:endParaRPr lang="en-AU" altLang="en-US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NZ" sz="2000" dirty="0" smtClean="0"/>
              <a:t>Engage outside hydrographic/navigation requirements, e.g. : </a:t>
            </a:r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r>
              <a:rPr lang="en-NZ" sz="2000" dirty="0" smtClean="0"/>
              <a:t>Sea level stations / Pacific Tsunami Warning </a:t>
            </a:r>
            <a:r>
              <a:rPr lang="en-NZ" sz="2000" dirty="0" err="1" smtClean="0"/>
              <a:t>Center</a:t>
            </a:r>
            <a:r>
              <a:rPr lang="en-NZ" sz="2000" dirty="0" smtClean="0"/>
              <a:t>, GLOSS, research, etc.</a:t>
            </a:r>
          </a:p>
          <a:p>
            <a:pPr>
              <a:defRPr/>
            </a:pPr>
            <a:r>
              <a:rPr lang="en-NZ" sz="2000" dirty="0" smtClean="0"/>
              <a:t>IHO SDB initiative (Canada-France-USA)</a:t>
            </a:r>
          </a:p>
          <a:p>
            <a:pPr>
              <a:defRPr/>
            </a:pPr>
            <a:r>
              <a:rPr lang="en-NZ" sz="2000" dirty="0" smtClean="0"/>
              <a:t>High resolution image satellite reception facility in New Caledonia</a:t>
            </a:r>
          </a:p>
          <a:p>
            <a:pPr>
              <a:defRPr/>
            </a:pPr>
            <a:endParaRPr lang="en-NZ" sz="2000" dirty="0"/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endParaRPr lang="en-NZ" dirty="0" smtClean="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922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France - Shom</a:t>
            </a:r>
          </a:p>
        </p:txBody>
      </p:sp>
      <p:pic>
        <p:nvPicPr>
          <p:cNvPr id="9221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60475"/>
            <a:ext cx="8894763" cy="4759325"/>
          </a:xfrm>
        </p:spPr>
        <p:txBody>
          <a:bodyPr/>
          <a:lstStyle/>
          <a:p>
            <a:pPr>
              <a:defRPr/>
            </a:pPr>
            <a:r>
              <a:rPr lang="en-NZ" i="1" dirty="0" smtClean="0">
                <a:solidFill>
                  <a:schemeClr val="bg1"/>
                </a:solidFill>
              </a:rPr>
              <a:t>Risk management</a:t>
            </a:r>
          </a:p>
          <a:p>
            <a:pPr marL="190500" indent="0" eaLnBrk="1">
              <a:buClr>
                <a:srgbClr val="418BDE"/>
              </a:buClr>
              <a:buSzPct val="45000"/>
              <a:tabLst>
                <a:tab pos="746125" algn="l"/>
                <a:tab pos="850900" algn="l"/>
                <a:tab pos="1300163" algn="l"/>
                <a:tab pos="1749425" algn="l"/>
                <a:tab pos="2198688" algn="l"/>
                <a:tab pos="2647950" algn="l"/>
                <a:tab pos="3097213" algn="l"/>
                <a:tab pos="3546475" algn="l"/>
                <a:tab pos="3995738" algn="l"/>
                <a:tab pos="4445000" algn="l"/>
                <a:tab pos="4894263" algn="l"/>
                <a:tab pos="5343525" algn="l"/>
                <a:tab pos="5792788" algn="l"/>
                <a:tab pos="6242050" algn="l"/>
                <a:tab pos="6691313" algn="l"/>
                <a:tab pos="7140575" algn="l"/>
                <a:tab pos="7589838" algn="l"/>
                <a:tab pos="8039100" algn="l"/>
                <a:tab pos="8488363" algn="l"/>
                <a:tab pos="8937625" algn="l"/>
                <a:tab pos="9386888" algn="l"/>
              </a:tabLst>
              <a:defRPr/>
            </a:pPr>
            <a:endParaRPr lang="en-AU" altLang="en-US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NZ" sz="2000" dirty="0" smtClean="0"/>
              <a:t>Very important for planning / priorities (survey &amp; charting)</a:t>
            </a:r>
          </a:p>
          <a:p>
            <a:pPr>
              <a:defRPr/>
            </a:pPr>
            <a:endParaRPr lang="en-NZ" sz="2000" dirty="0"/>
          </a:p>
          <a:p>
            <a:pPr>
              <a:defRPr/>
            </a:pPr>
            <a:r>
              <a:rPr lang="en-NZ" sz="2000" dirty="0" smtClean="0"/>
              <a:t>Develop, implement and manage National programs and schemes</a:t>
            </a:r>
          </a:p>
          <a:p>
            <a:pPr>
              <a:defRPr/>
            </a:pPr>
            <a:r>
              <a:rPr lang="en-NZ" sz="2000" dirty="0" smtClean="0"/>
              <a:t>Stakeholder committees  (transport, environment, land registry, pilots, military, harbours, …) to scope requirements</a:t>
            </a:r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endParaRPr lang="en-NZ" sz="2000" dirty="0" smtClean="0"/>
          </a:p>
          <a:p>
            <a:pPr>
              <a:defRPr/>
            </a:pPr>
            <a:endParaRPr lang="en-NZ" dirty="0" smtClean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8374063" y="6172200"/>
            <a:ext cx="769937" cy="685800"/>
          </a:xfrm>
          <a:prstGeom prst="rect">
            <a:avLst/>
          </a:prstGeom>
          <a:solidFill>
            <a:srgbClr val="DFE7F3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1024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25" y="0"/>
            <a:ext cx="9134475" cy="774700"/>
          </a:xfrm>
        </p:spPr>
        <p:txBody>
          <a:bodyPr rIns="144000" anchor="b"/>
          <a:lstStyle/>
          <a:p>
            <a:pPr algn="ctr" eaLnBrk="1">
              <a:lnSpc>
                <a:spcPct val="96000"/>
              </a:lnSpc>
              <a:buClrTx/>
              <a:buSzPct val="45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sz="3200" smtClean="0"/>
              <a:t>France - Shom</a:t>
            </a:r>
          </a:p>
        </p:txBody>
      </p:sp>
      <p:pic>
        <p:nvPicPr>
          <p:cNvPr id="1024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30888"/>
            <a:ext cx="752475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57875"/>
            <a:ext cx="104616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Bitstream Vera Sans"/>
        <a:ea typeface="msmincho"/>
        <a:cs typeface="msmincho"/>
      </a:majorFont>
      <a:minorFont>
        <a:latin typeface="Bitstream Vera Sans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271</Words>
  <Application>Microsoft Office PowerPoint</Application>
  <PresentationFormat>On-screen Show (4:3)</PresentationFormat>
  <Paragraphs>61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Microsoft YaHei</vt:lpstr>
      <vt:lpstr>msmincho</vt:lpstr>
      <vt:lpstr>Bitstream Vera Sans</vt:lpstr>
      <vt:lpstr>Times New Roman</vt:lpstr>
      <vt:lpstr>Arial Unicode MS</vt:lpstr>
      <vt:lpstr>Office Theme</vt:lpstr>
      <vt:lpstr>1_Office Theme</vt:lpstr>
      <vt:lpstr>2_Office Theme</vt:lpstr>
      <vt:lpstr>IHO SWPHC 2 Day Technical Workshop on Implementing Hydrographic Governance</vt:lpstr>
      <vt:lpstr>IHO SWPHC 2 Day Technical Workshop on Implementing Hydrographic Governance</vt:lpstr>
      <vt:lpstr>France - Shom</vt:lpstr>
      <vt:lpstr>France - Shom</vt:lpstr>
      <vt:lpstr>France - Shom</vt:lpstr>
      <vt:lpstr>France - Shom</vt:lpstr>
      <vt:lpstr>France - Shom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Rabau</dc:creator>
  <cp:lastModifiedBy>Alberto Costa Neves</cp:lastModifiedBy>
  <cp:revision>104</cp:revision>
  <cp:lastPrinted>1601-01-01T00:00:00Z</cp:lastPrinted>
  <dcterms:created xsi:type="dcterms:W3CDTF">1601-01-01T00:00:00Z</dcterms:created>
  <dcterms:modified xsi:type="dcterms:W3CDTF">2018-02-23T19:32:13Z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