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25"/>
  </p:notesMasterIdLst>
  <p:handoutMasterIdLst>
    <p:handoutMasterId r:id="rId26"/>
  </p:handoutMasterIdLst>
  <p:sldIdLst>
    <p:sldId id="256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2" r:id="rId18"/>
    <p:sldId id="277" r:id="rId19"/>
    <p:sldId id="278" r:id="rId20"/>
    <p:sldId id="279" r:id="rId21"/>
    <p:sldId id="280" r:id="rId22"/>
    <p:sldId id="281" r:id="rId23"/>
    <p:sldId id="264" r:id="rId24"/>
  </p:sldIdLst>
  <p:sldSz cx="12192000" cy="6858000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79"/>
  </p:normalViewPr>
  <p:slideViewPr>
    <p:cSldViewPr snapToGrid="0" snapToObjects="1">
      <p:cViewPr varScale="1">
        <p:scale>
          <a:sx n="75" d="100"/>
          <a:sy n="75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AA48E2-3570-43A9-A82E-76D864773D78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EB7EC8-D078-4C9F-8CB7-4D55CD80F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02BAA-B142-403A-89B2-035D57B214DC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313EC8-B291-4480-A734-79547B241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826" y="2000485"/>
            <a:ext cx="8637073" cy="2541431"/>
          </a:xfrm>
        </p:spPr>
        <p:txBody>
          <a:bodyPr bIns="0" anchor="b"/>
          <a:lstStyle>
            <a:lvl1pPr algn="l">
              <a:defRPr sz="600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827" y="4965873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08800" y="1528763"/>
            <a:ext cx="35004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B98A-1F30-4271-9A54-2F1FE3AE7C19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0063" y="1527175"/>
            <a:ext cx="4973637" cy="30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163" y="1997075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3359A-4138-4466-9424-B585E4D7F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0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799" y="1528217"/>
            <a:ext cx="9603275" cy="1049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3799" y="2739430"/>
            <a:ext cx="9603275" cy="3450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2738" y="79851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ED9A1-3643-4D41-A33A-7881EA7B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2253" y="1521082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3769" y="1521082"/>
            <a:ext cx="755126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11175" y="152082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57C20-B414-4A3C-A236-261483EB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763109"/>
            <a:ext cx="9603275" cy="1049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188" y="2974322"/>
            <a:ext cx="9603275" cy="3450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1950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3457-4D9E-4846-846C-ED5B69C55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4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73238" y="4014788"/>
            <a:ext cx="86296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021" y="1965855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3021" y="4015920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8513" y="100806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68296-1EFE-485B-AD76-4A2744523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826" y="1316618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940" y="2522607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380" y="2529072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0675" y="131127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5CF-4B9D-4D7F-A8FA-F48FE5940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578" y="1508839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4578" y="2724225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4578" y="3528945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749" y="2727679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749" y="3526167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38138" y="100806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8648-AF3D-443A-82D8-3C7F2E70B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2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528217"/>
            <a:ext cx="9603275" cy="1049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9088" y="1017588"/>
            <a:ext cx="809625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AD646-7928-4C0F-9B07-0D044EAB3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9425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9CDB-369F-4168-9207-71FB9DBC9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669" y="1512038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712" y="1512039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669" y="3918556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8613" y="1000125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6F70-555D-4F29-985A-BFF034A41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0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599" y="1356380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6532" y="1371346"/>
            <a:ext cx="3425600" cy="462973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722" y="3372859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1757363" y="5681663"/>
            <a:ext cx="5527675" cy="31908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CED97F9-368D-4651-A339-C252F3D287B6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0575" y="1009650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1BBCC-9D12-4685-9CB8-58C3DBBEE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0975" y="1554163"/>
            <a:ext cx="9604375" cy="1047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0975" y="2763838"/>
            <a:ext cx="9604375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1D1A5-E1D7-4AD8-80B9-E0B36BDE2BDF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8CDEF1C-EA46-44E7-981F-ACB3EB351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rtl="0" eaLnBrk="1" fontAlgn="base" hangingPunct="1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6858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613" y="1193800"/>
            <a:ext cx="9826625" cy="2541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en-US" sz="2400" b="1" cap="none" dirty="0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15th </a:t>
            </a:r>
            <a:r>
              <a:rPr lang="en-AU" altLang="en-US" sz="2400" b="1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South West </a:t>
            </a:r>
            <a:r>
              <a:rPr lang="en-AU" altLang="en-US" sz="2400" b="1" cap="none" dirty="0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Pacific Hydrographic </a:t>
            </a:r>
            <a:r>
              <a:rPr lang="en-AU" altLang="en-US" sz="2400" b="1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Commission Conference</a:t>
            </a:r>
            <a:br>
              <a:rPr lang="en-AU" altLang="en-US" sz="2400" b="1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AU" altLang="en-US" sz="1800" b="1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/>
            </a:r>
            <a:br>
              <a:rPr lang="en-AU" altLang="en-US" sz="1800" b="1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AU" altLang="en-US" sz="1800" cap="none" dirty="0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21 – 22 February</a:t>
            </a:r>
            <a:br>
              <a:rPr lang="en-AU" altLang="en-US" sz="1800" cap="none" dirty="0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AU" altLang="en-US" sz="1800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/>
            </a:r>
            <a:br>
              <a:rPr lang="en-AU" altLang="en-US" sz="1800" cap="none" dirty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AU" altLang="en-US" sz="2400" b="1" cap="none" dirty="0" err="1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Nadi</a:t>
            </a:r>
            <a:r>
              <a:rPr lang="en-AU" altLang="en-US" sz="2400" b="1" cap="none" dirty="0" smtClean="0">
                <a:solidFill>
                  <a:srgbClr val="003B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Arial"/>
              </a:rPr>
              <a:t>, Fiji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98888" y="4779963"/>
            <a:ext cx="7440612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Francesca Pradelli</a:t>
            </a:r>
          </a:p>
          <a:p>
            <a:pPr>
              <a:defRPr/>
            </a:pPr>
            <a:r>
              <a:rPr lang="en-AU" dirty="0"/>
              <a:t>Policy and Legal Officer / Pacific Safety of Navigation Project Manager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err="1"/>
              <a:t>GeoScience</a:t>
            </a:r>
            <a:r>
              <a:rPr lang="en-AU" dirty="0"/>
              <a:t>, Energy and Maritime (GEM) Division – Pacific Community (SPC)</a:t>
            </a:r>
          </a:p>
          <a:p>
            <a:pPr>
              <a:defRPr/>
            </a:pPr>
            <a:r>
              <a:rPr lang="en-A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90575" y="596900"/>
            <a:ext cx="859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Framework &amp; Procedures (Resolution A.1067(28))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84225" y="1524000"/>
            <a:ext cx="9820275" cy="479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 u="sng" dirty="0">
                <a:cs typeface="Geneva"/>
              </a:rPr>
              <a:t>7. Scope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u="sng" dirty="0">
                <a:cs typeface="Geneva"/>
              </a:rPr>
              <a:t>Obligations &amp; Responsibilities</a:t>
            </a:r>
            <a:r>
              <a:rPr lang="en-GB" altLang="en-US" sz="2400" dirty="0">
                <a:cs typeface="Geneva"/>
              </a:rPr>
              <a:t>	- those contained in the </a:t>
            </a:r>
            <a:r>
              <a:rPr lang="en-GB" altLang="en-US" sz="2400" dirty="0">
                <a:solidFill>
                  <a:srgbClr val="FF0000"/>
                </a:solidFill>
                <a:cs typeface="Geneva"/>
              </a:rPr>
              <a:t>applicable</a:t>
            </a:r>
            <a:r>
              <a:rPr lang="en-GB" altLang="en-US" sz="2400" dirty="0">
                <a:cs typeface="Geneva"/>
              </a:rPr>
              <a:t> </a:t>
            </a:r>
            <a:r>
              <a:rPr lang="en-GB" altLang="en-US" sz="2400" dirty="0" smtClean="0">
                <a:cs typeface="Geneva"/>
              </a:rPr>
              <a:t>				IMO </a:t>
            </a:r>
            <a:r>
              <a:rPr lang="en-GB" altLang="en-US" sz="2400" dirty="0">
                <a:cs typeface="Geneva"/>
              </a:rPr>
              <a:t>instruments provided such instruments </a:t>
            </a:r>
            <a:r>
              <a:rPr lang="en-GB" altLang="en-US" sz="2400" dirty="0" smtClean="0">
                <a:cs typeface="Geneva"/>
              </a:rPr>
              <a:t>				have </a:t>
            </a:r>
            <a:r>
              <a:rPr lang="en-GB" altLang="en-US" sz="2400" dirty="0">
                <a:cs typeface="Geneva"/>
              </a:rPr>
              <a:t>entered into force for the Member </a:t>
            </a:r>
            <a:r>
              <a:rPr lang="en-GB" altLang="en-US" sz="2400" dirty="0" smtClean="0">
                <a:cs typeface="Geneva"/>
              </a:rPr>
              <a:t>					State</a:t>
            </a:r>
            <a:r>
              <a:rPr lang="en-GB" altLang="en-US" sz="2400" dirty="0">
                <a:cs typeface="Geneva"/>
              </a:rPr>
              <a:t>, in its capacity </a:t>
            </a:r>
            <a:r>
              <a:rPr lang="en-GB" altLang="en-US" sz="2400" dirty="0">
                <a:solidFill>
                  <a:srgbClr val="FF0000"/>
                </a:solidFill>
                <a:cs typeface="Geneva"/>
              </a:rPr>
              <a:t>as a flag, port and </a:t>
            </a:r>
            <a:r>
              <a:rPr lang="en-GB" altLang="en-US" sz="2400" dirty="0" smtClean="0">
                <a:solidFill>
                  <a:srgbClr val="FF0000"/>
                </a:solidFill>
                <a:cs typeface="Geneva"/>
              </a:rPr>
              <a:t>					coastal </a:t>
            </a:r>
            <a:r>
              <a:rPr lang="en-GB" altLang="en-US" sz="2400" dirty="0">
                <a:solidFill>
                  <a:srgbClr val="FF0000"/>
                </a:solidFill>
                <a:cs typeface="Geneva"/>
              </a:rPr>
              <a:t>state</a:t>
            </a:r>
            <a:r>
              <a:rPr lang="en-GB" altLang="en-US" sz="2400" dirty="0" smtClean="0">
                <a:solidFill>
                  <a:srgbClr val="FF0000"/>
                </a:solidFill>
                <a:cs typeface="Geneva"/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u="sng" dirty="0">
                <a:solidFill>
                  <a:srgbClr val="FF0000"/>
                </a:solidFill>
                <a:cs typeface="Geneva"/>
              </a:rPr>
              <a:t>Areas to be covered by the audit</a:t>
            </a:r>
            <a:r>
              <a:rPr lang="en-GB" altLang="en-US" sz="2400" dirty="0">
                <a:cs typeface="Geneva"/>
              </a:rPr>
              <a:t>	-Member State’s implementation and </a:t>
            </a:r>
            <a:r>
              <a:rPr lang="en-GB" altLang="en-US" sz="2400" dirty="0" smtClean="0">
                <a:cs typeface="Geneva"/>
              </a:rPr>
              <a:t>			enforcement </a:t>
            </a:r>
            <a:r>
              <a:rPr lang="en-GB" altLang="en-US" sz="2400" dirty="0">
                <a:cs typeface="Geneva"/>
              </a:rPr>
              <a:t>of applicable IMO instruments in its </a:t>
            </a:r>
            <a:r>
              <a:rPr lang="en-GB" altLang="en-US" sz="2400" dirty="0" smtClean="0">
                <a:cs typeface="Geneva"/>
              </a:rPr>
              <a:t>			legislation</a:t>
            </a:r>
            <a:r>
              <a:rPr lang="en-GB" altLang="en-US" sz="2400" dirty="0">
                <a:cs typeface="Geneva"/>
              </a:rPr>
              <a:t>, the effectiveness of its control and </a:t>
            </a:r>
            <a:r>
              <a:rPr lang="en-GB" altLang="en-US" sz="2400" dirty="0" smtClean="0">
                <a:cs typeface="Geneva"/>
              </a:rPr>
              <a:t>				monitoring </a:t>
            </a:r>
            <a:r>
              <a:rPr lang="en-GB" altLang="en-US" sz="2400" dirty="0">
                <a:cs typeface="Geneva"/>
              </a:rPr>
              <a:t>mechanism, etc…………………..	</a:t>
            </a:r>
          </a:p>
        </p:txBody>
      </p:sp>
    </p:spTree>
    <p:extLst>
      <p:ext uri="{BB962C8B-B14F-4D97-AF65-F5344CB8AC3E}">
        <p14:creationId xmlns:p14="http://schemas.microsoft.com/office/powerpoint/2010/main" val="315705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7386" y="155575"/>
            <a:ext cx="462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2000" u="sng" dirty="0">
                <a:cs typeface="Geneva"/>
              </a:rPr>
              <a:t>Audit Scheme Sequence of Activities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80108"/>
              </p:ext>
            </p:extLst>
          </p:nvPr>
        </p:nvGraphicFramePr>
        <p:xfrm>
          <a:off x="357186" y="825498"/>
          <a:ext cx="9269413" cy="559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18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Activity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Responsible</a:t>
                      </a:r>
                      <a:endParaRPr lang="en-AU" sz="16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Procedures Reference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1. All MS informed of overall audit schedule</a:t>
                      </a:r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4.1.1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2. PAQ sent to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5.1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3. Completed PAQ returned to IMO</a:t>
                      </a:r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5.4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800" baseline="0" dirty="0" smtClean="0">
                          <a:solidFill>
                            <a:schemeClr val="tx1"/>
                          </a:solidFill>
                        </a:rPr>
                        <a:t>4. Selection of Auditors by IMO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4.4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5. Notification of auditors to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4.5.5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6. Final selection of audit team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 +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4.4.1.; 4.5.5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525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7. Developing and negotiating the </a:t>
                      </a:r>
                      <a:r>
                        <a:rPr lang="en-AU" sz="1800" dirty="0" err="1" smtClean="0"/>
                        <a:t>MoC</a:t>
                      </a:r>
                      <a:r>
                        <a:rPr lang="en-AU" sz="1800" dirty="0" smtClean="0"/>
                        <a:t>, including </a:t>
                      </a:r>
                    </a:p>
                    <a:p>
                      <a:r>
                        <a:rPr lang="en-AU" sz="1800" dirty="0" smtClean="0"/>
                        <a:t>    authorization release</a:t>
                      </a:r>
                      <a:r>
                        <a:rPr lang="en-AU" sz="1800" baseline="0" dirty="0" smtClean="0"/>
                        <a:t> of the audit reports to the public or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SG +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(FW 8.2.4)</a:t>
                      </a:r>
                    </a:p>
                    <a:p>
                      <a:r>
                        <a:rPr lang="en-AU" sz="1800" dirty="0" smtClean="0"/>
                        <a:t>4.2.1 ; 4.2.3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8. </a:t>
                      </a:r>
                      <a:r>
                        <a:rPr lang="en-AU" sz="1800" dirty="0" err="1" smtClean="0"/>
                        <a:t>MoC</a:t>
                      </a:r>
                      <a:r>
                        <a:rPr lang="en-AU" sz="1800" baseline="0" dirty="0" smtClean="0"/>
                        <a:t> finalized and signed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MS + SG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4.2.2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9. Preparation for the audit by the audit team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ATL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Section 5 (various</a:t>
                      </a:r>
                      <a:r>
                        <a:rPr lang="en-AU" sz="1800" baseline="0" dirty="0" smtClean="0"/>
                        <a:t> ref)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129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10. Agreeing the Audit Plan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ATL + MS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4.2.4</a:t>
                      </a:r>
                      <a:r>
                        <a:rPr lang="en-AU" sz="1800" baseline="0" dirty="0" smtClean="0"/>
                        <a:t> ; 4.2.5 ; 5.7</a:t>
                      </a:r>
                      <a:endParaRPr lang="en-AU" sz="1800" dirty="0"/>
                    </a:p>
                  </a:txBody>
                  <a:tcPr marL="91432" marR="91432"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07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12314"/>
              </p:ext>
            </p:extLst>
          </p:nvPr>
        </p:nvGraphicFramePr>
        <p:xfrm>
          <a:off x="357185" y="0"/>
          <a:ext cx="9701215" cy="39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55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Activity</a:t>
                      </a:r>
                      <a:endParaRPr lang="en-AU" sz="18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Responsible</a:t>
                      </a:r>
                      <a:endParaRPr lang="en-AU" sz="16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Procedures Reference</a:t>
                      </a:r>
                      <a:endParaRPr lang="en-AU" sz="18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11. Opening Meeting between Audit Team and MS</a:t>
                      </a:r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 + MS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6.3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/>
                        <a:t>12. The Audit </a:t>
                      </a:r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6.4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3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13. Audit Closing Meeting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 + MS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6.5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3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14. Draft Interim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Report and draft Executive Summary Reports sent to MS for</a:t>
                      </a:r>
                      <a:r>
                        <a:rPr lang="en-AU" sz="1400" baseline="0" dirty="0" smtClean="0"/>
                        <a:t> comments</a:t>
                      </a:r>
                      <a:endParaRPr lang="en-AU" sz="1400" dirty="0" smtClean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7.1.3 ; 7.2.2 ; 7.3.1 ; 7.3.2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3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</a:rPr>
                        <a:t>15. Review of draft IR and draft ESR, including comments by 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</a:rPr>
                        <a:t>      MS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 + MS + IMO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7.1.3 ; 7.2.3; 7.2.4 ; 7.3.1</a:t>
                      </a:r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16. Agreed</a:t>
                      </a:r>
                      <a:r>
                        <a:rPr lang="en-AU" sz="1400" baseline="0" dirty="0" smtClean="0"/>
                        <a:t> IR and ESR sent to MS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7.2.1 ; 7.3.1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3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17. Executive Summary Report released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SG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(FW</a:t>
                      </a:r>
                      <a:r>
                        <a:rPr lang="en-AU" sz="1400" baseline="0" dirty="0" smtClean="0"/>
                        <a:t> 6.3.3 ; 6.3.4)</a:t>
                      </a:r>
                    </a:p>
                    <a:p>
                      <a:r>
                        <a:rPr lang="en-AU" sz="1400" dirty="0" smtClean="0"/>
                        <a:t>7.3.1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3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18. Member State’s Corrective Action Plan as appropriate sent </a:t>
                      </a:r>
                    </a:p>
                    <a:p>
                      <a:r>
                        <a:rPr lang="en-AU" sz="1400" dirty="0" smtClean="0"/>
                        <a:t>      to ATL and IMO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MS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7.2.1 ; 7.4.1 ; 8.4</a:t>
                      </a:r>
                      <a:endParaRPr lang="en-AU" sz="1400" dirty="0"/>
                    </a:p>
                  </a:txBody>
                  <a:tcPr marL="91432" marR="91432" marT="45702" marB="4570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66854"/>
              </p:ext>
            </p:extLst>
          </p:nvPr>
        </p:nvGraphicFramePr>
        <p:xfrm>
          <a:off x="357184" y="4084852"/>
          <a:ext cx="9701215" cy="277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8162">
                  <a:extLst>
                    <a:ext uri="{9D8B030D-6E8A-4147-A177-3AD203B41FA5}">
                      <a16:colId xmlns:a16="http://schemas.microsoft.com/office/drawing/2014/main" val="2859297289"/>
                    </a:ext>
                  </a:extLst>
                </a:gridCol>
                <a:gridCol w="1612906">
                  <a:extLst>
                    <a:ext uri="{9D8B030D-6E8A-4147-A177-3AD203B41FA5}">
                      <a16:colId xmlns:a16="http://schemas.microsoft.com/office/drawing/2014/main" val="3268715732"/>
                    </a:ext>
                  </a:extLst>
                </a:gridCol>
                <a:gridCol w="2240147">
                  <a:extLst>
                    <a:ext uri="{9D8B030D-6E8A-4147-A177-3AD203B41FA5}">
                      <a16:colId xmlns:a16="http://schemas.microsoft.com/office/drawing/2014/main" val="1388843757"/>
                    </a:ext>
                  </a:extLst>
                </a:gridCol>
              </a:tblGrid>
              <a:tr h="505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 smtClean="0">
                          <a:solidFill>
                            <a:schemeClr val="tx1"/>
                          </a:solidFill>
                        </a:rPr>
                        <a:t>19. Draft Audit Final Report sent to MS and IMO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2" marB="45682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 smtClean="0">
                          <a:solidFill>
                            <a:schemeClr val="tx1"/>
                          </a:solidFill>
                        </a:rPr>
                        <a:t>AT</a:t>
                      </a:r>
                    </a:p>
                  </a:txBody>
                  <a:tcPr marL="91432" marR="91432" marT="45682" marB="45682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 smtClean="0">
                          <a:solidFill>
                            <a:schemeClr val="tx1"/>
                          </a:solidFill>
                        </a:rPr>
                        <a:t>7.4.2 ; 8.5</a:t>
                      </a:r>
                    </a:p>
                    <a:p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2" marB="45682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107178"/>
                  </a:ext>
                </a:extLst>
              </a:tr>
              <a:tr h="5058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</a:rPr>
                        <a:t>20. Member State’s comments on the progress of 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</a:rPr>
                        <a:t>      implementation of Corrective Action Plan sent to IMO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MS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7.5.1</a:t>
                      </a:r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2980598065"/>
                  </a:ext>
                </a:extLst>
              </a:tr>
              <a:tr h="29752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21. Audit Team Leader’s Mission Report sent to IMO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ATL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7.6.1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1620016153"/>
                  </a:ext>
                </a:extLst>
              </a:tr>
              <a:tr h="29752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22. Feedback</a:t>
                      </a:r>
                      <a:r>
                        <a:rPr lang="en-AU" sz="1400" baseline="0" dirty="0" smtClean="0"/>
                        <a:t> from MS sent to IMO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MS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7.7.1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3485869309"/>
                  </a:ext>
                </a:extLst>
              </a:tr>
              <a:tr h="505836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23. Corrective Action</a:t>
                      </a:r>
                      <a:r>
                        <a:rPr lang="en-AU" sz="1400" baseline="0" dirty="0" smtClean="0"/>
                        <a:t> Plan presented to ADT and SG within 90 days after receipt of agreed Audit Interim Report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MS</a:t>
                      </a:r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8.4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1825980647"/>
                  </a:ext>
                </a:extLst>
              </a:tr>
              <a:tr h="29752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24. Corrective</a:t>
                      </a:r>
                      <a:r>
                        <a:rPr lang="en-AU" sz="1400" baseline="0" dirty="0" smtClean="0"/>
                        <a:t> Action Plan released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SG</a:t>
                      </a:r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8.5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2345656824"/>
                  </a:ext>
                </a:extLst>
              </a:tr>
              <a:tr h="29752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26. Audit Follow Up, as appropriate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SG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9.1</a:t>
                      </a:r>
                      <a:endParaRPr lang="en-AU" sz="1400" dirty="0"/>
                    </a:p>
                  </a:txBody>
                  <a:tcPr marL="91432" marR="91432" marT="45682" marB="45682"/>
                </a:tc>
                <a:extLst>
                  <a:ext uri="{0D108BD9-81ED-4DB2-BD59-A6C34878D82A}">
                    <a16:rowId xmlns:a16="http://schemas.microsoft.com/office/drawing/2014/main" val="202676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83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9275" y="327025"/>
            <a:ext cx="85915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III Code (</a:t>
            </a:r>
            <a:r>
              <a:rPr lang="en-AU" altLang="en-US" sz="2800" b="1" dirty="0"/>
              <a:t>Resolution A.1070(28))</a:t>
            </a:r>
            <a:endParaRPr lang="en-GB" altLang="en-US" sz="2800" b="1" dirty="0">
              <a:cs typeface="Geneva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73100" y="2108201"/>
            <a:ext cx="7731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The Code is divided into 4 Parts;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		Part 1 – Common Areas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i="1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		Part 2 – Flag States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		Part 3 – Coastal States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		Part 4 – Port States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i="1" dirty="0">
                <a:cs typeface="Geneva"/>
              </a:rPr>
              <a:t>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000" dirty="0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54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9275" y="327025"/>
            <a:ext cx="85915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III Code (</a:t>
            </a:r>
            <a:r>
              <a:rPr lang="en-AU" altLang="en-US" sz="2800" b="1" dirty="0"/>
              <a:t>Resolution A.1070(28))</a:t>
            </a:r>
            <a:endParaRPr lang="en-GB" altLang="en-US" sz="2800" b="1" dirty="0">
              <a:cs typeface="Genev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60400" y="1376363"/>
            <a:ext cx="7731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1 – Common Areas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4375" y="2079626"/>
            <a:ext cx="80740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19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000" u="sng" dirty="0"/>
              <a:t>1 : Objective </a:t>
            </a:r>
            <a:r>
              <a:rPr lang="en-GB" altLang="en-US" sz="2000" i="1" u="sng" dirty="0"/>
              <a:t>(para 1 – 2)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0400" y="2728914"/>
            <a:ext cx="91694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endParaRPr lang="en-GB" altLang="en-US" sz="2000" dirty="0"/>
          </a:p>
          <a:p>
            <a:r>
              <a:rPr lang="en-GB" altLang="en-US" sz="2000" dirty="0">
                <a:solidFill>
                  <a:srgbClr val="FF0000"/>
                </a:solidFill>
              </a:rPr>
              <a:t>Enhance global maritime safety and protection of the marine environment</a:t>
            </a:r>
          </a:p>
          <a:p>
            <a:endParaRPr lang="en-GB" altLang="en-US" sz="2000" dirty="0"/>
          </a:p>
          <a:p>
            <a:r>
              <a:rPr lang="en-GB" altLang="en-US" sz="2000" dirty="0"/>
              <a:t>An Administration is only bound by the instruments to which it is Party</a:t>
            </a:r>
          </a:p>
          <a:p>
            <a:endParaRPr lang="en-GB" altLang="en-US" sz="2000" dirty="0"/>
          </a:p>
          <a:p>
            <a:r>
              <a:rPr lang="en-GB" altLang="en-US" sz="2000" dirty="0"/>
              <a:t>Different circumstances in different States</a:t>
            </a:r>
          </a:p>
        </p:txBody>
      </p:sp>
    </p:spTree>
    <p:extLst>
      <p:ext uri="{BB962C8B-B14F-4D97-AF65-F5344CB8AC3E}">
        <p14:creationId xmlns:p14="http://schemas.microsoft.com/office/powerpoint/2010/main" val="34672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9275" y="327025"/>
            <a:ext cx="85915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III Code (</a:t>
            </a:r>
            <a:r>
              <a:rPr lang="en-AU" altLang="en-US" sz="2800" b="1" dirty="0"/>
              <a:t>Resolution A.1070(28))</a:t>
            </a:r>
            <a:endParaRPr lang="en-GB" altLang="en-US" sz="2800" b="1" dirty="0">
              <a:cs typeface="Genev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60400" y="1376363"/>
            <a:ext cx="7731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1 – Common Areas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60400" y="2024063"/>
            <a:ext cx="80740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19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000" u="sng" dirty="0"/>
              <a:t>2 : Strategy </a:t>
            </a:r>
            <a:r>
              <a:rPr lang="en-GB" altLang="en-US" sz="2000" i="1" u="sng" dirty="0"/>
              <a:t>(para 3)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60400" y="2836863"/>
            <a:ext cx="10109200" cy="33607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A State is recommended to:</a:t>
            </a:r>
          </a:p>
          <a:p>
            <a:pPr marL="61913" indent="0">
              <a:buFont typeface="Arial" pitchFamily="34" charset="0"/>
              <a:buNone/>
              <a:defRPr/>
            </a:pPr>
            <a:endParaRPr lang="en-US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Develop an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overall strategy </a:t>
            </a: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to ensure that its international obligations and responsibilities are met;</a:t>
            </a:r>
          </a:p>
          <a:p>
            <a:pPr marL="0" indent="0"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Establish a methodology to monitor and assess that the strategy ensures effective implementation and enforcement of relevant international mandatory instruments; and</a:t>
            </a:r>
          </a:p>
          <a:p>
            <a:pPr marL="0" indent="0"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Continuously review the strategy to achieve, maintain and improve the overall organizational performance and capability</a:t>
            </a:r>
            <a:endParaRPr lang="en-GB" sz="2000" dirty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7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9275" y="327025"/>
            <a:ext cx="85915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III Code (</a:t>
            </a:r>
            <a:r>
              <a:rPr lang="en-AU" altLang="en-US" sz="2800" b="1" dirty="0"/>
              <a:t>Resolution A.1070(28))</a:t>
            </a:r>
            <a:endParaRPr lang="en-GB" altLang="en-US" sz="2800" b="1" dirty="0">
              <a:cs typeface="Genev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60400" y="1376363"/>
            <a:ext cx="7731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1 – Common Areas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60400" y="2079626"/>
            <a:ext cx="80740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19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000" u="sng" dirty="0"/>
              <a:t>3 : General </a:t>
            </a:r>
            <a:r>
              <a:rPr lang="en-GB" altLang="en-US" sz="2000" i="1" u="sng" dirty="0"/>
              <a:t>(para 4-5)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60400" y="2938462"/>
            <a:ext cx="9842500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endParaRPr lang="en-GB" altLang="en-US" sz="2000" dirty="0"/>
          </a:p>
          <a:p>
            <a:r>
              <a:rPr lang="en-GB" altLang="en-US" sz="2000" dirty="0"/>
              <a:t>Treaty law (</a:t>
            </a:r>
            <a:r>
              <a:rPr lang="en-GB" altLang="en-US" sz="2000" dirty="0">
                <a:solidFill>
                  <a:srgbClr val="FF0000"/>
                </a:solidFill>
              </a:rPr>
              <a:t>UNCLOS</a:t>
            </a:r>
            <a:r>
              <a:rPr lang="en-GB" altLang="en-US" sz="2000" dirty="0"/>
              <a:t>) is </a:t>
            </a:r>
            <a:r>
              <a:rPr lang="en-GB" altLang="en-US" sz="2000" dirty="0">
                <a:solidFill>
                  <a:srgbClr val="FF0000"/>
                </a:solidFill>
              </a:rPr>
              <a:t>not an IMO mandatory </a:t>
            </a:r>
            <a:r>
              <a:rPr lang="en-GB" altLang="en-US" sz="2000" dirty="0"/>
              <a:t>instrument, it is an "umbrella convention"</a:t>
            </a:r>
          </a:p>
          <a:p>
            <a:endParaRPr lang="en-GB" altLang="en-US" sz="2000" dirty="0"/>
          </a:p>
          <a:p>
            <a:r>
              <a:rPr lang="en-GB" altLang="en-US" sz="2000" dirty="0"/>
              <a:t>The Audit is to be carried out against </a:t>
            </a:r>
            <a:r>
              <a:rPr lang="en-GB" altLang="en-US" sz="2000" dirty="0">
                <a:solidFill>
                  <a:srgbClr val="FF0000"/>
                </a:solidFill>
              </a:rPr>
              <a:t>relevant</a:t>
            </a:r>
            <a:r>
              <a:rPr lang="en-GB" altLang="en-US" sz="2000" dirty="0"/>
              <a:t> mandatory IMO instruments and </a:t>
            </a:r>
            <a:r>
              <a:rPr lang="en-GB" altLang="en-US" sz="2000" i="1" dirty="0"/>
              <a:t>NOT against UNCLOS</a:t>
            </a:r>
          </a:p>
        </p:txBody>
      </p:sp>
    </p:spTree>
    <p:extLst>
      <p:ext uri="{BB962C8B-B14F-4D97-AF65-F5344CB8AC3E}">
        <p14:creationId xmlns:p14="http://schemas.microsoft.com/office/powerpoint/2010/main" val="29769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9275" y="327025"/>
            <a:ext cx="85915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III Code (</a:t>
            </a:r>
            <a:r>
              <a:rPr lang="en-AU" altLang="en-US" sz="2800" b="1" dirty="0"/>
              <a:t>Resolution A.1070(28))</a:t>
            </a:r>
            <a:endParaRPr lang="en-GB" altLang="en-US" sz="2800" b="1" dirty="0">
              <a:cs typeface="Genev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60400" y="1376363"/>
            <a:ext cx="7731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1 – Common Areas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0400" y="1908174"/>
            <a:ext cx="80740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19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000" u="sng" dirty="0"/>
              <a:t>4 : Scope </a:t>
            </a:r>
            <a:r>
              <a:rPr lang="en-GB" altLang="en-US" sz="2000" i="1" u="sng" dirty="0"/>
              <a:t>(para 6)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60400" y="2611437"/>
            <a:ext cx="10248900" cy="35401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AU" alt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alt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seeks to address those aspects necessary for a Contracting Government or Party to give full and complete effect to the provisions of the applicable international instruments to which it is a Contracting Government or Party, pertaining </a:t>
            </a:r>
            <a:r>
              <a:rPr lang="en-AU" alt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AU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20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accent4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safety of life at sea</a:t>
            </a: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prevention of pollution from ships;</a:t>
            </a:r>
          </a:p>
          <a:p>
            <a:pPr marL="61913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standards of training, certification and </a:t>
            </a:r>
            <a:r>
              <a:rPr lang="en-GB" sz="2000" dirty="0" err="1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watchkeeping</a:t>
            </a: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 for seafarers;</a:t>
            </a:r>
          </a:p>
          <a:p>
            <a:pPr marL="61913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load lines;</a:t>
            </a:r>
          </a:p>
          <a:p>
            <a:pPr marL="61913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tonnage measurement of ships; and</a:t>
            </a:r>
          </a:p>
          <a:p>
            <a:pPr marL="61913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GB" sz="600" dirty="0" smtClean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regulations for preventing collisions at sea.</a:t>
            </a:r>
          </a:p>
          <a:p>
            <a:pPr>
              <a:defRPr/>
            </a:pPr>
            <a:endParaRPr lang="en-GB" sz="2000" dirty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9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1288977" y="296863"/>
            <a:ext cx="2813124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2 – Flag States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88976" y="914400"/>
            <a:ext cx="3422724" cy="203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1 : Implementation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2 : Delegation of authority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3 : Enforcement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4 : Flag State surveyors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5 : Flag State investigations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6 : Evaluation and review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5905501" y="296863"/>
            <a:ext cx="306622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 dirty="0">
                <a:cs typeface="Geneva"/>
              </a:rPr>
              <a:t>Part 3 – Coastal States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05501" y="1185863"/>
            <a:ext cx="3265003" cy="125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1 : Implementation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2 : Enforcement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3 : Evaluation and Review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746750" y="2717800"/>
            <a:ext cx="562361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Rights, obligations and responsibilities may include, inter alia:</a:t>
            </a:r>
          </a:p>
          <a:p>
            <a:pPr marL="627063" lvl="1" indent="0">
              <a:buFont typeface="Arial" pitchFamily="34" charset="0"/>
              <a:buNone/>
              <a:defRPr/>
            </a:pPr>
            <a:endParaRPr lang="en-GB" altLang="en-US" sz="900" kern="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lvl="1">
              <a:defRPr/>
            </a:pPr>
            <a:r>
              <a:rPr lang="en-GB" altLang="en-US" kern="0" dirty="0" err="1" smtClean="0">
                <a:solidFill>
                  <a:prstClr val="black"/>
                </a:solidFill>
                <a:latin typeface="Arial"/>
                <a:cs typeface="Arial"/>
              </a:rPr>
              <a:t>radiocommunication</a:t>
            </a: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 services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meteorological services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search and rescue services</a:t>
            </a:r>
          </a:p>
          <a:p>
            <a:pPr lvl="1">
              <a:defRPr/>
            </a:pPr>
            <a:r>
              <a:rPr lang="en-GB" altLang="en-US" b="1" kern="0" dirty="0" smtClean="0">
                <a:solidFill>
                  <a:srgbClr val="FF0000"/>
                </a:solidFill>
                <a:latin typeface="Arial"/>
                <a:cs typeface="Arial"/>
              </a:rPr>
              <a:t>hydrographic services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ships' routeing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ship reporting systems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vessel traffic services</a:t>
            </a:r>
          </a:p>
          <a:p>
            <a:pPr lvl="1">
              <a:defRPr/>
            </a:pPr>
            <a:r>
              <a:rPr lang="en-GB" altLang="en-US" kern="0" dirty="0" smtClean="0">
                <a:solidFill>
                  <a:prstClr val="black"/>
                </a:solidFill>
                <a:latin typeface="Arial"/>
                <a:cs typeface="Arial"/>
              </a:rPr>
              <a:t>aids to navigation             </a:t>
            </a:r>
            <a:endParaRPr lang="en-GB" altLang="en-US" i="1" kern="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lvl="1">
              <a:defRPr/>
            </a:pPr>
            <a:endParaRPr lang="en-GB" altLang="en-US" kern="0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445500" y="2438400"/>
            <a:ext cx="266700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579972" y="3636963"/>
            <a:ext cx="3048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800" b="1" u="sng">
                <a:solidFill>
                  <a:srgbClr val="000000"/>
                </a:solidFill>
                <a:cs typeface="Geneva"/>
              </a:rPr>
              <a:t>Part 4 – Port States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414872" y="4475162"/>
            <a:ext cx="3563528" cy="125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1 : Implementation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2 : Enforcement</a:t>
            </a:r>
          </a:p>
          <a:p>
            <a:pPr marL="61913" indent="0">
              <a:buFont typeface="Arial" pitchFamily="34" charset="0"/>
              <a:buNone/>
              <a:defRPr/>
            </a:pPr>
            <a:r>
              <a:rPr lang="en-GB" altLang="en-US" sz="2000" kern="0" dirty="0" smtClean="0">
                <a:solidFill>
                  <a:prstClr val="black"/>
                </a:solidFill>
                <a:latin typeface="Arial"/>
                <a:cs typeface="Arial"/>
              </a:rPr>
              <a:t>3 : Evaluation and Review</a:t>
            </a:r>
          </a:p>
        </p:txBody>
      </p:sp>
    </p:spTree>
    <p:extLst>
      <p:ext uri="{BB962C8B-B14F-4D97-AF65-F5344CB8AC3E}">
        <p14:creationId xmlns:p14="http://schemas.microsoft.com/office/powerpoint/2010/main" val="36044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27013"/>
            <a:ext cx="9602788" cy="814387"/>
          </a:xfrm>
        </p:spPr>
        <p:txBody>
          <a:bodyPr/>
          <a:lstStyle/>
          <a:p>
            <a:pPr eaLnBrk="1" hangingPunct="1"/>
            <a:r>
              <a:rPr lang="en-AU" altLang="en-US" sz="3200" dirty="0" smtClean="0">
                <a:effectLst/>
              </a:rPr>
              <a:t>SPC Regional </a:t>
            </a:r>
            <a:r>
              <a:rPr lang="en-AU" altLang="en-US" sz="3200" dirty="0" smtClean="0">
                <a:effectLst/>
              </a:rPr>
              <a:t>Assistance </a:t>
            </a:r>
            <a:r>
              <a:rPr lang="en-AU" altLang="en-US" sz="3200" dirty="0" smtClean="0">
                <a:effectLst/>
              </a:rPr>
              <a:t>IN PREPARATION FOR IMSAS</a:t>
            </a:r>
            <a:endParaRPr lang="en-AU" altLang="en-US" sz="3200" dirty="0" smtClean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88" y="1014413"/>
            <a:ext cx="9815512" cy="543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AU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first Regional Workshop on the Implementation of IMSAS – Suva (Fiji), 21 to 25 September 2015</a:t>
            </a:r>
            <a:endParaRPr kumimoji="0" lang="en-AU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3B7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attended by </a:t>
            </a:r>
            <a:r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representatives from Cook Islands, Fiji, Kiribati, Papua New Guinea, Samoa, Solomon Islands, Tuvalu and Vanuatu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 objective</a:t>
            </a:r>
            <a:endParaRPr kumimoji="0" lang="en-AU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outcome</a:t>
            </a:r>
            <a:r>
              <a:rPr kumimoji="0" lang="en-AU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</a:t>
            </a:r>
            <a:r>
              <a:rPr kumimoji="0" lang="en-AU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roadmap</a:t>
            </a:r>
            <a:r>
              <a:rPr kumimoji="0" lang="en-AU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facilitate PICs effective preparation for IMSAS (19 steps) 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AU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3398838"/>
            <a:ext cx="4878388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17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92138" y="772231"/>
            <a:ext cx="9602787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2800" dirty="0">
                <a:cs typeface="Geneva"/>
              </a:rPr>
              <a:t>International Maritime Organization (IMO)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138238" y="1895475"/>
            <a:ext cx="82169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2800" dirty="0" smtClean="0">
                <a:solidFill>
                  <a:srgbClr val="FF0000"/>
                </a:solidFill>
                <a:cs typeface="Geneva"/>
              </a:rPr>
              <a:t>What does it do?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AU" altLang="en-US" sz="2800" dirty="0" smtClean="0">
              <a:cs typeface="Geneva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Maritime Safety 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Marine Environment</a:t>
            </a:r>
            <a:endParaRPr lang="en-AU" altLang="en-US" sz="1800" dirty="0" smtClean="0">
              <a:cs typeface="Geneva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Maritime Security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Human element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Facilitation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Technical Cooperation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AU" altLang="en-US" sz="2400" dirty="0" smtClean="0">
                <a:cs typeface="Geneva"/>
              </a:rPr>
              <a:t>IMSAS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AU" altLang="en-US" dirty="0" smtClean="0">
              <a:cs typeface="Genev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AU" altLang="en-US" dirty="0" smtClean="0">
              <a:cs typeface="Genev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AU" altLang="en-US" dirty="0" smtClean="0">
              <a:cs typeface="Genev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dirty="0" smtClean="0">
                <a:cs typeface="Geneva"/>
              </a:rPr>
              <a:t>						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2300" y="899787"/>
            <a:ext cx="8813800" cy="134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03B76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en-AU" altLang="en-US" dirty="0">
                <a:solidFill>
                  <a:srgbClr val="003B76"/>
                </a:solidFill>
                <a:latin typeface="Arial"/>
                <a:cs typeface="Arial"/>
              </a:rPr>
              <a:t>IMSAS</a:t>
            </a:r>
            <a:r>
              <a:rPr lang="en-AU" altLang="en-US" sz="2000" dirty="0">
                <a:solidFill>
                  <a:srgbClr val="003B76"/>
                </a:solidFill>
                <a:latin typeface="Arial"/>
                <a:cs typeface="Arial"/>
              </a:rPr>
              <a:t> Awareness workshop</a:t>
            </a:r>
          </a:p>
          <a:p>
            <a:pPr marL="1771650" lvl="3" indent="-514350" eaLnBrk="1" hangingPunct="1">
              <a:spcBef>
                <a:spcPct val="20000"/>
              </a:spcBef>
              <a:buClr>
                <a:srgbClr val="003B76"/>
              </a:buClr>
              <a:buFontTx/>
              <a:buAutoNum type="arabicPeriod"/>
              <a:defRPr/>
            </a:pPr>
            <a:r>
              <a:rPr lang="en-AU" altLang="en-US" dirty="0" smtClean="0">
                <a:solidFill>
                  <a:srgbClr val="003B76"/>
                </a:solidFill>
                <a:latin typeface="Arial"/>
                <a:cs typeface="Arial"/>
              </a:rPr>
              <a:t>2015/2016/2017 </a:t>
            </a:r>
            <a:r>
              <a:rPr lang="en-AU" altLang="en-US" dirty="0">
                <a:solidFill>
                  <a:srgbClr val="003B76"/>
                </a:solidFill>
                <a:latin typeface="Arial"/>
                <a:cs typeface="Arial"/>
              </a:rPr>
              <a:t>countries</a:t>
            </a:r>
            <a:r>
              <a:rPr lang="en-AU" altLang="en-US" dirty="0">
                <a:solidFill>
                  <a:srgbClr val="FF0000"/>
                </a:solidFill>
                <a:latin typeface="Arial"/>
                <a:cs typeface="Arial"/>
              </a:rPr>
              <a:t>: Tuvalu, Vanuatu, </a:t>
            </a:r>
            <a:r>
              <a:rPr lang="en-AU" altLang="en-US" dirty="0" smtClean="0">
                <a:solidFill>
                  <a:srgbClr val="FF0000"/>
                </a:solidFill>
                <a:latin typeface="Arial"/>
                <a:cs typeface="Arial"/>
              </a:rPr>
              <a:t>Kiribati, Solomon Islands, Samoa</a:t>
            </a:r>
            <a:endParaRPr lang="en-AU" alt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71650" lvl="3" indent="-514350" eaLnBrk="1" hangingPunct="1">
              <a:spcBef>
                <a:spcPct val="20000"/>
              </a:spcBef>
              <a:buClr>
                <a:srgbClr val="003B76"/>
              </a:buClr>
              <a:buFontTx/>
              <a:buAutoNum type="arabicPeriod"/>
              <a:defRPr/>
            </a:pPr>
            <a:r>
              <a:rPr lang="en-AU" altLang="en-US" dirty="0">
                <a:solidFill>
                  <a:srgbClr val="003B76"/>
                </a:solidFill>
                <a:latin typeface="Arial"/>
                <a:cs typeface="Arial"/>
              </a:rPr>
              <a:t>outcome: national roadmaps towards IMSAS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7747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National Assistance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468313" y="2421995"/>
            <a:ext cx="91313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03B76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AU" altLang="en-US" sz="2000" dirty="0">
                <a:solidFill>
                  <a:srgbClr val="003B76"/>
                </a:solidFill>
                <a:latin typeface="Arial"/>
                <a:cs typeface="Arial"/>
              </a:rPr>
              <a:t>Strategy to implement international instruments</a:t>
            </a:r>
          </a:p>
          <a:p>
            <a:pPr marL="1771650" lvl="3" indent="-514350" eaLnBrk="1" hangingPunct="1">
              <a:spcBef>
                <a:spcPct val="20000"/>
              </a:spcBef>
              <a:buClr>
                <a:srgbClr val="003B76"/>
              </a:buClr>
              <a:buFontTx/>
              <a:buAutoNum type="arabicPeriod"/>
              <a:defRPr/>
            </a:pPr>
            <a:r>
              <a:rPr lang="en-AU" altLang="en-US" sz="1600" dirty="0">
                <a:solidFill>
                  <a:srgbClr val="003B76"/>
                </a:solidFill>
                <a:latin typeface="Arial"/>
                <a:cs typeface="Arial"/>
              </a:rPr>
              <a:t>Upon official request, SPC assisted  </a:t>
            </a:r>
            <a:r>
              <a:rPr lang="en-AU" altLang="en-US" sz="1600" dirty="0" smtClean="0">
                <a:solidFill>
                  <a:srgbClr val="FF0000"/>
                </a:solidFill>
                <a:latin typeface="Arial"/>
                <a:cs typeface="Arial"/>
              </a:rPr>
              <a:t>Vanuatu, Kiribati, Solomon Islands and Samoa </a:t>
            </a:r>
            <a:r>
              <a:rPr lang="en-AU" altLang="en-US" sz="1600" dirty="0" smtClean="0">
                <a:solidFill>
                  <a:srgbClr val="003B76"/>
                </a:solidFill>
                <a:latin typeface="Arial"/>
                <a:cs typeface="Arial"/>
              </a:rPr>
              <a:t>in developing </a:t>
            </a:r>
            <a:r>
              <a:rPr lang="en-AU" altLang="en-US" sz="1600" dirty="0">
                <a:solidFill>
                  <a:srgbClr val="003B76"/>
                </a:solidFill>
                <a:latin typeface="Arial"/>
                <a:cs typeface="Arial"/>
              </a:rPr>
              <a:t>their own national Strategy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22300" y="3163092"/>
            <a:ext cx="10109200" cy="324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A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Maritime Transport Policy </a:t>
            </a:r>
          </a:p>
          <a:p>
            <a:pPr marL="1771650" marR="0" lvl="3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Tx/>
              <a:buAutoNum type="arabicPeriod"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Upon official request SPC assisted  </a:t>
            </a: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Vanuatu, Kiribati, Palau </a:t>
            </a: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develop their own national MTP</a:t>
            </a:r>
          </a:p>
          <a:p>
            <a:pPr marL="1257300" marR="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Tx/>
              <a:buNone/>
              <a:tabLst/>
              <a:defRPr/>
            </a:pPr>
            <a:endParaRPr kumimoji="0" lang="en-AU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A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Legal gap analysis in the scope of IMSAS </a:t>
            </a:r>
          </a:p>
          <a:p>
            <a:pPr marL="1771650" marR="0" lvl="3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Tx/>
              <a:buAutoNum type="arabicPeriod"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Spreadsheets developed taking into account IMO Resolution A.1105(29) 2015 Non-Exhaustive list of obligations under instruments relevant to the IMO Instruments Implementation Code</a:t>
            </a:r>
          </a:p>
          <a:p>
            <a:pPr marL="1257300" marR="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771650" marR="0" lvl="3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B76"/>
              </a:buClr>
              <a:buSzTx/>
              <a:buFontTx/>
              <a:buAutoNum type="arabicPeriod"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Upon official request SPC conducted legal gap analysis in </a:t>
            </a: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Vanuatu, Tuvalu, Kiribati,</a:t>
            </a:r>
            <a:r>
              <a:rPr kumimoji="0" lang="en-AU" alt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Samoa</a:t>
            </a:r>
            <a:endParaRPr kumimoji="0" lang="en-AU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rgbClr val="003B7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9919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06625" y="2724150"/>
            <a:ext cx="9602788" cy="34512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altLang="en-US" sz="6600" smtClean="0">
                <a:latin typeface="Calibri" panose="020F0502020204030204" pitchFamily="34" charset="0"/>
                <a:cs typeface="Calibri" panose="020F0502020204030204" pitchFamily="34" charset="0"/>
              </a:rPr>
              <a:t>VINAKA VAKALEUVU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488" y="823309"/>
            <a:ext cx="9603275" cy="751491"/>
          </a:xfrm>
        </p:spPr>
        <p:txBody>
          <a:bodyPr/>
          <a:lstStyle/>
          <a:p>
            <a:r>
              <a:rPr lang="en-GB" altLang="en-US" dirty="0" smtClean="0">
                <a:cs typeface="Geneva"/>
              </a:rPr>
              <a:t>IMSAS: Background and Purpose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88" y="1844022"/>
            <a:ext cx="9603275" cy="3450613"/>
          </a:xfrm>
        </p:spPr>
        <p:txBody>
          <a:bodyPr/>
          <a:lstStyle/>
          <a:p>
            <a:pPr>
              <a:buNone/>
              <a:defRPr/>
            </a:pPr>
            <a:r>
              <a:rPr lang="en-GB" alt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pPr marL="285750" indent="-285750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</a:p>
          <a:p>
            <a:pPr marL="285750" indent="-285750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IMO role in monitoring and enforcement</a:t>
            </a:r>
          </a:p>
          <a:p>
            <a:pPr marL="285750" indent="-285750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Background and Evolution of IMSAS</a:t>
            </a:r>
          </a:p>
          <a:p>
            <a:pPr marL="285750" indent="-285750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Standards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939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5488" y="823309"/>
            <a:ext cx="9603275" cy="751491"/>
          </a:xfrm>
        </p:spPr>
        <p:txBody>
          <a:bodyPr/>
          <a:lstStyle/>
          <a:p>
            <a:r>
              <a:rPr lang="en-GB" altLang="en-US" dirty="0" smtClean="0">
                <a:cs typeface="Geneva"/>
              </a:rPr>
              <a:t>IMSAS: Background and Purpose</a:t>
            </a:r>
            <a:endParaRPr lang="en-AU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1025488" y="1574800"/>
            <a:ext cx="8839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ea typeface="MS PGothic" panose="020B0600070205080204" pitchFamily="34" charset="-128"/>
                <a:cs typeface="Geneva"/>
              </a:rPr>
              <a:t/>
            </a:r>
            <a:br>
              <a:rPr lang="en-GB" altLang="en-US" sz="2000" b="1" u="sng" dirty="0">
                <a:ea typeface="MS PGothic" panose="020B0600070205080204" pitchFamily="34" charset="-128"/>
                <a:cs typeface="Geneva"/>
              </a:rPr>
            </a:br>
            <a:r>
              <a:rPr lang="en-GB" altLang="en-US" sz="2000" b="1" u="sng" dirty="0">
                <a:ea typeface="MS PGothic" panose="020B0600070205080204" pitchFamily="34" charset="-128"/>
                <a:cs typeface="Geneva"/>
              </a:rPr>
              <a:t>ACTORS in ensuring compliance with international maritime </a:t>
            </a:r>
            <a:r>
              <a:rPr lang="en-GB" altLang="en-US" sz="2000" b="1" u="sng" dirty="0" smtClean="0">
                <a:ea typeface="MS PGothic" panose="020B0600070205080204" pitchFamily="34" charset="-128"/>
                <a:cs typeface="Geneva"/>
              </a:rPr>
              <a:t>standards</a:t>
            </a:r>
            <a:endParaRPr lang="en-US" altLang="en-US" sz="2000" b="1" u="sng" dirty="0"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 bwMode="auto">
          <a:xfrm>
            <a:off x="1142963" y="2590800"/>
            <a:ext cx="9131337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19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871538" indent="-244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339850" indent="-215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876425" indent="-215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413000" indent="-215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870200" indent="-215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3327400" indent="-215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784600" indent="-215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4241800" indent="-215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1.	</a:t>
            </a:r>
            <a:r>
              <a:rPr lang="en-GB" altLang="en-US" sz="2000" b="1" dirty="0">
                <a:solidFill>
                  <a:srgbClr val="FF0000"/>
                </a:solidFill>
                <a:ea typeface="MS PGothic" panose="020B0600070205080204" pitchFamily="34" charset="-128"/>
              </a:rPr>
              <a:t>IMO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			- 	develop technical safety, security and pollution 							</a:t>
            </a:r>
            <a:r>
              <a:rPr lang="en-GB" altLang="en-US" sz="20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	prevention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standards related to maritime transport;</a:t>
            </a:r>
          </a:p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2.	</a:t>
            </a:r>
            <a:r>
              <a:rPr lang="en-GB" altLang="en-US" sz="2000" b="1" dirty="0">
                <a:solidFill>
                  <a:srgbClr val="FF0000"/>
                </a:solidFill>
                <a:ea typeface="MS PGothic" panose="020B0600070205080204" pitchFamily="34" charset="-128"/>
              </a:rPr>
              <a:t>GOVERNMENTS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 -	have the duty to implement and enforce these 							</a:t>
            </a:r>
            <a:r>
              <a:rPr lang="en-GB" altLang="en-US" sz="20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	standards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;</a:t>
            </a:r>
          </a:p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3.	</a:t>
            </a:r>
            <a:r>
              <a:rPr lang="en-GB" altLang="en-US" sz="2000" b="1" dirty="0">
                <a:solidFill>
                  <a:srgbClr val="FF0000"/>
                </a:solidFill>
                <a:ea typeface="MS PGothic" panose="020B0600070205080204" pitchFamily="34" charset="-128"/>
              </a:rPr>
              <a:t>RECOGNIZED ORGANIZATIONS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- have a duty to be impartial and </a:t>
            </a:r>
          </a:p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										exercise due diligence;</a:t>
            </a:r>
          </a:p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4.	</a:t>
            </a:r>
            <a:r>
              <a:rPr lang="en-GB" altLang="en-US" sz="2000" b="1" dirty="0">
                <a:solidFill>
                  <a:srgbClr val="FF0000"/>
                </a:solidFill>
                <a:ea typeface="MS PGothic" panose="020B0600070205080204" pitchFamily="34" charset="-128"/>
              </a:rPr>
              <a:t>SHIPPING COMPANIES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-	responsible for applying the same </a:t>
            </a:r>
            <a:r>
              <a:rPr lang="en-GB" altLang="en-US" sz="20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standards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								individual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ships; and</a:t>
            </a:r>
          </a:p>
          <a:p>
            <a:pPr defTabSz="457200">
              <a:buClr>
                <a:srgbClr val="4B92DB"/>
              </a:buClr>
              <a:buSzPct val="120000"/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5.	</a:t>
            </a:r>
            <a:r>
              <a:rPr lang="en-GB" altLang="en-US" sz="2000" b="1" dirty="0">
                <a:solidFill>
                  <a:srgbClr val="FF0000"/>
                </a:solidFill>
                <a:ea typeface="MS PGothic" panose="020B0600070205080204" pitchFamily="34" charset="-128"/>
              </a:rPr>
              <a:t>SHIPBOARD PERSONNEL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	-	have the task of putting into operation 									the various safety and </a:t>
            </a:r>
            <a:r>
              <a:rPr lang="en-GB" altLang="en-US" sz="20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anti-pollution measures 								applicable </a:t>
            </a:r>
            <a:r>
              <a:rPr lang="en-GB" altLang="en-US" sz="2000" dirty="0">
                <a:solidFill>
                  <a:prstClr val="black"/>
                </a:solidFill>
                <a:ea typeface="MS PGothic" panose="020B0600070205080204" pitchFamily="34" charset="-128"/>
              </a:rPr>
              <a:t>to the ship.</a:t>
            </a:r>
          </a:p>
        </p:txBody>
      </p:sp>
    </p:spTree>
    <p:extLst>
      <p:ext uri="{BB962C8B-B14F-4D97-AF65-F5344CB8AC3E}">
        <p14:creationId xmlns:p14="http://schemas.microsoft.com/office/powerpoint/2010/main" val="11759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5488" y="551846"/>
            <a:ext cx="9603275" cy="751491"/>
          </a:xfrm>
        </p:spPr>
        <p:txBody>
          <a:bodyPr/>
          <a:lstStyle/>
          <a:p>
            <a:r>
              <a:rPr lang="en-GB" altLang="en-US" dirty="0" smtClean="0">
                <a:cs typeface="Geneva"/>
              </a:rPr>
              <a:t>IMSAS: Background and Purpose</a:t>
            </a:r>
            <a:endParaRPr lang="en-AU" dirty="0"/>
          </a:p>
        </p:txBody>
      </p:sp>
      <p:sp>
        <p:nvSpPr>
          <p:cNvPr id="6" name="Title 1"/>
          <p:cNvSpPr>
            <a:spLocks noGrp="1"/>
          </p:cNvSpPr>
          <p:nvPr/>
        </p:nvSpPr>
        <p:spPr bwMode="auto">
          <a:xfrm>
            <a:off x="1138201" y="1574800"/>
            <a:ext cx="8839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ea typeface="MS PGothic" panose="020B0600070205080204" pitchFamily="34" charset="-128"/>
                <a:cs typeface="Geneva"/>
              </a:rPr>
              <a:t/>
            </a:r>
            <a:br>
              <a:rPr lang="en-GB" altLang="en-US" sz="2000" b="1" u="sng" dirty="0">
                <a:ea typeface="MS PGothic" panose="020B0600070205080204" pitchFamily="34" charset="-128"/>
                <a:cs typeface="Geneva"/>
              </a:rPr>
            </a:br>
            <a:r>
              <a:rPr lang="en-GB" altLang="en-US" sz="2400" b="1" u="sng" dirty="0">
                <a:ea typeface="MS PGothic" panose="020B0600070205080204" pitchFamily="34" charset="-128"/>
                <a:cs typeface="Geneva"/>
              </a:rPr>
              <a:t>IMO role in monitoring and </a:t>
            </a:r>
            <a:r>
              <a:rPr lang="en-GB" altLang="en-US" sz="2400" b="1" u="sng" dirty="0" smtClean="0">
                <a:ea typeface="MS PGothic" panose="020B0600070205080204" pitchFamily="34" charset="-128"/>
                <a:cs typeface="Geneva"/>
              </a:rPr>
              <a:t>enforcement</a:t>
            </a:r>
            <a:endParaRPr lang="en-US" altLang="en-US" sz="2400" b="1" u="sng" dirty="0"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1025488" y="2565400"/>
            <a:ext cx="8691563" cy="3414713"/>
          </a:xfrm>
          <a:prstGeom prst="rect">
            <a:avLst/>
          </a:prstGeom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ＭＳ Ｐゴシック" charset="0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IMO Convention does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NOT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contain any provision that gives the Organization an enforcement and monitoring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role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With the drive for greater transparency and accountability, it has often been said that IMO needs teeth to ensure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compliance   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How to achieve that, is emerging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gradually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2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27100" y="255967"/>
            <a:ext cx="9603275" cy="751491"/>
          </a:xfrm>
        </p:spPr>
        <p:txBody>
          <a:bodyPr/>
          <a:lstStyle/>
          <a:p>
            <a:r>
              <a:rPr lang="en-GB" altLang="en-US" dirty="0" smtClean="0">
                <a:cs typeface="Geneva"/>
              </a:rPr>
              <a:t>IMSAS: Background and Purpose</a:t>
            </a:r>
            <a:endParaRPr lang="en-AU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1058826" y="1398587"/>
            <a:ext cx="8839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ea typeface="MS PGothic" panose="020B0600070205080204" pitchFamily="34" charset="-128"/>
                <a:cs typeface="Geneva"/>
              </a:rPr>
              <a:t/>
            </a:r>
            <a:br>
              <a:rPr lang="en-GB" altLang="en-US" sz="2000" b="1" u="sng" dirty="0">
                <a:ea typeface="MS PGothic" panose="020B0600070205080204" pitchFamily="34" charset="-128"/>
                <a:cs typeface="Geneva"/>
              </a:rPr>
            </a:br>
            <a:r>
              <a:rPr lang="en-GB" altLang="en-US" sz="2400" b="1" u="sng" dirty="0">
                <a:ea typeface="MS PGothic" panose="020B0600070205080204" pitchFamily="34" charset="-128"/>
                <a:cs typeface="Geneva"/>
              </a:rPr>
              <a:t>Background and evolution of </a:t>
            </a:r>
            <a:r>
              <a:rPr lang="en-GB" altLang="en-US" sz="2400" b="1" u="sng" dirty="0" smtClean="0">
                <a:ea typeface="MS PGothic" panose="020B0600070205080204" pitchFamily="34" charset="-128"/>
                <a:cs typeface="Geneva"/>
              </a:rPr>
              <a:t>IMSAS</a:t>
            </a:r>
            <a:endParaRPr lang="en-US" altLang="en-US" sz="2400" b="1" u="sng" dirty="0"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927100" y="2286000"/>
            <a:ext cx="10528300" cy="3897313"/>
          </a:xfrm>
          <a:prstGeom prst="rect">
            <a:avLst/>
          </a:prstGeom>
        </p:spPr>
        <p:txBody>
          <a:bodyPr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200">
                <a:solidFill>
                  <a:srgbClr val="495965"/>
                </a:solidFill>
                <a:latin typeface="+mn-lt"/>
                <a:ea typeface="ＭＳ Ｐゴシック" charset="0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20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8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4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pitchFamily="34" charset="0"/>
              <a:buChar char="•"/>
              <a:defRPr sz="1200">
                <a:solidFill>
                  <a:srgbClr val="495965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From 2002 IMO has been working on approaches for performance measurement through VIMSAS (2005-2013) when the scheme was then voluntary, and starting from January 2016 it has become mandatory and known as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IMSAS</a:t>
            </a:r>
          </a:p>
          <a:p>
            <a:pPr eaLnBrk="1" hangingPunct="1"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Two main documents to be used in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IMSAS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61913" indent="0" eaLnBrk="1" hangingPunct="1">
              <a:buFont typeface="Arial" pitchFamily="34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(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)	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Audit Framework and Procedures - Res. A.1067(28)</a:t>
            </a:r>
          </a:p>
          <a:p>
            <a:pPr marL="61913" indent="0" eaLnBrk="1" hangingPunct="1">
              <a:buFont typeface="Arial" pitchFamily="34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(ii)	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IMO Instruments Implementation Code (III Code) – Res. 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A.1070(28)</a:t>
            </a:r>
          </a:p>
          <a:p>
            <a:pPr marL="61913" indent="0" eaLnBrk="1" hangingPunct="1">
              <a:buFont typeface="Arial" pitchFamily="34" charset="0"/>
              <a:buNone/>
              <a:defRPr/>
            </a:pP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Supporting reference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document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61913" indent="0" eaLnBrk="1" hangingPunct="1">
              <a:buFont typeface="Arial" pitchFamily="34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(iii)	2015 Non-exhaustive list of obligations under III Code – A.1105(29)</a:t>
            </a:r>
          </a:p>
          <a:p>
            <a:pPr marL="61913" indent="0" eaLnBrk="1" hangingPunct="1">
              <a:buFont typeface="Arial" pitchFamily="34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</a:t>
            </a:r>
          </a:p>
          <a:p>
            <a:pPr marL="61913" indent="0" eaLnBrk="1" hangingPunct="1">
              <a:buFont typeface="Arial" pitchFamily="34" charset="0"/>
              <a:buNone/>
              <a:defRPr/>
            </a:pPr>
            <a:endParaRPr lang="en-US" sz="2000" i="1" dirty="0">
              <a:solidFill>
                <a:schemeClr val="tx1"/>
              </a:solidFill>
              <a:latin typeface="+mj-lt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90575" y="596900"/>
            <a:ext cx="859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Framework &amp; Procedures (Resolution A.1067(28))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911225" y="1441451"/>
            <a:ext cx="2670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 u="sng" dirty="0">
                <a:cs typeface="Geneva"/>
              </a:rPr>
              <a:t>1. FRAMEWORK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2692400" y="2971800"/>
            <a:ext cx="297973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2. Application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692400" y="3429000"/>
            <a:ext cx="297973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3. Audit Standard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4463" y="3878263"/>
            <a:ext cx="2987675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4. Vision Statement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2400" y="4335463"/>
            <a:ext cx="2989263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5. Objective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92400" y="4783138"/>
            <a:ext cx="2989263" cy="3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6. Principles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84463" y="5249863"/>
            <a:ext cx="2987675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7. Scope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92400" y="5715000"/>
            <a:ext cx="2989263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8. Responsibilities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92400" y="6180138"/>
            <a:ext cx="2989263" cy="3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9. Technical Cooperation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92400" y="2497138"/>
            <a:ext cx="2979738" cy="3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2000" dirty="0"/>
              <a:t>1. Purpose</a:t>
            </a:r>
          </a:p>
        </p:txBody>
      </p:sp>
    </p:spTree>
    <p:extLst>
      <p:ext uri="{BB962C8B-B14F-4D97-AF65-F5344CB8AC3E}">
        <p14:creationId xmlns:p14="http://schemas.microsoft.com/office/powerpoint/2010/main" val="16536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90575" y="596900"/>
            <a:ext cx="859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Framework &amp; Procedures (Resolution A.1067(28))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790575" y="1892300"/>
            <a:ext cx="10258425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 u="sng" dirty="0">
                <a:cs typeface="Geneva"/>
              </a:rPr>
              <a:t>1. FRAMEWORK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 u="sng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 u="sng" dirty="0">
                <a:cs typeface="Geneva"/>
              </a:rPr>
              <a:t>Purpose</a:t>
            </a:r>
            <a:r>
              <a:rPr lang="en-GB" altLang="en-US" sz="2400" dirty="0">
                <a:cs typeface="Geneva"/>
              </a:rPr>
              <a:t>	-	to describe the objective, </a:t>
            </a:r>
            <a:r>
              <a:rPr lang="en-GB" altLang="en-US" sz="2400" dirty="0" smtClean="0">
                <a:cs typeface="Geneva"/>
              </a:rPr>
              <a:t>principles, scope, 					responsibilities </a:t>
            </a:r>
            <a:r>
              <a:rPr lang="en-GB" altLang="en-US" sz="2400" dirty="0">
                <a:cs typeface="Geneva"/>
              </a:rPr>
              <a:t>and capacity-building aspect of the </a:t>
            </a:r>
            <a:r>
              <a:rPr lang="en-GB" altLang="en-US" sz="2400" dirty="0" smtClean="0">
                <a:cs typeface="Geneva"/>
              </a:rPr>
              <a:t>				IMO </a:t>
            </a:r>
            <a:r>
              <a:rPr lang="en-GB" altLang="en-US" sz="2400" dirty="0">
                <a:cs typeface="Geneva"/>
              </a:rPr>
              <a:t>Member State audit, which together constitute </a:t>
            </a:r>
            <a:r>
              <a:rPr lang="en-GB" altLang="en-US" sz="2400" dirty="0" smtClean="0">
                <a:cs typeface="Geneva"/>
              </a:rPr>
              <a:t>				the </a:t>
            </a:r>
            <a:r>
              <a:rPr lang="en-GB" altLang="en-US" sz="2400" dirty="0">
                <a:cs typeface="Geneva"/>
              </a:rPr>
              <a:t>strategy for the audit scheme.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>
              <a:cs typeface="Geneva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This Framework is supported by the Procedures for the IMO Member State Audit and the IMO Instruments Implementation Code (III Code)</a:t>
            </a:r>
          </a:p>
        </p:txBody>
      </p:sp>
    </p:spTree>
    <p:extLst>
      <p:ext uri="{BB962C8B-B14F-4D97-AF65-F5344CB8AC3E}">
        <p14:creationId xmlns:p14="http://schemas.microsoft.com/office/powerpoint/2010/main" val="25220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90575" y="596900"/>
            <a:ext cx="859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Framework &amp; Procedures (Resolution A.1067(28))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14425" y="1516063"/>
            <a:ext cx="9109075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 u="sng" dirty="0">
                <a:cs typeface="Geneva"/>
              </a:rPr>
              <a:t>7. Scope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u="sng" dirty="0">
                <a:solidFill>
                  <a:srgbClr val="FF0000"/>
                </a:solidFill>
                <a:cs typeface="Geneva"/>
              </a:rPr>
              <a:t>IMO Instruments</a:t>
            </a:r>
            <a:r>
              <a:rPr lang="en-GB" altLang="en-US" sz="2400" dirty="0">
                <a:cs typeface="Geneva"/>
              </a:rPr>
              <a:t>	- 	the applicable IMO instruments 				</a:t>
            </a:r>
            <a:r>
              <a:rPr lang="en-GB" altLang="en-US" sz="2400" dirty="0" smtClean="0">
                <a:cs typeface="Geneva"/>
              </a:rPr>
              <a:t>           related </a:t>
            </a:r>
            <a:r>
              <a:rPr lang="en-GB" altLang="en-US" sz="2400" dirty="0">
                <a:cs typeface="Geneva"/>
              </a:rPr>
              <a:t>to the areas listed below;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(i)	safety of life at sea,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(ii)	prevention of pollution from ships,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(iii)	standards of training, </a:t>
            </a:r>
            <a:r>
              <a:rPr lang="en-GB" altLang="en-US" sz="2400" dirty="0" err="1">
                <a:cs typeface="Geneva"/>
              </a:rPr>
              <a:t>certfication</a:t>
            </a:r>
            <a:r>
              <a:rPr lang="en-GB" altLang="en-US" sz="2400" dirty="0">
                <a:cs typeface="Geneva"/>
              </a:rPr>
              <a:t> and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	</a:t>
            </a:r>
            <a:r>
              <a:rPr lang="en-GB" altLang="en-US" sz="2400" dirty="0" err="1">
                <a:cs typeface="Geneva"/>
              </a:rPr>
              <a:t>watchkeeping</a:t>
            </a:r>
            <a:r>
              <a:rPr lang="en-GB" altLang="en-US" sz="2400" dirty="0">
                <a:cs typeface="Geneva"/>
              </a:rPr>
              <a:t> for seafarers 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(iv)	</a:t>
            </a:r>
            <a:r>
              <a:rPr lang="en-GB" altLang="en-US" sz="2400" dirty="0" err="1">
                <a:cs typeface="Geneva"/>
              </a:rPr>
              <a:t>loadlines</a:t>
            </a:r>
            <a:r>
              <a:rPr lang="en-GB" altLang="en-US" sz="2400" dirty="0">
                <a:cs typeface="Geneva"/>
              </a:rPr>
              <a:t>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(v)	tonnage measurement of ships,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>
                <a:cs typeface="Geneva"/>
              </a:rPr>
              <a:t>	(vi)	regulations for preventing collisions at sea.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 smtClean="0">
                <a:cs typeface="Geneva"/>
              </a:rPr>
              <a:t> </a:t>
            </a:r>
            <a:endParaRPr lang="en-GB" altLang="en-US" sz="2400" dirty="0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77815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PC 2018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ific Community Presentation-2018 [Compatibility Mode]" id="{E694A4FD-602D-46D0-8BB7-3BB64C5A64F7}" vid="{3F374A82-A169-4AED-81A1-2F72926313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6A765002D452E24C8161B399DF4F27FF" ma:contentTypeVersion="1" ma:contentTypeDescription="Upload an image." ma:contentTypeScope="" ma:versionID="6e7009a4ad8991cd36ace639d9bcf2b8">
  <xsd:schema xmlns:xsd="http://www.w3.org/2001/XMLSchema" xmlns:xs="http://www.w3.org/2001/XMLSchema" xmlns:p="http://schemas.microsoft.com/office/2006/metadata/properties" xmlns:ns1="http://schemas.microsoft.com/sharepoint/v3" xmlns:ns2="A1466F99-592D-4FBE-9C5A-71C070495048" xmlns:ns3="http://schemas.microsoft.com/sharepoint/v3/fields" targetNamespace="http://schemas.microsoft.com/office/2006/metadata/properties" ma:root="true" ma:fieldsID="710a743070e8514070b5db36cb601e64" ns1:_="" ns2:_="" ns3:_="">
    <xsd:import namespace="http://schemas.microsoft.com/sharepoint/v3"/>
    <xsd:import namespace="A1466F99-592D-4FBE-9C5A-71C07049504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66F99-592D-4FBE-9C5A-71C070495048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603638-19FA-4B2F-AE24-F3EF444F5FB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DAC1897-61B3-4621-B0E2-FA327AD0B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1466F99-592D-4FBE-9C5A-71C070495048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Pacific Community Presentation-2018</Template>
  <TotalTime>116</TotalTime>
  <Words>1196</Words>
  <Application>Microsoft Office PowerPoint</Application>
  <PresentationFormat>Widescreen</PresentationFormat>
  <Paragraphs>271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Gill Sans MT</vt:lpstr>
      <vt:lpstr>Arial</vt:lpstr>
      <vt:lpstr>Calibri</vt:lpstr>
      <vt:lpstr>ヒラギノ明朝 ProN W3</vt:lpstr>
      <vt:lpstr>ヒラギノ角ゴ ProN W3</vt:lpstr>
      <vt:lpstr>Times New Roman</vt:lpstr>
      <vt:lpstr>+mj-lt</vt:lpstr>
      <vt:lpstr>DengXian Light</vt:lpstr>
      <vt:lpstr>Calibri Light</vt:lpstr>
      <vt:lpstr>DengXian</vt:lpstr>
      <vt:lpstr>Symbol</vt:lpstr>
      <vt:lpstr>SPC 2018</vt:lpstr>
      <vt:lpstr>15th South West Pacific Hydrographic Commission Conference  21 – 22 February  Nadi, Fiji</vt:lpstr>
      <vt:lpstr>International Maritime Organization (IMO)</vt:lpstr>
      <vt:lpstr>IMSAS: Background and Purpose</vt:lpstr>
      <vt:lpstr>IMSAS: Background and Purpose</vt:lpstr>
      <vt:lpstr>IMSAS: Background and Purpose</vt:lpstr>
      <vt:lpstr>IMSAS: Background and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SPC Regional Assistance IN PREPARATION FOR IMSAS</vt:lpstr>
      <vt:lpstr>National Assistance</vt:lpstr>
      <vt:lpstr>PowerPoint Presentation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15th South West Pacific Hydrographic Commission Conference  21 – 22 February  Nadi, Fiji</dc:title>
  <dc:creator>Francesca Pradelli</dc:creator>
  <cp:lastModifiedBy>Francesca Pradelli</cp:lastModifiedBy>
  <cp:revision>9</cp:revision>
  <dcterms:created xsi:type="dcterms:W3CDTF">2018-02-19T02:59:05Z</dcterms:created>
  <dcterms:modified xsi:type="dcterms:W3CDTF">2018-02-19T04:55:34Z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c_System_Copyright">
    <vt:lpwstr/>
  </property>
  <property fmtid="{D5CDD505-2E9C-101B-9397-08002B2CF9AE}" pid="3" name="ImageCreateDate">
    <vt:lpwstr/>
  </property>
  <property fmtid="{D5CDD505-2E9C-101B-9397-08002B2CF9AE}" pid="4" name="PublishingExpirationDate">
    <vt:lpwstr/>
  </property>
  <property fmtid="{D5CDD505-2E9C-101B-9397-08002B2CF9AE}" pid="5" name="PublishingStartDate">
    <vt:lpwstr/>
  </property>
</Properties>
</file>