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95" r:id="rId3"/>
    <p:sldId id="259" r:id="rId4"/>
    <p:sldId id="260" r:id="rId5"/>
    <p:sldId id="300" r:id="rId6"/>
    <p:sldId id="299" r:id="rId7"/>
    <p:sldId id="314" r:id="rId8"/>
    <p:sldId id="265" r:id="rId9"/>
    <p:sldId id="310" r:id="rId10"/>
    <p:sldId id="315" r:id="rId11"/>
    <p:sldId id="312" r:id="rId12"/>
    <p:sldId id="311" r:id="rId13"/>
    <p:sldId id="309" r:id="rId14"/>
    <p:sldId id="301" r:id="rId15"/>
    <p:sldId id="296" r:id="rId16"/>
    <p:sldId id="297" r:id="rId17"/>
    <p:sldId id="302" r:id="rId18"/>
    <p:sldId id="304" r:id="rId19"/>
    <p:sldId id="307" r:id="rId20"/>
    <p:sldId id="305" r:id="rId21"/>
    <p:sldId id="303" r:id="rId22"/>
    <p:sldId id="283" r:id="rId23"/>
    <p:sldId id="284" r:id="rId24"/>
    <p:sldId id="285" r:id="rId25"/>
    <p:sldId id="298" r:id="rId26"/>
    <p:sldId id="287" r:id="rId27"/>
    <p:sldId id="263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0038" autoAdjust="0"/>
  </p:normalViewPr>
  <p:slideViewPr>
    <p:cSldViewPr>
      <p:cViewPr varScale="1">
        <p:scale>
          <a:sx n="89" d="100"/>
          <a:sy n="89" d="100"/>
        </p:scale>
        <p:origin x="1317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FDCD8-1415-4828-BAD7-D4E0A3E78B23}" type="datetimeFigureOut">
              <a:rPr lang="en-AU" smtClean="0"/>
              <a:t>23/02/2018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2655-7A59-4BAC-A233-D44A665088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36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E2655-7A59-4BAC-A233-D44A66508857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https://www.youtube.com/watch?v=HdDjip123h8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E2655-7A59-4BAC-A233-D44A66508857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6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732"/>
            <a:ext cx="9279859" cy="6866731"/>
          </a:xfrm>
          <a:prstGeom prst="rect">
            <a:avLst/>
          </a:prstGeom>
        </p:spPr>
      </p:pic>
      <p:pic>
        <p:nvPicPr>
          <p:cNvPr id="4" name="Picture 8" descr="P&amp;O_Logo_White_TM.psd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33" y="1268760"/>
            <a:ext cx="3528392" cy="185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52104" y="4747424"/>
            <a:ext cx="6812184" cy="474357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000" b="1" i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ro Black Caps" pitchFamily="2" charset="0"/>
                <a:cs typeface="Lucida Sans Unicode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ubtitle 1"/>
          <p:cNvSpPr>
            <a:spLocks noGrp="1"/>
          </p:cNvSpPr>
          <p:nvPr>
            <p:ph type="subTitle" idx="1"/>
          </p:nvPr>
        </p:nvSpPr>
        <p:spPr>
          <a:xfrm>
            <a:off x="352103" y="5229200"/>
            <a:ext cx="6812185" cy="432048"/>
          </a:xfrm>
        </p:spPr>
        <p:txBody>
          <a:bodyPr anchor="t"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Lucida Sans Unicode"/>
              </a:defRPr>
            </a:lvl1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565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>
            <a:spLocks noChangeArrowheads="1"/>
          </p:cNvSpPr>
          <p:nvPr userDrawn="1"/>
        </p:nvSpPr>
        <p:spPr bwMode="gray">
          <a:xfrm>
            <a:off x="468313" y="1550988"/>
            <a:ext cx="3529012" cy="1385887"/>
          </a:xfrm>
          <a:prstGeom prst="homePlate">
            <a:avLst>
              <a:gd name="adj" fmla="val 49961"/>
            </a:avLst>
          </a:prstGeom>
          <a:solidFill>
            <a:srgbClr val="11235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112351"/>
              </a:solidFill>
              <a:ea typeface="ＭＳ Ｐゴシック" pitchFamily="1" charset="-128"/>
            </a:endParaRPr>
          </a:p>
        </p:txBody>
      </p:sp>
      <p:sp>
        <p:nvSpPr>
          <p:cNvPr id="10" name="Pentagon 9"/>
          <p:cNvSpPr>
            <a:spLocks noChangeArrowheads="1"/>
          </p:cNvSpPr>
          <p:nvPr userDrawn="1"/>
        </p:nvSpPr>
        <p:spPr bwMode="gray">
          <a:xfrm>
            <a:off x="468313" y="3086100"/>
            <a:ext cx="3529012" cy="1384300"/>
          </a:xfrm>
          <a:prstGeom prst="homePlate">
            <a:avLst>
              <a:gd name="adj" fmla="val 50018"/>
            </a:avLst>
          </a:prstGeom>
          <a:solidFill>
            <a:srgbClr val="2BA693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112351"/>
              </a:solidFill>
              <a:ea typeface="ＭＳ Ｐゴシック" pitchFamily="1" charset="-128"/>
            </a:endParaRPr>
          </a:p>
        </p:txBody>
      </p:sp>
      <p:sp>
        <p:nvSpPr>
          <p:cNvPr id="12" name="Pentagon 11"/>
          <p:cNvSpPr>
            <a:spLocks noChangeArrowheads="1"/>
          </p:cNvSpPr>
          <p:nvPr userDrawn="1"/>
        </p:nvSpPr>
        <p:spPr bwMode="gray">
          <a:xfrm>
            <a:off x="468313" y="4630738"/>
            <a:ext cx="3529012" cy="1384300"/>
          </a:xfrm>
          <a:prstGeom prst="homePlate">
            <a:avLst>
              <a:gd name="adj" fmla="val 50018"/>
            </a:avLst>
          </a:prstGeom>
          <a:solidFill>
            <a:srgbClr val="7AD4FF"/>
          </a:solidFill>
          <a:ln w="38100">
            <a:solidFill>
              <a:srgbClr val="B3DBE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srgbClr val="112351"/>
              </a:solidFill>
              <a:ea typeface="ＭＳ Ｐゴシック" pitchFamily="1" charset="-128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 bwMode="black">
          <a:xfrm>
            <a:off x="495730" y="1551415"/>
            <a:ext cx="3312367" cy="139382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72000" tIns="0" bIns="0" anchor="ctr" anchorCtr="0"/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bg1"/>
                </a:solidFill>
                <a:effectLst/>
              </a:defRPr>
            </a:lvl1pPr>
            <a:lvl2pPr marL="0" indent="0" algn="l">
              <a:buNone/>
              <a:defRPr b="0">
                <a:solidFill>
                  <a:schemeClr val="bg1"/>
                </a:solidFill>
                <a:effectLst/>
              </a:defRPr>
            </a:lvl2pPr>
            <a:lvl3pPr marL="0" indent="0" algn="l">
              <a:buNone/>
              <a:defRPr b="0">
                <a:solidFill>
                  <a:schemeClr val="bg1"/>
                </a:solidFill>
                <a:effectLst/>
              </a:defRPr>
            </a:lvl3pPr>
            <a:lvl4pPr marL="0" indent="0" algn="l">
              <a:buNone/>
              <a:defRPr b="0">
                <a:solidFill>
                  <a:schemeClr val="bg1"/>
                </a:solidFill>
                <a:effectLst/>
              </a:defRPr>
            </a:lvl4pPr>
            <a:lvl5pPr marL="0" indent="0" algn="l">
              <a:buNone/>
              <a:defRPr b="0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 bwMode="black">
          <a:xfrm>
            <a:off x="495730" y="3085738"/>
            <a:ext cx="3312367" cy="139382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72000" tIns="0" bIns="0" anchor="ctr" anchorCtr="0"/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bg1"/>
                </a:solidFill>
                <a:effectLst/>
              </a:defRPr>
            </a:lvl1pPr>
            <a:lvl2pPr marL="0" indent="0" algn="l">
              <a:buNone/>
              <a:defRPr b="0">
                <a:solidFill>
                  <a:schemeClr val="bg1"/>
                </a:solidFill>
                <a:effectLst/>
              </a:defRPr>
            </a:lvl2pPr>
            <a:lvl3pPr marL="0" indent="0" algn="l">
              <a:buNone/>
              <a:defRPr b="0">
                <a:solidFill>
                  <a:schemeClr val="bg1"/>
                </a:solidFill>
                <a:effectLst/>
              </a:defRPr>
            </a:lvl3pPr>
            <a:lvl4pPr marL="0" indent="0" algn="l">
              <a:buNone/>
              <a:defRPr b="0">
                <a:solidFill>
                  <a:schemeClr val="bg1"/>
                </a:solidFill>
                <a:effectLst/>
              </a:defRPr>
            </a:lvl4pPr>
            <a:lvl5pPr marL="0" indent="0" algn="l">
              <a:buNone/>
              <a:defRPr b="0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495730" y="4630957"/>
            <a:ext cx="3312367" cy="1393824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72000" tIns="0" bIns="0" anchor="ctr" anchorCtr="0"/>
          <a:lstStyle>
            <a:lvl1pPr marL="0" indent="0" algn="l">
              <a:buFont typeface="Arial" pitchFamily="34" charset="0"/>
              <a:buNone/>
              <a:defRPr sz="1800" b="0">
                <a:solidFill>
                  <a:schemeClr val="bg1"/>
                </a:solidFill>
                <a:effectLst/>
              </a:defRPr>
            </a:lvl1pPr>
            <a:lvl2pPr marL="0" indent="0" algn="l">
              <a:buNone/>
              <a:defRPr b="0">
                <a:solidFill>
                  <a:schemeClr val="bg1"/>
                </a:solidFill>
                <a:effectLst/>
              </a:defRPr>
            </a:lvl2pPr>
            <a:lvl3pPr marL="0" indent="0" algn="l">
              <a:buNone/>
              <a:defRPr b="0">
                <a:solidFill>
                  <a:schemeClr val="bg1"/>
                </a:solidFill>
                <a:effectLst/>
              </a:defRPr>
            </a:lvl3pPr>
            <a:lvl4pPr marL="0" indent="0" algn="l">
              <a:buNone/>
              <a:defRPr b="0">
                <a:solidFill>
                  <a:schemeClr val="bg1"/>
                </a:solidFill>
                <a:effectLst/>
              </a:defRPr>
            </a:lvl4pPr>
            <a:lvl5pPr marL="0" indent="0" algn="l">
              <a:buNone/>
              <a:defRPr b="0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152723" y="1550987"/>
            <a:ext cx="4537075" cy="13851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4152723" y="3085738"/>
            <a:ext cx="4537075" cy="13851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1"/>
          </p:nvPr>
        </p:nvSpPr>
        <p:spPr>
          <a:xfrm>
            <a:off x="4152723" y="4630957"/>
            <a:ext cx="4537075" cy="13851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CFDF1D8A-13CD-46C1-8EF5-C7ABDA635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54E6-9709-4809-836A-BD428A248A6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5862"/>
            <a:ext cx="8229600" cy="4911725"/>
          </a:xfrm>
        </p:spPr>
        <p:txBody>
          <a:bodyPr/>
          <a:lstStyle>
            <a:lvl1pPr>
              <a:defRPr>
                <a:latin typeface="Calibri Light" pitchFamily="34" charset="0"/>
                <a:cs typeface="Lucida Sans Unicode"/>
              </a:defRPr>
            </a:lvl1pPr>
            <a:lvl2pPr>
              <a:defRPr>
                <a:latin typeface="Calibri Light" pitchFamily="34" charset="0"/>
              </a:defRPr>
            </a:lvl2pPr>
            <a:lvl3pPr>
              <a:defRPr>
                <a:latin typeface="Calibri Light" pitchFamily="34" charset="0"/>
                <a:cs typeface="Lucida Sans Unicode"/>
              </a:defRPr>
            </a:lvl3pPr>
            <a:lvl4pPr>
              <a:defRPr>
                <a:latin typeface="Calibri Light" pitchFamily="34" charset="0"/>
                <a:cs typeface="Lucida Sans Unicode"/>
              </a:defRPr>
            </a:lvl4pPr>
            <a:lvl5pPr>
              <a:defRPr>
                <a:latin typeface="Calibri Light" pitchFamily="34" charset="0"/>
                <a:cs typeface="Lucida Sans Unicode"/>
              </a:defRPr>
            </a:lvl5pPr>
            <a:lvl6pPr>
              <a:defRPr>
                <a:latin typeface="Lucida Sans Unicode"/>
                <a:cs typeface="Lucida Sans Unicode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564AE1-20F7-4B6E-B63E-A2EF066C2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9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4CAB6CD1-320E-4057-9DF6-6CDE53D30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157708"/>
            <a:ext cx="8229600" cy="39382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8"/>
          </p:nvPr>
        </p:nvSpPr>
        <p:spPr>
          <a:xfrm flipH="1">
            <a:off x="457200" y="1143000"/>
            <a:ext cx="8229600" cy="1007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D51515C-C015-4920-97D6-6DB1FF63F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68401"/>
            <a:ext cx="4043362" cy="392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/>
          </p:nvPr>
        </p:nvSpPr>
        <p:spPr>
          <a:xfrm>
            <a:off x="4643439" y="2168401"/>
            <a:ext cx="4043362" cy="3927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/>
          </p:nvPr>
        </p:nvSpPr>
        <p:spPr>
          <a:xfrm flipH="1">
            <a:off x="457200" y="1143000"/>
            <a:ext cx="8229600" cy="1007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994E3D0F-33EB-46D2-B506-F7DF48462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7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with Tit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3550" y="1852613"/>
            <a:ext cx="8128000" cy="388778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613" y="1844675"/>
            <a:ext cx="8139112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284512"/>
            <a:ext cx="8143875" cy="3541762"/>
          </a:xfrm>
          <a:prstGeom prst="rect">
            <a:avLst/>
          </a:prstGeom>
          <a:ln>
            <a:noFill/>
          </a:ln>
        </p:spPr>
        <p:txBody>
          <a:bodyPr/>
          <a:lstStyle>
            <a:lvl1pPr marL="268288" marR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17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68313" y="1862287"/>
            <a:ext cx="8136135" cy="4318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68313" y="5816749"/>
            <a:ext cx="8136135" cy="246221"/>
          </a:xfrm>
        </p:spPr>
        <p:txBody>
          <a:bodyPr lIns="0" r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AU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5"/>
          </p:nvPr>
        </p:nvSpPr>
        <p:spPr>
          <a:xfrm flipH="1">
            <a:off x="457200" y="1143000"/>
            <a:ext cx="8229600" cy="684000"/>
          </a:xfrm>
        </p:spPr>
        <p:txBody>
          <a:bodyPr tIns="0"/>
          <a:lstStyle>
            <a:lvl1pPr marL="180975" indent="-180975">
              <a:lnSpc>
                <a:spcPts val="2000"/>
              </a:lnSpc>
              <a:spcBef>
                <a:spcPts val="0"/>
              </a:spcBef>
              <a:buClr>
                <a:schemeClr val="accent1"/>
              </a:buClr>
              <a:defRPr sz="1800"/>
            </a:lvl1pPr>
            <a:lvl2pPr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6E0B3CA8-0BB9-428C-9941-5F99F0EC2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2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Chart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3550" y="1852613"/>
            <a:ext cx="4829175" cy="3887787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92200" y="5453063"/>
            <a:ext cx="35718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5613" y="1844675"/>
            <a:ext cx="48355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1" y="2284512"/>
            <a:ext cx="4834880" cy="3541762"/>
          </a:xfrm>
          <a:prstGeom prst="rect">
            <a:avLst/>
          </a:prstGeom>
          <a:ln>
            <a:noFill/>
          </a:ln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7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68313" y="1862287"/>
            <a:ext cx="4822709" cy="4318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68313" y="5816749"/>
            <a:ext cx="8136135" cy="246221"/>
          </a:xfrm>
        </p:spPr>
        <p:txBody>
          <a:bodyPr lIns="0" r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AU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5"/>
          </p:nvPr>
        </p:nvSpPr>
        <p:spPr>
          <a:xfrm flipH="1">
            <a:off x="457200" y="1143000"/>
            <a:ext cx="8229600" cy="684000"/>
          </a:xfrm>
        </p:spPr>
        <p:txBody>
          <a:bodyPr tIns="0"/>
          <a:lstStyle>
            <a:lvl1pPr marL="180975" indent="-180975">
              <a:lnSpc>
                <a:spcPts val="2000"/>
              </a:lnSpc>
              <a:spcBef>
                <a:spcPts val="0"/>
              </a:spcBef>
              <a:buClr>
                <a:schemeClr val="accent2"/>
              </a:buClr>
              <a:defRPr sz="1800"/>
            </a:lvl1pPr>
            <a:lvl2pPr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34013" y="2301875"/>
            <a:ext cx="3241675" cy="3438525"/>
          </a:xfrm>
        </p:spPr>
        <p:txBody>
          <a:bodyPr lIns="108000" tIns="108000" rIns="108000" b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6pPr marL="1209675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06F5B7A7-CDE1-4801-BB50-0CAB557C3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0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Titl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5138" y="1844675"/>
            <a:ext cx="3965575" cy="38989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65138" y="1844675"/>
            <a:ext cx="3970337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35500" y="1844675"/>
            <a:ext cx="3963988" cy="38989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632325" y="1844675"/>
            <a:ext cx="3970338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79748"/>
            <a:ext cx="3970784" cy="3529617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itchFamily="34" charset="0"/>
              <a:buChar char="•"/>
              <a:defRPr sz="17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/>
          </p:nvPr>
        </p:nvSpPr>
        <p:spPr>
          <a:xfrm>
            <a:off x="4643439" y="2279749"/>
            <a:ext cx="3961009" cy="3529616"/>
          </a:xfrm>
          <a:prstGeom prst="rect">
            <a:avLst/>
          </a:prstGeom>
        </p:spPr>
        <p:txBody>
          <a:bodyPr/>
          <a:lstStyle>
            <a:lvl1pPr marL="268288" marR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7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68313" y="1857523"/>
            <a:ext cx="3959225" cy="431800"/>
          </a:xfr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629150" y="1857523"/>
            <a:ext cx="3959225" cy="431800"/>
          </a:xfr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68313" y="5821510"/>
            <a:ext cx="8136135" cy="246221"/>
          </a:xfrm>
        </p:spPr>
        <p:txBody>
          <a:bodyPr lIns="0" r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AU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5"/>
          </p:nvPr>
        </p:nvSpPr>
        <p:spPr>
          <a:xfrm flipH="1">
            <a:off x="457200" y="1143000"/>
            <a:ext cx="8229600" cy="684000"/>
          </a:xfrm>
        </p:spPr>
        <p:txBody>
          <a:bodyPr tIns="0"/>
          <a:lstStyle>
            <a:lvl1pPr marL="180975" indent="-180975">
              <a:lnSpc>
                <a:spcPts val="2000"/>
              </a:lnSpc>
              <a:spcBef>
                <a:spcPts val="0"/>
              </a:spcBef>
              <a:buClr>
                <a:schemeClr val="accent1"/>
              </a:buClr>
              <a:defRPr sz="1800"/>
            </a:lvl1pPr>
            <a:lvl2pPr>
              <a:lnSpc>
                <a:spcPts val="2000"/>
              </a:lnSpc>
              <a:spcBef>
                <a:spcPts val="0"/>
              </a:spcBef>
              <a:buClrTx/>
              <a:defRPr sz="1800"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6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7017460D-E52F-434C-9FC3-CCE663E70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with Titles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5138" y="1844675"/>
            <a:ext cx="3965575" cy="38989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68338" y="5449888"/>
            <a:ext cx="3578225" cy="358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5138" y="1844675"/>
            <a:ext cx="3970337" cy="457200"/>
          </a:xfrm>
          <a:prstGeom prst="rect">
            <a:avLst/>
          </a:prstGeom>
          <a:solidFill>
            <a:srgbClr val="196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635500" y="1844675"/>
            <a:ext cx="3963988" cy="38989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632325" y="1844675"/>
            <a:ext cx="3970338" cy="457200"/>
          </a:xfrm>
          <a:prstGeom prst="rect">
            <a:avLst/>
          </a:prstGeom>
          <a:solidFill>
            <a:srgbClr val="2BA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851400" y="5449888"/>
            <a:ext cx="3579813" cy="358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3970784" cy="2318766"/>
          </a:xfrm>
          <a:prstGeom prst="rect">
            <a:avLst/>
          </a:prstGeom>
        </p:spPr>
        <p:txBody>
          <a:bodyPr/>
          <a:lstStyle>
            <a:lvl1pPr marL="268288" indent="-268288">
              <a:buFont typeface="Arial" pitchFamily="34" charset="0"/>
              <a:buChar char="•"/>
              <a:defRPr sz="17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/>
          </p:nvPr>
        </p:nvSpPr>
        <p:spPr>
          <a:xfrm>
            <a:off x="4643439" y="3501008"/>
            <a:ext cx="3961009" cy="2318766"/>
          </a:xfrm>
          <a:prstGeom prst="rect">
            <a:avLst/>
          </a:prstGeom>
        </p:spPr>
        <p:txBody>
          <a:bodyPr/>
          <a:lstStyle>
            <a:lvl1pPr marL="268288" marR="0" indent="-2682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 sz="17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468313" y="1857523"/>
            <a:ext cx="3959225" cy="4318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4629150" y="1857523"/>
            <a:ext cx="3959225" cy="431800"/>
          </a:xfrm>
          <a:prstGeom prst="rect">
            <a:avLst/>
          </a:prstGeom>
          <a:solidFill>
            <a:srgbClr val="196091"/>
          </a:solidFill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AU" sz="1800" kern="1200" dirty="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468313" y="5821510"/>
            <a:ext cx="8136135" cy="246221"/>
          </a:xfrm>
        </p:spPr>
        <p:txBody>
          <a:bodyPr lIns="0" rIns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AU" sz="1000" i="1" kern="12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5"/>
          </p:nvPr>
        </p:nvSpPr>
        <p:spPr>
          <a:xfrm flipH="1">
            <a:off x="457200" y="1143000"/>
            <a:ext cx="8229600" cy="684000"/>
          </a:xfrm>
        </p:spPr>
        <p:txBody>
          <a:bodyPr tIns="0"/>
          <a:lstStyle>
            <a:lvl1pPr marL="180975" indent="-180975">
              <a:lnSpc>
                <a:spcPts val="2000"/>
              </a:lnSpc>
              <a:spcBef>
                <a:spcPts val="0"/>
              </a:spcBef>
              <a:buClr>
                <a:schemeClr val="accent2"/>
              </a:buClr>
              <a:defRPr sz="1800"/>
            </a:lvl1pPr>
            <a:lvl2pPr>
              <a:lnSpc>
                <a:spcPts val="2000"/>
              </a:lnSpc>
              <a:spcBef>
                <a:spcPts val="0"/>
              </a:spcBef>
              <a:buClrTx/>
              <a:defRPr sz="1800"/>
            </a:lvl2pPr>
            <a:lvl3pPr>
              <a:buClr>
                <a:schemeClr val="tx1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2302025"/>
            <a:ext cx="3970338" cy="1198983"/>
          </a:xfrm>
        </p:spPr>
        <p:txBody>
          <a:bodyPr/>
          <a:lstStyle>
            <a:lvl1pPr>
              <a:defRPr sz="2000"/>
            </a:lvl1pPr>
            <a:lvl2pPr marL="269875" indent="-269875">
              <a:buClr>
                <a:schemeClr val="accent2"/>
              </a:buClr>
              <a:buFont typeface="Wingdings" charset="2"/>
              <a:buChar char="ü"/>
              <a:defRPr sz="170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6"/>
          </p:nvPr>
        </p:nvSpPr>
        <p:spPr>
          <a:xfrm>
            <a:off x="4647748" y="2302025"/>
            <a:ext cx="3951740" cy="1198983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 sz="1700" baseline="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Placeholder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7"/>
          </p:nvPr>
        </p:nvSpPr>
        <p:spPr>
          <a:xfrm>
            <a:off x="428625" y="6384925"/>
            <a:ext cx="1071563" cy="357188"/>
          </a:xfrm>
        </p:spPr>
        <p:txBody>
          <a:bodyPr/>
          <a:lstStyle>
            <a:lvl1pPr>
              <a:defRPr/>
            </a:lvl1pPr>
          </a:lstStyle>
          <a:p>
            <a:fld id="{B34C4EE9-0927-4CB8-8D3F-BA94880EC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5863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	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0" y="6467475"/>
            <a:ext cx="2895600" cy="2889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2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" y="6453188"/>
            <a:ext cx="1071563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7E6FA7-D903-4B1F-A800-643F2A24DD72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MS PGothic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6453188"/>
            <a:ext cx="8207375" cy="0"/>
          </a:xfrm>
          <a:prstGeom prst="line">
            <a:avLst/>
          </a:prstGeom>
          <a:ln>
            <a:solidFill>
              <a:srgbClr val="2C8FB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4048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pic>
        <p:nvPicPr>
          <p:cNvPr id="1031" name="Picture 1" descr="P&amp;O_Logo_PMS2785_Sml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5732463"/>
            <a:ext cx="11652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4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2060"/>
          </a:solidFill>
          <a:latin typeface="Intro Black Caps" pitchFamily="2" charset="0"/>
          <a:ea typeface="Intro Black Caps" pitchFamily="2" charset="0"/>
          <a:cs typeface="Lucida Sans Unicod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12351"/>
          </a:solidFill>
          <a:latin typeface="Lucida Sans Unicode" pitchFamily="34" charset="0"/>
          <a:ea typeface="Georgia" pitchFamily="18" charset="0"/>
        </a:defRPr>
      </a:lvl9pPr>
    </p:titleStyle>
    <p:bodyStyle>
      <a:lvl1pPr marL="271463" indent="-271463" algn="l" rtl="0" eaLnBrk="1" fontAlgn="base" hangingPunct="1">
        <a:spcBef>
          <a:spcPts val="500"/>
        </a:spcBef>
        <a:spcAft>
          <a:spcPct val="0"/>
        </a:spcAft>
        <a:buClr>
          <a:srgbClr val="2BA693"/>
        </a:buClr>
        <a:buFont typeface="Arial" pitchFamily="34" charset="0"/>
        <a:buChar char="•"/>
        <a:defRPr sz="2400" kern="1200">
          <a:solidFill>
            <a:schemeClr val="bg2"/>
          </a:solidFill>
          <a:latin typeface="Calibri Light" pitchFamily="34" charset="0"/>
          <a:ea typeface="Verdana" pitchFamily="34" charset="0"/>
          <a:cs typeface="Lucida Sans Unicode" pitchFamily="34" charset="0"/>
        </a:defRPr>
      </a:lvl1pPr>
      <a:lvl2pPr marL="547688" indent="-269875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Font typeface="Arial" pitchFamily="34" charset="0"/>
        <a:buChar char="»"/>
        <a:defRPr sz="2000" kern="1200">
          <a:solidFill>
            <a:schemeClr val="bg2"/>
          </a:solidFill>
          <a:latin typeface="Calibri Light" pitchFamily="34" charset="0"/>
          <a:ea typeface="Verdana" pitchFamily="34" charset="0"/>
          <a:cs typeface="Lucida Sans Unicode" pitchFamily="34" charset="0"/>
        </a:defRPr>
      </a:lvl2pPr>
      <a:lvl3pPr marL="715963" indent="-174625" algn="l" defTabSz="808038" rtl="0" eaLnBrk="1" fontAlgn="base" hangingPunct="1">
        <a:spcBef>
          <a:spcPts val="500"/>
        </a:spcBef>
        <a:spcAft>
          <a:spcPct val="0"/>
        </a:spcAft>
        <a:buClr>
          <a:srgbClr val="2BA693"/>
        </a:buClr>
        <a:buFont typeface="Arial" pitchFamily="34" charset="0"/>
        <a:buChar char="•"/>
        <a:defRPr sz="1800" kern="1200">
          <a:solidFill>
            <a:schemeClr val="bg2"/>
          </a:solidFill>
          <a:latin typeface="Calibri Light" pitchFamily="34" charset="0"/>
          <a:ea typeface="Verdana" pitchFamily="34" charset="0"/>
          <a:cs typeface="Lucida Sans Unicode"/>
        </a:defRPr>
      </a:lvl3pPr>
      <a:lvl4pPr marL="981075" indent="-173038" algn="l" defTabSz="1166813" rtl="0" eaLnBrk="1" fontAlgn="base" hangingPunct="1">
        <a:spcBef>
          <a:spcPts val="500"/>
        </a:spcBef>
        <a:spcAft>
          <a:spcPct val="0"/>
        </a:spcAft>
        <a:buClr>
          <a:srgbClr val="2BA693"/>
        </a:buClr>
        <a:buFont typeface="Lucida Sans Unicode" pitchFamily="34" charset="0"/>
        <a:buChar char="₋"/>
        <a:defRPr sz="1600" kern="1200">
          <a:solidFill>
            <a:schemeClr val="bg2"/>
          </a:solidFill>
          <a:latin typeface="Calibri Light" pitchFamily="34" charset="0"/>
          <a:ea typeface="Verdana" pitchFamily="34" charset="0"/>
          <a:cs typeface="Lucida Sans Unicode"/>
        </a:defRPr>
      </a:lvl4pPr>
      <a:lvl5pPr marL="1258888" indent="-196850" algn="l" rtl="0" eaLnBrk="1" fontAlgn="base" hangingPunct="1">
        <a:spcBef>
          <a:spcPts val="500"/>
        </a:spcBef>
        <a:spcAft>
          <a:spcPct val="0"/>
        </a:spcAft>
        <a:buClr>
          <a:srgbClr val="2BA693"/>
        </a:buClr>
        <a:buFont typeface="Lucida Sans Unicode" pitchFamily="34" charset="0"/>
        <a:buChar char="₋"/>
        <a:defRPr sz="1400" kern="1200">
          <a:solidFill>
            <a:schemeClr val="bg2"/>
          </a:solidFill>
          <a:latin typeface="Calibri Light" pitchFamily="34" charset="0"/>
          <a:ea typeface="Verdana" pitchFamily="34" charset="0"/>
          <a:cs typeface="Lucida Sans Unicode"/>
        </a:defRPr>
      </a:lvl5pPr>
      <a:lvl6pPr marL="1438275" indent="-228600" algn="l" defTabSz="914400" rtl="0" eaLnBrk="1" latinLnBrk="0" hangingPunct="1">
        <a:spcBef>
          <a:spcPct val="20000"/>
        </a:spcBef>
        <a:buClr>
          <a:srgbClr val="2BA693"/>
        </a:buClr>
        <a:buFont typeface="Arial" pitchFamily="34" charset="0"/>
        <a:buChar char="•"/>
        <a:defRPr sz="1400" kern="1200">
          <a:solidFill>
            <a:schemeClr val="bg2"/>
          </a:solidFill>
          <a:latin typeface="Lucida Sans Unicode"/>
          <a:ea typeface="+mn-ea"/>
          <a:cs typeface="Lucida Sans Unicode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0" y="3581400"/>
            <a:ext cx="9252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PandO Intro Black Inline Caps" pitchFamily="2" charset="0"/>
                <a:ea typeface="MS PGothic" pitchFamily="34" charset="-128"/>
              </a:rPr>
              <a:t>CARNIVAL AUSTRALIA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PandO Intro Black Inline Caps" pitchFamily="2" charset="0"/>
                <a:ea typeface="MS PGothic" pitchFamily="34" charset="-128"/>
              </a:rPr>
              <a:t>UPDATE ON Activities IN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prstClr val="white"/>
                </a:solidFill>
                <a:latin typeface="PandO Intro Black Inline Caps" pitchFamily="2" charset="0"/>
                <a:ea typeface="MS PGothic" pitchFamily="34" charset="-128"/>
              </a:rPr>
              <a:t>south west pacific</a:t>
            </a:r>
            <a:endParaRPr lang="en-AU" sz="3600" dirty="0">
              <a:solidFill>
                <a:prstClr val="white"/>
              </a:solidFill>
              <a:latin typeface="PandO Intro Black Inline Caps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9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70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00" y="5029200"/>
            <a:ext cx="3416300" cy="13679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Preliminary data captured</a:t>
            </a:r>
            <a:endParaRPr lang="en-AU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752600"/>
            <a:ext cx="8356600" cy="3733800"/>
            <a:chOff x="0" y="1752600"/>
            <a:chExt cx="8356600" cy="3733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1752600"/>
              <a:ext cx="2667000" cy="914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41600" y="1752600"/>
              <a:ext cx="2667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08600" y="1752600"/>
              <a:ext cx="1016000" cy="457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24600" y="2209800"/>
              <a:ext cx="1524000" cy="1905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4114800"/>
              <a:ext cx="508000" cy="1371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4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9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65101" y="4724400"/>
            <a:ext cx="3721100" cy="16727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Camden sound (Kimberley)</a:t>
            </a:r>
            <a:br>
              <a:rPr lang="en-AU" sz="2800" dirty="0" smtClean="0"/>
            </a:br>
            <a:r>
              <a:rPr lang="en-AU" sz="2800" dirty="0" smtClean="0"/>
              <a:t>chart updated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616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1752600"/>
            <a:ext cx="266700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41600" y="17526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08600" y="1752600"/>
            <a:ext cx="10160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4600" y="2209800"/>
            <a:ext cx="152400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48600" y="4114800"/>
            <a:ext cx="5080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699"/>
            <a:ext cx="9131300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165100" y="4343400"/>
            <a:ext cx="4406899" cy="20537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Kuri Bay (Kimberley)</a:t>
            </a:r>
            <a:br>
              <a:rPr lang="en-AU" sz="2800" dirty="0" smtClean="0"/>
            </a:br>
            <a:r>
              <a:rPr lang="en-AU" sz="2800" dirty="0" smtClean="0"/>
              <a:t>now safely accessible by large  vessels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56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ked\Pictures\Kuri Bay\IMG_1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-457200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02771" y="6096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Close engagement with Australian Department of Foreign </a:t>
            </a:r>
            <a:r>
              <a:rPr lang="en-AU" sz="2000" dirty="0">
                <a:latin typeface="Intro Black" pitchFamily="2" charset="0"/>
              </a:rPr>
              <a:t>A</a:t>
            </a:r>
            <a:r>
              <a:rPr lang="en-AU" sz="2000" dirty="0" smtClean="0">
                <a:latin typeface="Intro Black" pitchFamily="2" charset="0"/>
              </a:rPr>
              <a:t>ffairs (DFAT) regarding expanding operations into Solomon's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PNG government and Australian DFAT regarding  APEC  Port Moresby November 2018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New </a:t>
            </a:r>
            <a:r>
              <a:rPr lang="en-AU" sz="2000" dirty="0">
                <a:latin typeface="Intro Black" pitchFamily="2" charset="0"/>
              </a:rPr>
              <a:t>Caledonian Government regarding </a:t>
            </a:r>
            <a:r>
              <a:rPr lang="en-AU" sz="2000" dirty="0" smtClean="0">
                <a:latin typeface="Intro Black" pitchFamily="2" charset="0"/>
              </a:rPr>
              <a:t>ongoing </a:t>
            </a:r>
            <a:r>
              <a:rPr lang="en-AU" sz="2000" dirty="0">
                <a:latin typeface="Intro Black" pitchFamily="2" charset="0"/>
              </a:rPr>
              <a:t>operations in Noumea and around the </a:t>
            </a:r>
            <a:r>
              <a:rPr lang="en-AU" sz="2000" dirty="0" smtClean="0">
                <a:latin typeface="Intro Black" pitchFamily="2" charset="0"/>
              </a:rPr>
              <a:t>country</a:t>
            </a:r>
          </a:p>
          <a:p>
            <a:endParaRPr lang="en-AU" sz="2000" dirty="0" smtClean="0">
              <a:latin typeface="Intro Black" pitchFamily="2" charset="0"/>
            </a:endParaRPr>
          </a:p>
          <a:p>
            <a:r>
              <a:rPr lang="en-AU" sz="2000" dirty="0" smtClean="0">
                <a:latin typeface="Intro Black" pitchFamily="2" charset="0"/>
              </a:rPr>
              <a:t>-   Indonesian Government to extend tourism footprint ex Bali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Corporate partners Save the Children and impact on remote areas; Vanuatu and Solomon’s. Health care </a:t>
            </a:r>
            <a:r>
              <a:rPr lang="en-AU" sz="2000" dirty="0" smtClean="0">
                <a:latin typeface="Intro Black" pitchFamily="2" charset="0"/>
              </a:rPr>
              <a:t>facilities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Reversing urban drift in remote communities</a:t>
            </a: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893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Increased government engagement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56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111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4800" b="1" dirty="0" smtClean="0">
                <a:solidFill>
                  <a:srgbClr val="112351"/>
                </a:solidFill>
                <a:ea typeface="MS PGothic" pitchFamily="34" charset="-128"/>
              </a:rPr>
              <a:t>F5</a:t>
            </a:r>
            <a:endParaRPr lang="en-AU" sz="4800" b="1" dirty="0">
              <a:solidFill>
                <a:srgbClr val="112351"/>
              </a:solidFill>
              <a:ea typeface="MS PGothic" pitchFamily="34" charset="-12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131840" y="76200"/>
            <a:ext cx="5631159" cy="6043353"/>
          </a:xfrm>
          <a:custGeom>
            <a:avLst/>
            <a:gdLst>
              <a:gd name="connsiteX0" fmla="*/ 5020887 w 5020887"/>
              <a:gd name="connsiteY0" fmla="*/ 1820487 h 5968538"/>
              <a:gd name="connsiteX1" fmla="*/ 872836 w 5020887"/>
              <a:gd name="connsiteY1" fmla="*/ 5968538 h 5968538"/>
              <a:gd name="connsiteX2" fmla="*/ 0 w 5020887"/>
              <a:gd name="connsiteY2" fmla="*/ 5968538 h 5968538"/>
              <a:gd name="connsiteX3" fmla="*/ 0 w 5020887"/>
              <a:gd name="connsiteY3" fmla="*/ 16625 h 5968538"/>
              <a:gd name="connsiteX4" fmla="*/ 2152996 w 5020887"/>
              <a:gd name="connsiteY4" fmla="*/ 0 h 5968538"/>
              <a:gd name="connsiteX5" fmla="*/ 5020887 w 5020887"/>
              <a:gd name="connsiteY5" fmla="*/ 1820487 h 596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0887" h="5968538">
                <a:moveTo>
                  <a:pt x="5020887" y="1820487"/>
                </a:moveTo>
                <a:lnTo>
                  <a:pt x="872836" y="5968538"/>
                </a:lnTo>
                <a:lnTo>
                  <a:pt x="0" y="5968538"/>
                </a:lnTo>
                <a:lnTo>
                  <a:pt x="0" y="16625"/>
                </a:lnTo>
                <a:lnTo>
                  <a:pt x="2152996" y="0"/>
                </a:lnTo>
                <a:lnTo>
                  <a:pt x="5020887" y="1820487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658" y="475595"/>
            <a:ext cx="55963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The lack of </a:t>
            </a:r>
            <a:endParaRPr lang="en-AU" sz="2800" b="1" dirty="0" smtClean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adequate charts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many 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Pacific Islands </a:t>
            </a: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is 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a </a:t>
            </a:r>
            <a:endParaRPr lang="en-AU" sz="2800" b="1" dirty="0" smtClean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barrier 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to considering those islands for ship visits.  </a:t>
            </a:r>
            <a:endParaRPr lang="en-AU" sz="2800" b="1" dirty="0" smtClean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AU" sz="2800" b="1" dirty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Aids to Navigation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and Marine 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Safety </a:t>
            </a:r>
            <a:endParaRPr lang="en-AU" sz="2800" b="1" dirty="0" smtClean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Information 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is </a:t>
            </a:r>
            <a:endParaRPr lang="en-AU" sz="2800" b="1" dirty="0" smtClean="0">
              <a:solidFill>
                <a:srgbClr val="002060"/>
              </a:solidFill>
              <a:latin typeface="Intro Black" pitchFamily="2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inadequate</a:t>
            </a:r>
            <a:r>
              <a:rPr lang="en-AU" sz="2800" b="1" dirty="0">
                <a:solidFill>
                  <a:srgbClr val="002060"/>
                </a:solidFill>
                <a:latin typeface="Intro Black" pitchFamily="2" charset="0"/>
                <a:ea typeface="MS PGothic" pitchFamily="34" charset="-128"/>
              </a:rPr>
              <a:t>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6575" y="5872595"/>
            <a:ext cx="8302625" cy="756805"/>
            <a:chOff x="536575" y="5872595"/>
            <a:chExt cx="8302625" cy="75680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25" y="5872595"/>
              <a:ext cx="1247775" cy="68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6575" y="6558544"/>
              <a:ext cx="8226425" cy="7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7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810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ASPIRATIONS AND OPPORTUNITY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126922" y="4611469"/>
            <a:ext cx="1950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LAU GROUP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VANUA BULAVU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834804"/>
            <a:ext cx="15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ALI ISLAND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4270" y="2694484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YASAWAS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6195" y="1828800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BANKS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TORRES ISLANDS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1719" y="1230868"/>
            <a:ext cx="16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TAVANIPUPU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81" y="1891042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ONTONG JAVA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4191000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HAAPAI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5545" y="3330714"/>
            <a:ext cx="97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TANNA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81" y="359078"/>
            <a:ext cx="198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SPICE ISLANDS</a:t>
            </a:r>
            <a:endParaRPr lang="en-AU" b="1" dirty="0">
              <a:solidFill>
                <a:srgbClr val="FF0000"/>
              </a:solidFill>
              <a:latin typeface="Intro Black" pitchFamily="2" charset="0"/>
              <a:ea typeface="MS PGothic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94" y="1794818"/>
            <a:ext cx="100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Intro Black" pitchFamily="2" charset="0"/>
                <a:ea typeface="MS PGothic" pitchFamily="34" charset="-128"/>
              </a:rPr>
              <a:t>SAVAII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36575" y="5872595"/>
            <a:ext cx="8302625" cy="756805"/>
            <a:chOff x="536575" y="5872595"/>
            <a:chExt cx="8302625" cy="75680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25" y="5872595"/>
              <a:ext cx="1247775" cy="68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6575" y="6558544"/>
              <a:ext cx="8226425" cy="7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502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304800" y="9144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Challenges relating to navigational awareness of archipelagic baselines ( MARPOL).  The consistency &amp; prominence of baselines on ENC and ensuring adequate proximity alert (unintentional discharges)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Symbology and context of danger ( Isolated Danger symbol may not be sufficient in all cases)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Feedback from Hydrographic Notes/ Marine Safety Information generated from onboard ships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Timely update of Sailing Directions &amp; Port Information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Good News ; bathymetric ENC &amp; ZOC U is reducing in regional </a:t>
            </a:r>
            <a:r>
              <a:rPr lang="en-AU" sz="2000" dirty="0">
                <a:latin typeface="Intro Black" pitchFamily="2" charset="0"/>
              </a:rPr>
              <a:t>ENC</a:t>
            </a:r>
          </a:p>
          <a:p>
            <a:pPr marL="285750" indent="-285750">
              <a:buFontTx/>
              <a:buChar char="-"/>
            </a:pPr>
            <a:endParaRPr lang="en-AU" sz="2000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893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Operational experience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78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93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Baseline challenges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8839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AU" dirty="0" smtClean="0">
              <a:latin typeface="Intro Black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MARPOL “Nearest Land</a:t>
            </a:r>
            <a:r>
              <a:rPr lang="en-US" sz="2000" dirty="0" smtClean="0">
                <a:solidFill>
                  <a:srgbClr val="002060"/>
                </a:solidFill>
                <a:latin typeface="Intro Black" pitchFamily="2" charset="0"/>
              </a:rPr>
              <a:t>”</a:t>
            </a:r>
          </a:p>
          <a:p>
            <a:pPr marL="285750" lvl="1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“Nearest land" means from the </a:t>
            </a:r>
            <a:r>
              <a:rPr lang="en-US" sz="2000" i="1" dirty="0">
                <a:solidFill>
                  <a:srgbClr val="002060"/>
                </a:solidFill>
                <a:latin typeface="Intro Black" pitchFamily="2" charset="0"/>
              </a:rPr>
              <a:t>baseline</a:t>
            </a: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 from which the territorial sea of the territory in question is established in accordance with international law.</a:t>
            </a:r>
          </a:p>
          <a:p>
            <a:pPr marL="285750" lvl="1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For the purposes of our operations, “nearest land” impacts where was can discharge sewage (Annex IV)  &amp; food (Annex V).</a:t>
            </a:r>
          </a:p>
          <a:p>
            <a:pPr marL="285750" indent="-285750">
              <a:buFontTx/>
              <a:buChar char="-"/>
            </a:pPr>
            <a:endParaRPr lang="en-AU" sz="2000" dirty="0" smtClean="0">
              <a:latin typeface="Intro Black" pitchFamily="2" charset="0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Intro Black" pitchFamily="2" charset="0"/>
              </a:rPr>
              <a:t>From the UN Convention on the Law of the Sea (UNCLOS)</a:t>
            </a:r>
          </a:p>
          <a:p>
            <a:pPr marL="285750" indent="-285750">
              <a:buFontTx/>
              <a:buChar char="-"/>
            </a:pPr>
            <a:r>
              <a:rPr lang="en-US" sz="2000" u="sng" dirty="0">
                <a:solidFill>
                  <a:srgbClr val="002060"/>
                </a:solidFill>
                <a:latin typeface="Intro Black" pitchFamily="2" charset="0"/>
              </a:rPr>
              <a:t>Except where otherwise provided in these articles</a:t>
            </a: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, the normal </a:t>
            </a:r>
            <a:r>
              <a:rPr lang="en-US" sz="2000" i="1" dirty="0">
                <a:solidFill>
                  <a:srgbClr val="002060"/>
                </a:solidFill>
                <a:latin typeface="Intro Black" pitchFamily="2" charset="0"/>
              </a:rPr>
              <a:t>baseline</a:t>
            </a: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 for measuring the breadth of the territorial sea is the low-water line along the coast as marked on large-scale charts officially recognized by the coastal State.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UNCLOS has provisions allowing coastal States to claim baselines away from shore (straight or archipelagic baselines)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Intro Black" pitchFamily="2" charset="0"/>
              </a:rPr>
              <a:t>Over 100 countries (coastal states) have filings with the UN for such c</a:t>
            </a:r>
            <a:r>
              <a:rPr lang="en-US" sz="2000" dirty="0" smtClean="0">
                <a:solidFill>
                  <a:srgbClr val="002060"/>
                </a:solidFill>
                <a:latin typeface="Intro Black" pitchFamily="2" charset="0"/>
              </a:rPr>
              <a:t>laims</a:t>
            </a:r>
            <a:endParaRPr lang="en-US" sz="2000" dirty="0">
              <a:solidFill>
                <a:srgbClr val="002060"/>
              </a:solidFill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838200"/>
            <a:ext cx="4648200" cy="4666413"/>
            <a:chOff x="4267200" y="838200"/>
            <a:chExt cx="4648200" cy="466641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7200" y="838200"/>
              <a:ext cx="4648200" cy="466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569" y="868946"/>
              <a:ext cx="787831" cy="45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38" y="2219745"/>
            <a:ext cx="5002362" cy="402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en-AU" dirty="0" smtClean="0"/>
              <a:t>Baseline visibility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0" y="11824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 smtClean="0">
                <a:latin typeface="Intro Black" pitchFamily="2" charset="0"/>
              </a:rPr>
              <a:t>Currently not marked on all charts, disputed in some instances</a:t>
            </a:r>
            <a:endParaRPr lang="en-AU" dirty="0"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PJ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9051"/>
            <a:ext cx="9144000" cy="68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266700" y="304800"/>
            <a:ext cx="853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General </a:t>
            </a:r>
            <a:r>
              <a:rPr lang="en-AU" sz="2000" dirty="0">
                <a:latin typeface="Intro Black" pitchFamily="2" charset="0"/>
              </a:rPr>
              <a:t>u</a:t>
            </a:r>
            <a:r>
              <a:rPr lang="en-AU" sz="2000" dirty="0" smtClean="0">
                <a:latin typeface="Intro Black" pitchFamily="2" charset="0"/>
              </a:rPr>
              <a:t>pdate since Noumea, SWPHC14 </a:t>
            </a:r>
            <a:r>
              <a:rPr lang="en-AU" sz="2000" dirty="0">
                <a:latin typeface="Intro Black" pitchFamily="2" charset="0"/>
              </a:rPr>
              <a:t>N</a:t>
            </a:r>
            <a:r>
              <a:rPr lang="en-AU" sz="2000" dirty="0" smtClean="0">
                <a:latin typeface="Intro Black" pitchFamily="2" charset="0"/>
              </a:rPr>
              <a:t>ovember 2016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Overview of some operational experiences with ENC in the region</a:t>
            </a:r>
          </a:p>
          <a:p>
            <a:pPr marL="285750" indent="-285750">
              <a:buFontTx/>
              <a:buChar char="-"/>
            </a:pPr>
            <a:endParaRPr lang="en-AU" dirty="0">
              <a:solidFill>
                <a:srgbClr val="FF0000"/>
              </a:solidFill>
            </a:endParaRPr>
          </a:p>
          <a:p>
            <a:endParaRPr lang="en-AU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objectives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33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69" r="13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2700"/>
            <a:ext cx="990600" cy="1065835"/>
          </a:xfrm>
          <a:prstGeom prst="hexagon">
            <a:avLst>
              <a:gd name="adj" fmla="val 4297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700"/>
            <a:ext cx="990600" cy="1065835"/>
          </a:xfrm>
          <a:prstGeom prst="hexagon">
            <a:avLst>
              <a:gd name="adj" fmla="val 4297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467544" y="1893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algn="ctr"/>
            <a:r>
              <a:rPr lang="en-AU" smtClean="0"/>
              <a:t>ISOLATED DANGER MARKS</a:t>
            </a:r>
            <a:endParaRPr lang="en-AU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04800" y="9144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Isolated Dangers- “Generally, rocks, wrecks and obstructions may be displayed as the isolated danger symbol depending on the safety setting in the ECDIS combined with the encoding of the object” (NP 5012</a:t>
            </a:r>
            <a:r>
              <a:rPr lang="en-AU" sz="2000" dirty="0" smtClean="0">
                <a:latin typeface="Intro Black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>
                <a:latin typeface="Intro Black" pitchFamily="2" charset="0"/>
              </a:rPr>
              <a:t>Generally the isolated danger symbol will display for </a:t>
            </a:r>
            <a:r>
              <a:rPr lang="en-AU" sz="2000" dirty="0" smtClean="0">
                <a:latin typeface="Intro Black" pitchFamily="2" charset="0"/>
              </a:rPr>
              <a:t>submerged </a:t>
            </a:r>
            <a:r>
              <a:rPr lang="en-AU" sz="2000" dirty="0">
                <a:latin typeface="Intro Black" pitchFamily="2" charset="0"/>
              </a:rPr>
              <a:t>rocks, wrecks and obstructions where the depth is </a:t>
            </a:r>
            <a:r>
              <a:rPr lang="en-AU" sz="2000" dirty="0" err="1">
                <a:latin typeface="Intro Black" pitchFamily="2" charset="0"/>
              </a:rPr>
              <a:t>shoaler</a:t>
            </a:r>
            <a:r>
              <a:rPr lang="en-AU" sz="2000" dirty="0">
                <a:latin typeface="Intro Black" pitchFamily="2" charset="0"/>
              </a:rPr>
              <a:t> than or equal to the contour or where the exact depth is unknown (NP 5012</a:t>
            </a:r>
            <a:r>
              <a:rPr lang="en-AU" sz="2000" dirty="0" smtClean="0">
                <a:latin typeface="Intro Black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2000" dirty="0" smtClean="0">
                <a:latin typeface="Intro Black" pitchFamily="2" charset="0"/>
              </a:rPr>
              <a:t>Solomon's </a:t>
            </a:r>
            <a:r>
              <a:rPr lang="en-AU" sz="2000" dirty="0">
                <a:latin typeface="Intro Black" pitchFamily="2" charset="0"/>
              </a:rPr>
              <a:t>Airways Magazine (Issue 61); Kavachi  “Thirteen miles to the seaward of Gatokae and Vangunu Islands the volcano spends most of its time just below the sea, erupting on a totally unpredictable but frequent basis, ranging from once a day to every two to three minutes…… </a:t>
            </a:r>
            <a:r>
              <a:rPr lang="en-AU" sz="2000" dirty="0" smtClean="0">
                <a:latin typeface="Intro Black" pitchFamily="2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60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038225" cy="1117078"/>
          </a:xfrm>
          <a:prstGeom prst="hexagon">
            <a:avLst>
              <a:gd name="adj" fmla="val 4297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30" y="533401"/>
            <a:ext cx="3316515" cy="44119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1413" y="533400"/>
            <a:ext cx="56125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533400"/>
            <a:ext cx="2540813" cy="3581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4198619"/>
            <a:ext cx="2540813" cy="7467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ISOLATED DANGER MARKS</a:t>
            </a:r>
            <a:endParaRPr lang="en-AU" dirty="0"/>
          </a:p>
        </p:txBody>
      </p:sp>
      <p:sp>
        <p:nvSpPr>
          <p:cNvPr id="20" name="Title 2"/>
          <p:cNvSpPr txBox="1">
            <a:spLocks/>
          </p:cNvSpPr>
          <p:nvPr/>
        </p:nvSpPr>
        <p:spPr bwMode="auto">
          <a:xfrm>
            <a:off x="1343025" y="5181600"/>
            <a:ext cx="64293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r>
              <a:rPr lang="en-AU" dirty="0" smtClean="0"/>
              <a:t>Does this SYMBOL provide context of danger to navigation ?</a:t>
            </a:r>
            <a:endParaRPr lang="en-A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833579"/>
            <a:ext cx="5903164" cy="4910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9" b="2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 bwMode="auto">
          <a:xfrm>
            <a:off x="2714625" y="5791200"/>
            <a:ext cx="642937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r>
              <a:rPr lang="en-AU" dirty="0" smtClean="0"/>
              <a:t>Is the symbol too general 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79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Kea TRADER</a:t>
            </a:r>
            <a:endParaRPr lang="en-A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00835" cy="431278"/>
          </a:xfrm>
          <a:prstGeom prst="hexagon">
            <a:avLst>
              <a:gd name="adj" fmla="val 4297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ugb\Desktop\Antonio\cairns high density 8m safety contour - Marin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2"/>
          <a:stretch/>
        </p:blipFill>
        <p:spPr bwMode="auto">
          <a:xfrm>
            <a:off x="0" y="-1"/>
            <a:ext cx="92310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5316353"/>
            <a:ext cx="4724400" cy="1236847"/>
          </a:xfrm>
        </p:spPr>
        <p:txBody>
          <a:bodyPr>
            <a:normAutofit/>
          </a:bodyPr>
          <a:lstStyle/>
          <a:p>
            <a:r>
              <a:rPr lang="en-AU" sz="2000" dirty="0" smtClean="0"/>
              <a:t>8m CONTOUR shows WIDER CHANNEL Than maintained </a:t>
            </a:r>
            <a:br>
              <a:rPr lang="en-AU" sz="2000" dirty="0" smtClean="0"/>
            </a:br>
            <a:r>
              <a:rPr lang="en-AU" sz="2000" dirty="0" smtClean="0"/>
              <a:t>depth</a:t>
            </a:r>
            <a:endParaRPr lang="en-AU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843808" y="620688"/>
            <a:ext cx="2160240" cy="6237312"/>
            <a:chOff x="2915816" y="620688"/>
            <a:chExt cx="2160240" cy="6237312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635896" y="620688"/>
              <a:ext cx="1440160" cy="6237312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915816" y="620688"/>
              <a:ext cx="1800200" cy="4896544"/>
              <a:chOff x="2915816" y="620688"/>
              <a:chExt cx="1800200" cy="489654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3707904" y="620688"/>
                <a:ext cx="1008112" cy="4392488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2915816" y="5013176"/>
                <a:ext cx="792088" cy="50405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itle 2"/>
          <p:cNvSpPr txBox="1">
            <a:spLocks/>
          </p:cNvSpPr>
          <p:nvPr/>
        </p:nvSpPr>
        <p:spPr bwMode="auto">
          <a:xfrm>
            <a:off x="0" y="0"/>
            <a:ext cx="9144000" cy="9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algn="ctr"/>
            <a:r>
              <a:rPr lang="en-AU" dirty="0" smtClean="0"/>
              <a:t>BATHYMETRIC / High density port ENC (</a:t>
            </a:r>
            <a:r>
              <a:rPr lang="en-AU" dirty="0" err="1" smtClean="0">
                <a:latin typeface="Intro Black" pitchFamily="2" charset="0"/>
              </a:rPr>
              <a:t>b</a:t>
            </a:r>
            <a:r>
              <a:rPr lang="en-AU" dirty="0" err="1" smtClean="0"/>
              <a:t>enc</a:t>
            </a:r>
            <a:r>
              <a:rPr lang="en-AU" dirty="0" smtClean="0"/>
              <a:t>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2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0" y="194320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latin typeface="Intro Black" pitchFamily="2" charset="0"/>
              </a:rPr>
              <a:t>b</a:t>
            </a:r>
            <a:r>
              <a:rPr lang="en-AU" dirty="0" err="1" smtClean="0"/>
              <a:t>ENC</a:t>
            </a:r>
            <a:r>
              <a:rPr lang="en-AU" dirty="0" smtClean="0"/>
              <a:t> allow for </a:t>
            </a:r>
            <a:r>
              <a:rPr lang="en-AU" dirty="0" err="1" smtClean="0"/>
              <a:t>eNhanced</a:t>
            </a:r>
            <a:r>
              <a:rPr lang="en-AU" dirty="0" smtClean="0"/>
              <a:t> safety of  Navigation </a:t>
            </a:r>
            <a:br>
              <a:rPr lang="en-AU" dirty="0" smtClean="0"/>
            </a:br>
            <a:r>
              <a:rPr lang="en-AU" dirty="0" smtClean="0"/>
              <a:t>in some tight ports </a:t>
            </a:r>
            <a:endParaRPr lang="en-AU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533400" y="1143000"/>
            <a:ext cx="9153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r>
              <a:rPr lang="en-AU" u="sng" dirty="0">
                <a:latin typeface="Intro Black" pitchFamily="2" charset="0"/>
              </a:rPr>
              <a:t>SIMULATION OF </a:t>
            </a:r>
            <a:r>
              <a:rPr lang="en-AU" u="sng" dirty="0" smtClean="0">
                <a:latin typeface="Intro Black" pitchFamily="2" charset="0"/>
              </a:rPr>
              <a:t>BENOA:</a:t>
            </a:r>
          </a:p>
          <a:p>
            <a:endParaRPr lang="en-AU" sz="1000" dirty="0" smtClean="0">
              <a:latin typeface="Intro Black" pitchFamily="2" charset="0"/>
            </a:endParaRPr>
          </a:p>
          <a:p>
            <a:r>
              <a:rPr lang="en-AU" sz="2000" dirty="0" smtClean="0">
                <a:latin typeface="Intro Black" pitchFamily="2" charset="0"/>
              </a:rPr>
              <a:t>Now an alongside call for vessels under 220m as opposed to an </a:t>
            </a:r>
          </a:p>
          <a:p>
            <a:r>
              <a:rPr lang="en-AU" sz="2000" dirty="0" smtClean="0">
                <a:latin typeface="Intro Black" pitchFamily="2" charset="0"/>
              </a:rPr>
              <a:t>unreliable anchorage</a:t>
            </a:r>
            <a:endParaRPr lang="en-AU" sz="2000" dirty="0">
              <a:latin typeface="Intro Black" pitchFamily="2" charset="0"/>
            </a:endParaRPr>
          </a:p>
          <a:p>
            <a:endParaRPr lang="en-AU" dirty="0">
              <a:latin typeface="Intro Black" pitchFamily="2" charset="0"/>
            </a:endParaRPr>
          </a:p>
          <a:p>
            <a:r>
              <a:rPr lang="en-AU" u="sng" dirty="0" smtClean="0">
                <a:latin typeface="Intro Black" pitchFamily="2" charset="0"/>
              </a:rPr>
              <a:t>SIMULATION OF CAIRNS:</a:t>
            </a:r>
          </a:p>
          <a:p>
            <a:endParaRPr lang="en-AU" sz="1000" dirty="0" smtClean="0">
              <a:latin typeface="Intro Black" pitchFamily="2" charset="0"/>
            </a:endParaRPr>
          </a:p>
          <a:p>
            <a:r>
              <a:rPr lang="en-AU" sz="2000" dirty="0" smtClean="0">
                <a:latin typeface="Intro Black" pitchFamily="2" charset="0"/>
              </a:rPr>
              <a:t>Controlled environment study and risk assessment carried out </a:t>
            </a:r>
          </a:p>
          <a:p>
            <a:r>
              <a:rPr lang="en-AU" sz="2000" dirty="0" smtClean="0">
                <a:latin typeface="Intro Black" pitchFamily="2" charset="0"/>
              </a:rPr>
              <a:t>for larger vessel class access and increased situational </a:t>
            </a:r>
          </a:p>
          <a:p>
            <a:r>
              <a:rPr lang="en-AU" sz="2000" dirty="0" smtClean="0">
                <a:latin typeface="Intro Black" pitchFamily="2" charset="0"/>
              </a:rPr>
              <a:t>awareness in a tight channel</a:t>
            </a:r>
          </a:p>
          <a:p>
            <a:endParaRPr lang="en-AU" dirty="0" smtClean="0">
              <a:latin typeface="Intro Black" pitchFamily="2" charset="0"/>
            </a:endParaRPr>
          </a:p>
          <a:p>
            <a:r>
              <a:rPr lang="en-AU" u="sng" dirty="0" smtClean="0">
                <a:latin typeface="Intro Black" pitchFamily="2" charset="0"/>
              </a:rPr>
              <a:t>FRASER ISLAND:</a:t>
            </a:r>
          </a:p>
          <a:p>
            <a:endParaRPr lang="en-AU" sz="1000" dirty="0" smtClean="0">
              <a:latin typeface="Intro Black" pitchFamily="2" charset="0"/>
            </a:endParaRPr>
          </a:p>
          <a:p>
            <a:r>
              <a:rPr lang="en-AU" sz="2000" dirty="0" smtClean="0">
                <a:latin typeface="Intro Black" pitchFamily="2" charset="0"/>
              </a:rPr>
              <a:t>Precise control of UKC when passing over Urangan sand bar</a:t>
            </a:r>
            <a:endParaRPr lang="en-AU" sz="2000" dirty="0"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838200"/>
            <a:ext cx="5410200" cy="5344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4829" y="1295400"/>
            <a:ext cx="334917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solidFill>
                  <a:srgbClr val="002060"/>
                </a:solidFill>
                <a:latin typeface="Intro Black" pitchFamily="2" charset="0"/>
              </a:rPr>
              <a:t>KOMODO ISLAND</a:t>
            </a:r>
          </a:p>
          <a:p>
            <a:endParaRPr lang="en-AU" dirty="0" smtClean="0">
              <a:solidFill>
                <a:srgbClr val="002060"/>
              </a:solidFill>
              <a:latin typeface="Intro Black" pitchFamily="2" charset="0"/>
            </a:endParaRPr>
          </a:p>
          <a:p>
            <a:endParaRPr lang="en-AU" dirty="0">
              <a:solidFill>
                <a:srgbClr val="002060"/>
              </a:solidFill>
              <a:latin typeface="Intro Black" pitchFamily="2" charset="0"/>
            </a:endParaRP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ARCS 3756 - 1:87,300</a:t>
            </a: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used for primary navigation with equivalent BA paper chart and risk assessment</a:t>
            </a:r>
          </a:p>
          <a:p>
            <a:endParaRPr lang="en-AU" dirty="0" smtClean="0">
              <a:solidFill>
                <a:srgbClr val="002060"/>
              </a:solidFill>
              <a:latin typeface="Intro Black" pitchFamily="2" charset="0"/>
            </a:endParaRP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Also supplemented with Indonesian Paper chart 297</a:t>
            </a: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Scale 1:50,000</a:t>
            </a:r>
            <a:endParaRPr lang="en-AU" dirty="0">
              <a:solidFill>
                <a:srgbClr val="002060"/>
              </a:solidFill>
              <a:latin typeface="Intro Black" pitchFamily="2" charset="0"/>
            </a:endParaRPr>
          </a:p>
          <a:p>
            <a:endParaRPr lang="en-AU" dirty="0">
              <a:solidFill>
                <a:srgbClr val="002060"/>
              </a:solidFill>
              <a:latin typeface="Intro Black" pitchFamily="2" charset="0"/>
            </a:endParaRP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No suitable scale ENC exists</a:t>
            </a:r>
          </a:p>
          <a:p>
            <a:r>
              <a:rPr lang="en-AU" dirty="0" smtClean="0">
                <a:solidFill>
                  <a:srgbClr val="002060"/>
                </a:solidFill>
                <a:latin typeface="Intro Black" pitchFamily="2" charset="0"/>
              </a:rPr>
              <a:t>ID300295 1:180,000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/>
          <a:lstStyle/>
          <a:p>
            <a:pPr algn="ctr"/>
            <a:r>
              <a:rPr lang="en-AU" dirty="0" err="1" smtClean="0"/>
              <a:t>Enc</a:t>
            </a:r>
            <a:r>
              <a:rPr lang="en-AU" dirty="0" smtClean="0"/>
              <a:t> coverage issues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0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80"/>
          </a:xfrm>
        </p:spPr>
        <p:txBody>
          <a:bodyPr/>
          <a:lstStyle/>
          <a:p>
            <a:pPr algn="ctr"/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629" y="5638800"/>
            <a:ext cx="74639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algn="ctr"/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AU" dirty="0" smtClean="0">
              <a:latin typeface="Intro Black" pitchFamily="2" charset="0"/>
            </a:endParaRPr>
          </a:p>
          <a:p>
            <a:pPr marL="285750" lvl="1" indent="-285750">
              <a:buFontTx/>
              <a:buChar char="-"/>
            </a:pPr>
            <a:r>
              <a:rPr lang="en-AU" sz="2000" dirty="0">
                <a:solidFill>
                  <a:srgbClr val="002060"/>
                </a:solidFill>
                <a:latin typeface="Intro Black" pitchFamily="2" charset="0"/>
              </a:rPr>
              <a:t>Economic benefit </a:t>
            </a: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increasing as cruise tourism expands in SW Pacific</a:t>
            </a:r>
          </a:p>
          <a:p>
            <a:pPr marL="285750" lvl="1" indent="-285750">
              <a:buFontTx/>
              <a:buChar char="-"/>
            </a:pPr>
            <a:endParaRPr lang="en-AU" sz="2000" dirty="0">
              <a:solidFill>
                <a:srgbClr val="002060"/>
              </a:solidFill>
              <a:latin typeface="Intro Black" pitchFamily="2" charset="0"/>
            </a:endParaRPr>
          </a:p>
          <a:p>
            <a:pPr marL="285750" lvl="1" indent="-285750">
              <a:buFontTx/>
              <a:buChar char="-"/>
            </a:pP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Appropriate charts </a:t>
            </a:r>
            <a:r>
              <a:rPr lang="en-AU" sz="2000" dirty="0">
                <a:solidFill>
                  <a:srgbClr val="002060"/>
                </a:solidFill>
                <a:latin typeface="Intro Black" pitchFamily="2" charset="0"/>
              </a:rPr>
              <a:t>&amp; Aids to Navigation will enhance this </a:t>
            </a: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further</a:t>
            </a:r>
          </a:p>
          <a:p>
            <a:pPr marL="285750" lvl="1" indent="-285750">
              <a:buFontTx/>
              <a:buChar char="-"/>
            </a:pPr>
            <a:endParaRPr lang="en-AU" sz="2000" dirty="0">
              <a:solidFill>
                <a:srgbClr val="002060"/>
              </a:solidFill>
              <a:latin typeface="Intro Black" pitchFamily="2" charset="0"/>
            </a:endParaRPr>
          </a:p>
          <a:p>
            <a:pPr marL="285750" lvl="1" indent="-285750">
              <a:buFontTx/>
              <a:buChar char="-"/>
            </a:pP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Government </a:t>
            </a:r>
            <a:r>
              <a:rPr lang="en-AU" sz="2000" dirty="0">
                <a:solidFill>
                  <a:srgbClr val="002060"/>
                </a:solidFill>
                <a:latin typeface="Intro Black" pitchFamily="2" charset="0"/>
              </a:rPr>
              <a:t>engagement with the cruise sector is </a:t>
            </a: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increasing</a:t>
            </a:r>
          </a:p>
          <a:p>
            <a:pPr marL="285750" lvl="1" indent="-285750">
              <a:buFontTx/>
              <a:buChar char="-"/>
            </a:pPr>
            <a:endParaRPr lang="en-AU" sz="2000" dirty="0" smtClean="0">
              <a:solidFill>
                <a:srgbClr val="002060"/>
              </a:solidFill>
              <a:latin typeface="Intro Black" pitchFamily="2" charset="0"/>
            </a:endParaRPr>
          </a:p>
          <a:p>
            <a:pPr marL="285750" lvl="1" indent="-285750">
              <a:buFontTx/>
              <a:buChar char="-"/>
            </a:pP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Hydrography </a:t>
            </a:r>
            <a:r>
              <a:rPr lang="en-AU" sz="2000" dirty="0">
                <a:solidFill>
                  <a:srgbClr val="002060"/>
                </a:solidFill>
                <a:latin typeface="Intro Black" pitchFamily="2" charset="0"/>
              </a:rPr>
              <a:t>as “critical infrastructure” requires constant reinforcement with Government and Aid </a:t>
            </a: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Agencies</a:t>
            </a:r>
          </a:p>
          <a:p>
            <a:pPr marL="285750" lvl="1" indent="-285750">
              <a:buFontTx/>
              <a:buChar char="-"/>
            </a:pPr>
            <a:endParaRPr lang="en-AU" sz="2000" dirty="0">
              <a:solidFill>
                <a:srgbClr val="002060"/>
              </a:solidFill>
              <a:latin typeface="Intro Black" pitchFamily="2" charset="0"/>
            </a:endParaRPr>
          </a:p>
          <a:p>
            <a:pPr marL="285750" lvl="1" indent="-285750">
              <a:buFontTx/>
              <a:buChar char="-"/>
            </a:pPr>
            <a:r>
              <a:rPr lang="en-AU" sz="2000" dirty="0">
                <a:solidFill>
                  <a:srgbClr val="002060"/>
                </a:solidFill>
                <a:latin typeface="Intro Black" pitchFamily="2" charset="0"/>
              </a:rPr>
              <a:t>Scope for improvement and communication from end user to Hydrographic Office(s) &amp; Competent </a:t>
            </a:r>
            <a:r>
              <a:rPr lang="en-AU" sz="2000" dirty="0" smtClean="0">
                <a:solidFill>
                  <a:srgbClr val="002060"/>
                </a:solidFill>
                <a:latin typeface="Intro Black" pitchFamily="2" charset="0"/>
              </a:rPr>
              <a:t>Authorities</a:t>
            </a:r>
            <a:endParaRPr lang="en-AU" sz="2000" dirty="0">
              <a:solidFill>
                <a:srgbClr val="002060"/>
              </a:solidFill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247" y="128586"/>
            <a:ext cx="3530600" cy="14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640" y="276137"/>
            <a:ext cx="1604373" cy="16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378" y="152400"/>
            <a:ext cx="179593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336640" y="22098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Regional subsidiary of Carnival Plc.</a:t>
            </a:r>
          </a:p>
          <a:p>
            <a:endParaRPr lang="en-AU" sz="18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7 brands within Carnival Corporation operate in the region</a:t>
            </a:r>
          </a:p>
          <a:p>
            <a:pPr marL="285750" indent="-285750">
              <a:buFontTx/>
              <a:buChar char="-"/>
            </a:pPr>
            <a:endParaRPr lang="en-AU" sz="18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Only cruise Corporation to remain year round in </a:t>
            </a:r>
            <a:r>
              <a:rPr lang="en-AU" sz="1800" dirty="0">
                <a:latin typeface="Intro Black" pitchFamily="2" charset="0"/>
              </a:rPr>
              <a:t>A</a:t>
            </a:r>
            <a:r>
              <a:rPr lang="en-AU" sz="1800" dirty="0" smtClean="0">
                <a:latin typeface="Intro Black" pitchFamily="2" charset="0"/>
              </a:rPr>
              <a:t>ustralia</a:t>
            </a:r>
          </a:p>
          <a:p>
            <a:pPr marL="285750" indent="-285750">
              <a:buFontTx/>
              <a:buChar char="-"/>
            </a:pPr>
            <a:endParaRPr lang="en-AU" sz="18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1 of 7 brands operated ( ISM Document of compliance)  from </a:t>
            </a:r>
            <a:r>
              <a:rPr lang="en-AU" sz="1800" dirty="0">
                <a:latin typeface="Intro Black" pitchFamily="2" charset="0"/>
              </a:rPr>
              <a:t> </a:t>
            </a:r>
            <a:r>
              <a:rPr lang="en-AU" sz="1800" dirty="0" smtClean="0">
                <a:latin typeface="Intro Black" pitchFamily="2" charset="0"/>
              </a:rPr>
              <a:t>       Australia - P&amp;O Cruises</a:t>
            </a:r>
          </a:p>
          <a:p>
            <a:pPr marL="285750" indent="-285750">
              <a:buFontTx/>
              <a:buChar char="-"/>
            </a:pPr>
            <a:endParaRPr lang="en-AU" sz="18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Australia is the highest penetration source market globally</a:t>
            </a:r>
          </a:p>
          <a:p>
            <a:pPr marL="285750" indent="-285750">
              <a:buFontTx/>
              <a:buChar char="-"/>
            </a:pPr>
            <a:endParaRPr lang="en-AU" sz="18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3</a:t>
            </a:r>
            <a:r>
              <a:rPr lang="en-AU" sz="1800" baseline="30000" dirty="0" smtClean="0">
                <a:latin typeface="Intro Black" pitchFamily="2" charset="0"/>
              </a:rPr>
              <a:t>rd</a:t>
            </a:r>
            <a:r>
              <a:rPr lang="en-AU" sz="1800" dirty="0" smtClean="0">
                <a:latin typeface="Intro Black" pitchFamily="2" charset="0"/>
              </a:rPr>
              <a:t> largest market growth  in 2016 behind New Zealand and China</a:t>
            </a:r>
          </a:p>
          <a:p>
            <a:pPr marL="285750" indent="-285750">
              <a:buFontTx/>
              <a:buChar char="-"/>
            </a:pPr>
            <a:endParaRPr lang="en-AU" sz="1800" dirty="0" smtClean="0"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YEAR ON YEAR AUSTRALIAN PASSENGER GROWTH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1"/>
            <a:ext cx="6858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76200" y="914400"/>
            <a:ext cx="731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More Australians cruise per capita than any other nation</a:t>
            </a:r>
          </a:p>
          <a:p>
            <a:pPr marL="285750" indent="-285750">
              <a:buFontTx/>
              <a:buChar char="-"/>
            </a:pPr>
            <a:endParaRPr lang="en-AU" sz="18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Passenger numbers increased by 21% from 2015 to 2016</a:t>
            </a:r>
          </a:p>
          <a:p>
            <a:pPr marL="285750" indent="-285750">
              <a:buFontTx/>
              <a:buChar char="-"/>
            </a:pPr>
            <a:endParaRPr lang="en-AU" sz="1800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Double digit growth for over 10 years</a:t>
            </a:r>
          </a:p>
          <a:p>
            <a:pPr marL="285750" indent="-285750">
              <a:buFontTx/>
              <a:buChar char="-"/>
            </a:pPr>
            <a:endParaRPr lang="en-AU" sz="1800" dirty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r>
              <a:rPr lang="en-AU" sz="1800" dirty="0" smtClean="0">
                <a:latin typeface="Intro Black" pitchFamily="2" charset="0"/>
              </a:rPr>
              <a:t>2 million passengers expected by 2020</a:t>
            </a:r>
          </a:p>
          <a:p>
            <a:pPr marL="285750" indent="-285750">
              <a:buFontTx/>
              <a:buChar char="-"/>
            </a:pPr>
            <a:endParaRPr lang="en-AU" sz="1800" dirty="0" smtClean="0">
              <a:latin typeface="Intr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SOUTH pacific market PENETRATION FROM AUSTRALIA</a:t>
            </a:r>
            <a:endParaRPr lang="en-AU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304800" y="6858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r>
              <a:rPr lang="en-AU" sz="1600" dirty="0"/>
              <a:t>-The south pacific remains Australia's favourite cruise destination</a:t>
            </a:r>
            <a:endParaRPr lang="en-AU" sz="1600" dirty="0" smtClean="0"/>
          </a:p>
          <a:p>
            <a:r>
              <a:rPr lang="en-AU" sz="1600" dirty="0" smtClean="0"/>
              <a:t>- 542,825 passengers travelled to south pacific in 2016 by cruise ship</a:t>
            </a:r>
          </a:p>
          <a:p>
            <a:r>
              <a:rPr lang="en-AU" sz="1600" dirty="0" smtClean="0"/>
              <a:t>- 41% increase from 2015</a:t>
            </a:r>
          </a:p>
          <a:p>
            <a:r>
              <a:rPr lang="en-AU" sz="1600" dirty="0" smtClean="0"/>
              <a:t>-Expanding footprint of destinations</a:t>
            </a:r>
          </a:p>
          <a:p>
            <a:endParaRPr lang="en-AU" sz="16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424940"/>
            <a:ext cx="4114800" cy="422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2217420"/>
            <a:ext cx="4743450" cy="4107180"/>
            <a:chOff x="133350" y="1988820"/>
            <a:chExt cx="3841298" cy="3505200"/>
          </a:xfrm>
        </p:grpSpPr>
        <p:pic>
          <p:nvPicPr>
            <p:cNvPr id="5122" name="Picture 2" descr="https://www.safety4sea.com/wp-content/uploads/2017/05/CLIA-Destination-share-for-cruise-shipping-in-2016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350" y="1988820"/>
              <a:ext cx="3841298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s://www.safety4sea.com/wp-content/uploads/2017/05/CLIA-Destination-share-for-cruise-shipping-in-201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0" y="3276600"/>
              <a:ext cx="1318260" cy="112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209550" y="3886200"/>
              <a:ext cx="1619250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5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70841" y="3429000"/>
            <a:ext cx="6715759" cy="2971800"/>
            <a:chOff x="685800" y="914401"/>
            <a:chExt cx="6643687" cy="3042000"/>
          </a:xfrm>
        </p:grpSpPr>
        <p:pic>
          <p:nvPicPr>
            <p:cNvPr id="21" name="Picture 20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2518"/>
            <a:stretch/>
          </p:blipFill>
          <p:spPr bwMode="auto">
            <a:xfrm>
              <a:off x="685800" y="914401"/>
              <a:ext cx="6643687" cy="3042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3276600" y="3346801"/>
              <a:ext cx="27432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467544" y="1893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Regional market share</a:t>
            </a:r>
            <a:endParaRPr lang="en-AU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00" y="762000"/>
            <a:ext cx="4648200" cy="2895600"/>
            <a:chOff x="4582150" y="2916268"/>
            <a:chExt cx="4561851" cy="2227233"/>
          </a:xfrm>
        </p:grpSpPr>
        <p:pic>
          <p:nvPicPr>
            <p:cNvPr id="27" name="Picture 3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82150" y="2916268"/>
              <a:ext cx="4561851" cy="222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val 27"/>
            <p:cNvSpPr/>
            <p:nvPr/>
          </p:nvSpPr>
          <p:spPr>
            <a:xfrm>
              <a:off x="5580112" y="2932524"/>
              <a:ext cx="1224135" cy="7878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>
                  <a:solidFill>
                    <a:schemeClr val="bg1"/>
                  </a:solidFill>
                </a:rPr>
                <a:t>Increased Trade</a:t>
              </a:r>
              <a:endParaRPr lang="en-A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30327" y="4304194"/>
              <a:ext cx="1224136" cy="7878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>
                  <a:solidFill>
                    <a:schemeClr val="bg1"/>
                  </a:solidFill>
                </a:rPr>
                <a:t>Shore Stay</a:t>
              </a:r>
              <a:endParaRPr lang="en-A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539024" y="3656122"/>
              <a:ext cx="1224136" cy="7878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>
                  <a:solidFill>
                    <a:schemeClr val="bg1"/>
                  </a:solidFill>
                </a:rPr>
                <a:t>Repeat Cruising</a:t>
              </a:r>
              <a:endParaRPr lang="en-A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587025" y="3656122"/>
              <a:ext cx="1281119" cy="7878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200" b="1" dirty="0" smtClean="0">
                  <a:solidFill>
                    <a:schemeClr val="bg1"/>
                  </a:solidFill>
                </a:rPr>
                <a:t>Enhanced customer experience</a:t>
              </a:r>
              <a:endParaRPr lang="en-AU" sz="12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66230"/>
              </p:ext>
            </p:extLst>
          </p:nvPr>
        </p:nvGraphicFramePr>
        <p:xfrm>
          <a:off x="4191000" y="762000"/>
          <a:ext cx="4953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328"/>
                <a:gridCol w="1315641"/>
                <a:gridCol w="1393031"/>
              </a:tblGrid>
              <a:tr h="416491">
                <a:tc>
                  <a:txBody>
                    <a:bodyPr/>
                    <a:lstStyle/>
                    <a:p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2015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2016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FIJI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55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73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396654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NEW CALEDONIA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318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379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PNG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51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94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SOLOMONS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2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8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VANUATU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178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213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  <a:tr h="416491">
                <a:tc>
                  <a:txBody>
                    <a:bodyPr/>
                    <a:lstStyle/>
                    <a:p>
                      <a:r>
                        <a:rPr lang="en-AU" dirty="0" smtClean="0">
                          <a:latin typeface="Intro Black Caps" pitchFamily="2" charset="0"/>
                        </a:rPr>
                        <a:t>TOTAL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604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latin typeface="Intro Black Caps" pitchFamily="2" charset="0"/>
                        </a:rPr>
                        <a:t>767</a:t>
                      </a:r>
                      <a:endParaRPr lang="en-AU" dirty="0">
                        <a:latin typeface="Intro Black Caps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Circular Arrow 23"/>
          <p:cNvSpPr/>
          <p:nvPr/>
        </p:nvSpPr>
        <p:spPr>
          <a:xfrm rot="19000971">
            <a:off x="477574" y="1079550"/>
            <a:ext cx="559652" cy="5334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rot="3321696">
            <a:off x="2413942" y="1075356"/>
            <a:ext cx="559652" cy="5334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rot="13825284">
            <a:off x="517833" y="2867034"/>
            <a:ext cx="559652" cy="5334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rot="8398004">
            <a:off x="2446337" y="2811931"/>
            <a:ext cx="559652" cy="5334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9144000" cy="6857999"/>
            <a:chOff x="0" y="1"/>
            <a:chExt cx="9144000" cy="685799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9144000" cy="68579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76200" y="1600200"/>
              <a:ext cx="762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23863" y="1574006"/>
            <a:ext cx="316706" cy="123825"/>
          </a:xfrm>
          <a:custGeom>
            <a:avLst/>
            <a:gdLst>
              <a:gd name="connsiteX0" fmla="*/ 0 w 316706"/>
              <a:gd name="connsiteY0" fmla="*/ 0 h 123825"/>
              <a:gd name="connsiteX1" fmla="*/ 145256 w 316706"/>
              <a:gd name="connsiteY1" fmla="*/ 116682 h 123825"/>
              <a:gd name="connsiteX2" fmla="*/ 316706 w 316706"/>
              <a:gd name="connsiteY2" fmla="*/ 123825 h 123825"/>
              <a:gd name="connsiteX3" fmla="*/ 180975 w 316706"/>
              <a:gd name="connsiteY3" fmla="*/ 2382 h 123825"/>
              <a:gd name="connsiteX4" fmla="*/ 0 w 31670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06" h="123825">
                <a:moveTo>
                  <a:pt x="0" y="0"/>
                </a:moveTo>
                <a:lnTo>
                  <a:pt x="145256" y="116682"/>
                </a:lnTo>
                <a:lnTo>
                  <a:pt x="316706" y="123825"/>
                </a:lnTo>
                <a:lnTo>
                  <a:pt x="180975" y="2382"/>
                </a:lnTo>
                <a:lnTo>
                  <a:pt x="0" y="0"/>
                </a:lnTo>
                <a:close/>
              </a:path>
            </a:pathLst>
          </a:custGeom>
          <a:solidFill>
            <a:srgbClr val="D8C9B6"/>
          </a:solidFill>
          <a:ln>
            <a:solidFill>
              <a:srgbClr val="D8C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25400"/>
            <a:ext cx="9144000" cy="6857999"/>
            <a:chOff x="0" y="1"/>
            <a:chExt cx="9144000" cy="685799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9144000" cy="68579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76200" y="1600200"/>
              <a:ext cx="762000" cy="7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>
            <a:off x="461963" y="1599405"/>
            <a:ext cx="316706" cy="123825"/>
          </a:xfrm>
          <a:custGeom>
            <a:avLst/>
            <a:gdLst>
              <a:gd name="connsiteX0" fmla="*/ 0 w 316706"/>
              <a:gd name="connsiteY0" fmla="*/ 0 h 123825"/>
              <a:gd name="connsiteX1" fmla="*/ 145256 w 316706"/>
              <a:gd name="connsiteY1" fmla="*/ 116682 h 123825"/>
              <a:gd name="connsiteX2" fmla="*/ 316706 w 316706"/>
              <a:gd name="connsiteY2" fmla="*/ 123825 h 123825"/>
              <a:gd name="connsiteX3" fmla="*/ 180975 w 316706"/>
              <a:gd name="connsiteY3" fmla="*/ 2382 h 123825"/>
              <a:gd name="connsiteX4" fmla="*/ 0 w 316706"/>
              <a:gd name="connsiteY4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06" h="123825">
                <a:moveTo>
                  <a:pt x="0" y="0"/>
                </a:moveTo>
                <a:lnTo>
                  <a:pt x="145256" y="116682"/>
                </a:lnTo>
                <a:lnTo>
                  <a:pt x="316706" y="123825"/>
                </a:lnTo>
                <a:lnTo>
                  <a:pt x="180975" y="2382"/>
                </a:lnTo>
                <a:lnTo>
                  <a:pt x="0" y="0"/>
                </a:lnTo>
                <a:close/>
              </a:path>
            </a:pathLst>
          </a:custGeom>
          <a:solidFill>
            <a:srgbClr val="D8C9B6"/>
          </a:solidFill>
          <a:ln>
            <a:solidFill>
              <a:srgbClr val="D8C9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"/>
            <a:ext cx="9144000" cy="6857999"/>
            <a:chOff x="63500" y="25400"/>
            <a:chExt cx="9144000" cy="6857999"/>
          </a:xfrm>
        </p:grpSpPr>
        <p:grpSp>
          <p:nvGrpSpPr>
            <p:cNvPr id="14" name="Group 13"/>
            <p:cNvGrpSpPr/>
            <p:nvPr/>
          </p:nvGrpSpPr>
          <p:grpSpPr>
            <a:xfrm>
              <a:off x="63500" y="25400"/>
              <a:ext cx="9144000" cy="6857999"/>
              <a:chOff x="0" y="1"/>
              <a:chExt cx="9144000" cy="6857999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1"/>
                <a:ext cx="9144000" cy="68579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76200" y="1600200"/>
                <a:ext cx="7620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487363" y="1599405"/>
              <a:ext cx="316706" cy="123825"/>
            </a:xfrm>
            <a:custGeom>
              <a:avLst/>
              <a:gdLst>
                <a:gd name="connsiteX0" fmla="*/ 0 w 316706"/>
                <a:gd name="connsiteY0" fmla="*/ 0 h 123825"/>
                <a:gd name="connsiteX1" fmla="*/ 145256 w 316706"/>
                <a:gd name="connsiteY1" fmla="*/ 116682 h 123825"/>
                <a:gd name="connsiteX2" fmla="*/ 316706 w 316706"/>
                <a:gd name="connsiteY2" fmla="*/ 123825 h 123825"/>
                <a:gd name="connsiteX3" fmla="*/ 180975 w 316706"/>
                <a:gd name="connsiteY3" fmla="*/ 2382 h 123825"/>
                <a:gd name="connsiteX4" fmla="*/ 0 w 316706"/>
                <a:gd name="connsiteY4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706" h="123825">
                  <a:moveTo>
                    <a:pt x="0" y="0"/>
                  </a:moveTo>
                  <a:lnTo>
                    <a:pt x="145256" y="116682"/>
                  </a:lnTo>
                  <a:lnTo>
                    <a:pt x="316706" y="123825"/>
                  </a:lnTo>
                  <a:lnTo>
                    <a:pt x="180975" y="2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C9B6"/>
            </a:solidFill>
            <a:ln>
              <a:solidFill>
                <a:srgbClr val="D8C9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905000" y="1893"/>
            <a:ext cx="8229600" cy="720080"/>
          </a:xfrm>
        </p:spPr>
        <p:txBody>
          <a:bodyPr/>
          <a:lstStyle/>
          <a:p>
            <a:pPr algn="ctr"/>
            <a:r>
              <a:rPr lang="en-AU" dirty="0" smtClean="0"/>
              <a:t>Regional area of operation</a:t>
            </a:r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536575" y="5872595"/>
            <a:ext cx="8302625" cy="756805"/>
            <a:chOff x="536575" y="5872595"/>
            <a:chExt cx="8302625" cy="75680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25" y="5872595"/>
              <a:ext cx="1247775" cy="68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6575" y="6558544"/>
              <a:ext cx="8226425" cy="70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67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13989"/>
            <a:ext cx="9144000" cy="720080"/>
          </a:xfrm>
        </p:spPr>
        <p:txBody>
          <a:bodyPr/>
          <a:lstStyle/>
          <a:p>
            <a:pPr algn="ctr"/>
            <a:r>
              <a:rPr lang="en-AU" dirty="0" smtClean="0"/>
              <a:t>DESTINATION GROWTH IN RECENT YEARS</a:t>
            </a:r>
            <a:endParaRPr lang="en-AU" dirty="0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0" y="323820"/>
            <a:ext cx="91440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algn="ctr"/>
            <a:endParaRPr lang="en-AU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686" y="15240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Intro Black" pitchFamily="2" charset="0"/>
              </a:rPr>
              <a:t>AUSTRALIA</a:t>
            </a:r>
          </a:p>
          <a:p>
            <a:r>
              <a:rPr lang="en-AU" dirty="0" smtClean="0">
                <a:latin typeface="Intro Black" pitchFamily="2" charset="0"/>
              </a:rPr>
              <a:t>- Fraser Island</a:t>
            </a:r>
          </a:p>
          <a:p>
            <a:r>
              <a:rPr lang="en-AU" dirty="0" smtClean="0">
                <a:latin typeface="Intro Black" pitchFamily="2" charset="0"/>
              </a:rPr>
              <a:t>- Gladstone</a:t>
            </a:r>
          </a:p>
          <a:p>
            <a:r>
              <a:rPr lang="en-AU" dirty="0" smtClean="0">
                <a:latin typeface="Intro Black" pitchFamily="2" charset="0"/>
              </a:rPr>
              <a:t>- </a:t>
            </a:r>
            <a:r>
              <a:rPr lang="en-AU" dirty="0" err="1" smtClean="0">
                <a:latin typeface="Intro Black" pitchFamily="2" charset="0"/>
              </a:rPr>
              <a:t>Kuri</a:t>
            </a:r>
            <a:r>
              <a:rPr lang="en-AU" dirty="0" smtClean="0">
                <a:latin typeface="Intro Black" pitchFamily="2" charset="0"/>
              </a:rPr>
              <a:t> Bay</a:t>
            </a:r>
          </a:p>
          <a:p>
            <a:r>
              <a:rPr lang="en-AU" dirty="0">
                <a:latin typeface="Intro Black" pitchFamily="2" charset="0"/>
              </a:rPr>
              <a:t>- Mooloolaba (QLD)</a:t>
            </a:r>
          </a:p>
          <a:p>
            <a:r>
              <a:rPr lang="en-AU" dirty="0">
                <a:latin typeface="Intro Black" pitchFamily="2" charset="0"/>
              </a:rPr>
              <a:t>- Mornington &amp; Portland (VIC)</a:t>
            </a:r>
          </a:p>
          <a:p>
            <a:pPr marL="285750" indent="-285750">
              <a:buFontTx/>
              <a:buChar char="-"/>
            </a:pPr>
            <a:endParaRPr lang="en-AU" dirty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NEW ZEALAND</a:t>
            </a:r>
          </a:p>
          <a:p>
            <a:r>
              <a:rPr lang="en-AU" dirty="0" smtClean="0">
                <a:latin typeface="Intro Black" pitchFamily="2" charset="0"/>
              </a:rPr>
              <a:t>- Stewart Island</a:t>
            </a:r>
          </a:p>
          <a:p>
            <a:pPr marL="285750" indent="-285750">
              <a:buFontTx/>
              <a:buChar char="-"/>
            </a:pPr>
            <a:endParaRPr lang="en-AU" dirty="0">
              <a:latin typeface="Intro Black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81600"/>
            <a:ext cx="2286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3859385"/>
            <a:ext cx="2645229" cy="179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381063"/>
            <a:ext cx="2641600" cy="18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0086" y="710053"/>
            <a:ext cx="3138714" cy="218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8457" y="3320447"/>
            <a:ext cx="2057400" cy="14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84286" y="491575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Intro Black" pitchFamily="2" charset="0"/>
              </a:rPr>
              <a:t>SOLOMON ISLANDS</a:t>
            </a:r>
          </a:p>
          <a:p>
            <a:r>
              <a:rPr lang="en-AU" dirty="0">
                <a:latin typeface="Intro Black" pitchFamily="2" charset="0"/>
              </a:rPr>
              <a:t>- Gizo &amp; Honiara</a:t>
            </a:r>
          </a:p>
          <a:p>
            <a:endParaRPr lang="en-AU" dirty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EAST TIMOR</a:t>
            </a:r>
          </a:p>
          <a:p>
            <a:r>
              <a:rPr lang="en-AU" dirty="0" smtClean="0">
                <a:latin typeface="Intro Black" pitchFamily="2" charset="0"/>
              </a:rPr>
              <a:t>- Dili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637453"/>
            <a:ext cx="3657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400" dirty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THAILAND</a:t>
            </a:r>
          </a:p>
          <a:p>
            <a:r>
              <a:rPr lang="en-AU" dirty="0" smtClean="0">
                <a:latin typeface="Intro Black" pitchFamily="2" charset="0"/>
              </a:rPr>
              <a:t>- </a:t>
            </a:r>
            <a:r>
              <a:rPr lang="en-AU" dirty="0" err="1" smtClean="0">
                <a:latin typeface="Intro Black" pitchFamily="2" charset="0"/>
              </a:rPr>
              <a:t>Ko</a:t>
            </a:r>
            <a:r>
              <a:rPr lang="en-AU" dirty="0" smtClean="0">
                <a:latin typeface="Intro Black" pitchFamily="2" charset="0"/>
              </a:rPr>
              <a:t> Chang &amp; </a:t>
            </a:r>
            <a:r>
              <a:rPr lang="en-AU" dirty="0" err="1" smtClean="0">
                <a:latin typeface="Intro Black" pitchFamily="2" charset="0"/>
              </a:rPr>
              <a:t>Krabi</a:t>
            </a:r>
            <a:endParaRPr lang="en-AU" dirty="0" smtClean="0">
              <a:latin typeface="Intro Black" pitchFamily="2" charset="0"/>
            </a:endParaRPr>
          </a:p>
          <a:p>
            <a:pPr marL="285750" indent="-285750">
              <a:buFontTx/>
              <a:buChar char="-"/>
            </a:pPr>
            <a:endParaRPr lang="en-AU" dirty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PNG</a:t>
            </a:r>
          </a:p>
          <a:p>
            <a:r>
              <a:rPr lang="en-AU" dirty="0" smtClean="0">
                <a:latin typeface="Intro Black" pitchFamily="2" charset="0"/>
              </a:rPr>
              <a:t>- Conflict Islands</a:t>
            </a:r>
          </a:p>
          <a:p>
            <a:pPr marL="285750" indent="-285750">
              <a:buFontTx/>
              <a:buChar char="-"/>
            </a:pPr>
            <a:endParaRPr lang="en-AU" dirty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INDONESIA</a:t>
            </a:r>
          </a:p>
          <a:p>
            <a:r>
              <a:rPr lang="en-AU" dirty="0" smtClean="0">
                <a:latin typeface="Intro Black" pitchFamily="2" charset="0"/>
              </a:rPr>
              <a:t>- </a:t>
            </a:r>
            <a:r>
              <a:rPr lang="en-AU" dirty="0" err="1" smtClean="0">
                <a:latin typeface="Intro Black" pitchFamily="2" charset="0"/>
              </a:rPr>
              <a:t>Sabang</a:t>
            </a:r>
            <a:r>
              <a:rPr lang="en-AU" dirty="0" smtClean="0">
                <a:latin typeface="Intro Black" pitchFamily="2" charset="0"/>
              </a:rPr>
              <a:t> &amp; </a:t>
            </a:r>
            <a:r>
              <a:rPr lang="en-AU" dirty="0" err="1" smtClean="0">
                <a:latin typeface="Intro Black" pitchFamily="2" charset="0"/>
              </a:rPr>
              <a:t>Probollingo</a:t>
            </a:r>
            <a:endParaRPr lang="en-AU" dirty="0" smtClean="0">
              <a:latin typeface="Intro Black" pitchFamily="2" charset="0"/>
            </a:endParaRPr>
          </a:p>
          <a:p>
            <a:r>
              <a:rPr lang="en-AU" dirty="0" smtClean="0">
                <a:latin typeface="Intro Black" pitchFamily="2" charset="0"/>
              </a:rPr>
              <a:t>- </a:t>
            </a:r>
            <a:r>
              <a:rPr lang="en-AU" dirty="0" err="1" smtClean="0">
                <a:latin typeface="Intro Black" pitchFamily="2" charset="0"/>
              </a:rPr>
              <a:t>Benoa</a:t>
            </a:r>
            <a:r>
              <a:rPr lang="en-AU" dirty="0" smtClean="0">
                <a:latin typeface="Intro Black" pitchFamily="2" charset="0"/>
              </a:rPr>
              <a:t> Alongside</a:t>
            </a:r>
          </a:p>
          <a:p>
            <a:r>
              <a:rPr lang="en-AU" dirty="0" smtClean="0">
                <a:latin typeface="Intro Black" pitchFamily="2" charset="0"/>
              </a:rPr>
              <a:t>- </a:t>
            </a:r>
            <a:r>
              <a:rPr lang="en-AU" dirty="0" err="1" smtClean="0">
                <a:latin typeface="Intro Black" pitchFamily="2" charset="0"/>
              </a:rPr>
              <a:t>Bengsal</a:t>
            </a:r>
            <a:r>
              <a:rPr lang="en-AU" dirty="0" smtClean="0">
                <a:latin typeface="Intro Black" pitchFamily="2" charset="0"/>
              </a:rPr>
              <a:t> / Lombok</a:t>
            </a:r>
          </a:p>
          <a:p>
            <a:pPr marL="285750" indent="-285750">
              <a:buFontTx/>
              <a:buChar char="-"/>
            </a:pPr>
            <a:endParaRPr lang="en-AU" sz="1400" dirty="0" smtClean="0">
              <a:latin typeface="Intro Black" pitchFamily="2" charset="0"/>
            </a:endParaRPr>
          </a:p>
          <a:p>
            <a:endParaRPr lang="en-AU" sz="1400" dirty="0">
              <a:latin typeface="Intro Black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37453"/>
            <a:ext cx="152400" cy="231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063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00" y="4343400"/>
            <a:ext cx="4559300" cy="20537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AU" sz="2800" dirty="0" smtClean="0"/>
              <a:t>Kuri Bay (Kimberley)</a:t>
            </a:r>
            <a:br>
              <a:rPr lang="en-AU" sz="2800" dirty="0" smtClean="0"/>
            </a:br>
            <a:r>
              <a:rPr lang="en-AU" sz="2800" dirty="0" smtClean="0"/>
              <a:t>Requested swept path submitted as part of </a:t>
            </a:r>
            <a:br>
              <a:rPr lang="en-AU" sz="2800" dirty="0" smtClean="0"/>
            </a:br>
            <a:r>
              <a:rPr lang="en-AU" sz="2800" dirty="0" err="1" smtClean="0"/>
              <a:t>aho</a:t>
            </a:r>
            <a:r>
              <a:rPr lang="en-AU" sz="2800" dirty="0" smtClean="0"/>
              <a:t> hydroscheme</a:t>
            </a:r>
            <a:endParaRPr lang="en-AU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752600"/>
            <a:ext cx="8356600" cy="3733800"/>
            <a:chOff x="0" y="1752600"/>
            <a:chExt cx="8356600" cy="3733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1752600"/>
              <a:ext cx="2667000" cy="914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41600" y="1752600"/>
              <a:ext cx="2667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08600" y="1752600"/>
              <a:ext cx="1016000" cy="457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324600" y="2209800"/>
              <a:ext cx="1524000" cy="1905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4114800"/>
              <a:ext cx="508000" cy="1371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2"/>
          <p:cNvSpPr txBox="1">
            <a:spLocks/>
          </p:cNvSpPr>
          <p:nvPr/>
        </p:nvSpPr>
        <p:spPr bwMode="auto">
          <a:xfrm>
            <a:off x="0" y="0"/>
            <a:ext cx="9131300" cy="72008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2060"/>
                </a:solidFill>
                <a:latin typeface="Intro Black Caps" pitchFamily="2" charset="0"/>
                <a:ea typeface="Intro Black Caps" pitchFamily="2" charset="0"/>
                <a:cs typeface="Lucida Sans Unicode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2351"/>
                </a:solidFill>
                <a:latin typeface="Lucida Sans Unicode" pitchFamily="34" charset="0"/>
                <a:ea typeface="Georgia" pitchFamily="18" charset="0"/>
              </a:defRPr>
            </a:lvl9pPr>
          </a:lstStyle>
          <a:p>
            <a:pPr algn="ctr"/>
            <a:r>
              <a:rPr lang="en-AU" sz="3200" dirty="0" smtClean="0"/>
              <a:t>THE EVOLUTION OF A NEW DESTINATION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298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onesia Port Presentation">
  <a:themeElements>
    <a:clrScheme name="Custom 5">
      <a:dk1>
        <a:srgbClr val="112351"/>
      </a:dk1>
      <a:lt1>
        <a:sysClr val="window" lastClr="FFFFFF"/>
      </a:lt1>
      <a:dk2>
        <a:srgbClr val="0079B2"/>
      </a:dk2>
      <a:lt2>
        <a:srgbClr val="000000"/>
      </a:lt2>
      <a:accent1>
        <a:srgbClr val="B3DBE5"/>
      </a:accent1>
      <a:accent2>
        <a:srgbClr val="2BA693"/>
      </a:accent2>
      <a:accent3>
        <a:srgbClr val="0079B2"/>
      </a:accent3>
      <a:accent4>
        <a:srgbClr val="112351"/>
      </a:accent4>
      <a:accent5>
        <a:srgbClr val="7AC4E5"/>
      </a:accent5>
      <a:accent6>
        <a:srgbClr val="FFFFFE"/>
      </a:accent6>
      <a:hlink>
        <a:srgbClr val="C0C0C0"/>
      </a:hlink>
      <a:folHlink>
        <a:srgbClr val="DDDDDD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3953</TotalTime>
  <Words>985</Words>
  <Application>Microsoft Office PowerPoint</Application>
  <PresentationFormat>On-screen Show (4:3)</PresentationFormat>
  <Paragraphs>201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Calibri Light</vt:lpstr>
      <vt:lpstr>Georgia</vt:lpstr>
      <vt:lpstr>Intro Black</vt:lpstr>
      <vt:lpstr>Intro Black Caps</vt:lpstr>
      <vt:lpstr>Lucida Sans Unicode</vt:lpstr>
      <vt:lpstr>PandO Intro Black Inline Caps</vt:lpstr>
      <vt:lpstr>Verdana</vt:lpstr>
      <vt:lpstr>Wingdings</vt:lpstr>
      <vt:lpstr>Indonesia Port Presentation</vt:lpstr>
      <vt:lpstr>PowerPoint Presentation</vt:lpstr>
      <vt:lpstr>objectives</vt:lpstr>
      <vt:lpstr>PowerPoint Presentation</vt:lpstr>
      <vt:lpstr>YEAR ON YEAR AUSTRALIAN PASSENGER GROWTH</vt:lpstr>
      <vt:lpstr>SOUTH pacific market PENETRATION FROM AUSTRALIA</vt:lpstr>
      <vt:lpstr>Regional market share</vt:lpstr>
      <vt:lpstr>Regional area of operation</vt:lpstr>
      <vt:lpstr>DESTINATION GROWTH IN RECENT YEARS</vt:lpstr>
      <vt:lpstr>Kuri Bay (Kimberley) Requested swept path submitted as part of  aho hydroscheme</vt:lpstr>
      <vt:lpstr>Preliminary data captured</vt:lpstr>
      <vt:lpstr>Camden sound (Kimberley) chart updated</vt:lpstr>
      <vt:lpstr>Kuri Bay (Kimberley) now safely accessible by large  vessels</vt:lpstr>
      <vt:lpstr>PowerPoint Presentation</vt:lpstr>
      <vt:lpstr>Increased government engagement</vt:lpstr>
      <vt:lpstr>PowerPoint Presentation</vt:lpstr>
      <vt:lpstr>ASPIRATIONS AND OPPORTUNITY</vt:lpstr>
      <vt:lpstr>Operational experience</vt:lpstr>
      <vt:lpstr>Baseline challenges</vt:lpstr>
      <vt:lpstr>Baseline visibility</vt:lpstr>
      <vt:lpstr>PowerPoint Presentation</vt:lpstr>
      <vt:lpstr>PowerPoint Presentation</vt:lpstr>
      <vt:lpstr>ISOLATED DANGER MARKS</vt:lpstr>
      <vt:lpstr>PowerPoint Presentation</vt:lpstr>
      <vt:lpstr>Kea TRADER</vt:lpstr>
      <vt:lpstr>8m CONTOUR shows WIDER CHANNEL Than maintained  depth</vt:lpstr>
      <vt:lpstr>bENC allow for eNhanced safety of  Navigation  in some tight ports </vt:lpstr>
      <vt:lpstr>Enc coverage issues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Bird</dc:creator>
  <cp:lastModifiedBy>Alberto Costa Neves</cp:lastModifiedBy>
  <cp:revision>105</cp:revision>
  <dcterms:created xsi:type="dcterms:W3CDTF">2006-08-16T00:00:00Z</dcterms:created>
  <dcterms:modified xsi:type="dcterms:W3CDTF">2018-02-23T07:38:04Z</dcterms:modified>
</cp:coreProperties>
</file>