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04" r:id="rId1"/>
  </p:sldMasterIdLst>
  <p:notesMasterIdLst>
    <p:notesMasterId r:id="rId6"/>
  </p:notesMasterIdLst>
  <p:handoutMasterIdLst>
    <p:handoutMasterId r:id="rId7"/>
  </p:handoutMasterIdLst>
  <p:sldIdLst>
    <p:sldId id="773" r:id="rId2"/>
    <p:sldId id="774" r:id="rId3"/>
    <p:sldId id="775" r:id="rId4"/>
    <p:sldId id="776" r:id="rId5"/>
  </p:sldIdLst>
  <p:sldSz cx="9144000" cy="6858000" type="screen4x3"/>
  <p:notesSz cx="6797675" cy="99266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3333CC"/>
    <a:srgbClr val="0099CC"/>
    <a:srgbClr val="66FFFF"/>
    <a:srgbClr val="333399"/>
    <a:srgbClr val="00CC66"/>
    <a:srgbClr val="06518B"/>
    <a:srgbClr val="4BC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93" autoAdjust="0"/>
    <p:restoredTop sz="97231" autoAdjust="0"/>
  </p:normalViewPr>
  <p:slideViewPr>
    <p:cSldViewPr>
      <p:cViewPr varScale="1">
        <p:scale>
          <a:sx n="95" d="100"/>
          <a:sy n="95" d="100"/>
        </p:scale>
        <p:origin x="1117" y="7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720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40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40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40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28F1917B-7503-4C84-9E00-7DA071D23B42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992698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17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noProof="0" smtClean="0"/>
              <a:t>Click to edit Master text styles</a:t>
            </a:r>
          </a:p>
          <a:p>
            <a:pPr lvl="1"/>
            <a:r>
              <a:rPr lang="en-AU" altLang="en-US" noProof="0" smtClean="0"/>
              <a:t>Second level</a:t>
            </a:r>
          </a:p>
          <a:p>
            <a:pPr lvl="2"/>
            <a:r>
              <a:rPr lang="en-AU" altLang="en-US" noProof="0" smtClean="0"/>
              <a:t>Third level</a:t>
            </a:r>
          </a:p>
          <a:p>
            <a:pPr lvl="3"/>
            <a:r>
              <a:rPr lang="en-AU" altLang="en-US" noProof="0" smtClean="0"/>
              <a:t>Fourth level</a:t>
            </a:r>
          </a:p>
          <a:p>
            <a:pPr lvl="4"/>
            <a:r>
              <a:rPr lang="en-AU" alt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78C41919-A5BA-4896-A600-76E10D0CDC56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0019183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5"/>
          <p:cNvSpPr>
            <a:spLocks noChangeArrowheads="1"/>
          </p:cNvSpPr>
          <p:nvPr userDrawn="1"/>
        </p:nvSpPr>
        <p:spPr bwMode="auto">
          <a:xfrm>
            <a:off x="0" y="0"/>
            <a:ext cx="9144000" cy="20605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pic>
        <p:nvPicPr>
          <p:cNvPr id="5" name="Picture 44" descr="SWPC Logo_digitsed_0401201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404813"/>
            <a:ext cx="1439862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80136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/>
            </a:lvl1pPr>
          </a:lstStyle>
          <a:p>
            <a:pPr lvl="0"/>
            <a:r>
              <a:rPr lang="en-AU" altLang="en-US" noProof="0" smtClean="0"/>
              <a:t>Click to edit Master subtitle style</a:t>
            </a:r>
          </a:p>
        </p:txBody>
      </p:sp>
      <p:sp>
        <p:nvSpPr>
          <p:cNvPr id="2180135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1187450" y="188913"/>
            <a:ext cx="6337300" cy="1655762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AU" altLang="en-US" noProof="0" smtClean="0"/>
              <a:t>Click to edit Master title style</a:t>
            </a: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68313" y="6237288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2138" y="623728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8" name="Rectangle 4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298C073F-45C0-448C-AA45-979C4D6E2BF0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072709101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3069385420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2575" y="115888"/>
            <a:ext cx="2054225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115888"/>
            <a:ext cx="6011862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1699284667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2685782427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3782802896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196975"/>
            <a:ext cx="3960812" cy="4862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196975"/>
            <a:ext cx="3962400" cy="4862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3027069696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3851383400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4170143759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1775004843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2607307024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1247078439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9111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5888"/>
            <a:ext cx="8218487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title style</a:t>
            </a:r>
          </a:p>
        </p:txBody>
      </p:sp>
      <p:sp>
        <p:nvSpPr>
          <p:cNvPr id="217911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196975"/>
            <a:ext cx="8075612" cy="486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text styles</a:t>
            </a:r>
          </a:p>
          <a:p>
            <a:pPr lvl="1"/>
            <a:r>
              <a:rPr lang="en-AU" altLang="en-US" smtClean="0"/>
              <a:t>Second level</a:t>
            </a:r>
          </a:p>
          <a:p>
            <a:pPr lvl="2"/>
            <a:r>
              <a:rPr lang="en-AU" altLang="en-US" smtClean="0"/>
              <a:t>Third level</a:t>
            </a:r>
          </a:p>
          <a:p>
            <a:pPr lvl="3"/>
            <a:r>
              <a:rPr lang="en-AU" altLang="en-US" smtClean="0"/>
              <a:t>Fourth level</a:t>
            </a:r>
          </a:p>
          <a:p>
            <a:pPr lvl="4"/>
            <a:r>
              <a:rPr lang="en-AU" altLang="en-US" smtClean="0"/>
              <a:t>Fifth level</a:t>
            </a:r>
          </a:p>
        </p:txBody>
      </p:sp>
      <p:sp>
        <p:nvSpPr>
          <p:cNvPr id="1028" name="Rectangle 49"/>
          <p:cNvSpPr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29" name="Line 44"/>
          <p:cNvSpPr>
            <a:spLocks noChangeShapeType="1"/>
          </p:cNvSpPr>
          <p:nvPr userDrawn="1"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0" name="Picture 50" descr="SWPC Logo_digitsed_0401201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250" y="6381750"/>
            <a:ext cx="4318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79127" name="Rectangle 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63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ransition spd="med"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76250"/>
            <a:ext cx="7772400" cy="1441450"/>
          </a:xfrm>
        </p:spPr>
        <p:txBody>
          <a:bodyPr/>
          <a:lstStyle/>
          <a:p>
            <a:pPr eaLnBrk="1" hangingPunct="1">
              <a:defRPr/>
            </a:pPr>
            <a:r>
              <a:rPr lang="en-AU" altLang="en-US" sz="2400" dirty="0" smtClean="0"/>
              <a:t>15</a:t>
            </a:r>
            <a:r>
              <a:rPr lang="en-AU" altLang="en-US" sz="2400" baseline="30000" dirty="0" smtClean="0"/>
              <a:t>th</a:t>
            </a:r>
            <a:r>
              <a:rPr lang="en-AU" altLang="en-US" sz="2400" dirty="0" smtClean="0"/>
              <a:t> South West Pacific </a:t>
            </a:r>
            <a:br>
              <a:rPr lang="en-AU" altLang="en-US" sz="2400" dirty="0" smtClean="0"/>
            </a:br>
            <a:r>
              <a:rPr lang="en-AU" altLang="en-US" sz="2400" dirty="0" smtClean="0"/>
              <a:t>Hydrographic Commission Conference</a:t>
            </a:r>
            <a:br>
              <a:rPr lang="en-AU" altLang="en-US" sz="2400" dirty="0" smtClean="0"/>
            </a:br>
            <a:r>
              <a:rPr lang="en-AU" altLang="en-US" sz="1800" dirty="0" smtClean="0"/>
              <a:t/>
            </a:r>
            <a:br>
              <a:rPr lang="en-AU" altLang="en-US" sz="1800" dirty="0" smtClean="0"/>
            </a:br>
            <a:r>
              <a:rPr lang="en-AU" altLang="en-US" sz="1800" dirty="0" smtClean="0"/>
              <a:t>21-23 February 2018</a:t>
            </a:r>
            <a:r>
              <a:rPr lang="en-AU" altLang="en-US" sz="1800" b="0" dirty="0" smtClean="0"/>
              <a:t/>
            </a:r>
            <a:br>
              <a:rPr lang="en-AU" altLang="en-US" sz="1800" b="0" dirty="0" smtClean="0"/>
            </a:br>
            <a:r>
              <a:rPr lang="en-AU" altLang="en-US" sz="1800" dirty="0" err="1" smtClean="0"/>
              <a:t>Nadi</a:t>
            </a:r>
            <a:r>
              <a:rPr lang="en-AU" altLang="en-US" sz="1800" dirty="0" smtClean="0"/>
              <a:t>, Fiji</a:t>
            </a:r>
            <a:endParaRPr lang="en-AU" altLang="en-AU" sz="1800" dirty="0" smtClean="0"/>
          </a:p>
        </p:txBody>
      </p:sp>
      <p:sp>
        <p:nvSpPr>
          <p:cNvPr id="10844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2276475"/>
            <a:ext cx="6983413" cy="3816350"/>
          </a:xfrm>
        </p:spPr>
        <p:txBody>
          <a:bodyPr/>
          <a:lstStyle/>
          <a:p>
            <a:pPr eaLnBrk="1" hangingPunct="1">
              <a:defRPr/>
            </a:pPr>
            <a:r>
              <a:rPr lang="en-AU" altLang="en-US" sz="1600" dirty="0" smtClean="0"/>
              <a:t>1.	Legislation </a:t>
            </a:r>
            <a:r>
              <a:rPr lang="en-AU" altLang="en-US" sz="1600" dirty="0"/>
              <a:t>is still a challenge as we lack the expertise in this area</a:t>
            </a:r>
            <a:r>
              <a:rPr lang="en-AU" altLang="en-US" sz="1600" dirty="0" smtClean="0"/>
              <a:t>.</a:t>
            </a:r>
          </a:p>
          <a:p>
            <a:pPr eaLnBrk="1" hangingPunct="1">
              <a:defRPr/>
            </a:pPr>
            <a:endParaRPr lang="en-AU" altLang="en-US" sz="1600" dirty="0"/>
          </a:p>
          <a:p>
            <a:pPr eaLnBrk="1" hangingPunct="1">
              <a:defRPr/>
            </a:pPr>
            <a:r>
              <a:rPr lang="en-AU" altLang="en-US" sz="1600" dirty="0" smtClean="0"/>
              <a:t>  2</a:t>
            </a:r>
            <a:r>
              <a:rPr lang="en-AU" altLang="en-US" sz="1600" dirty="0"/>
              <a:t>.	UKHO has put up its hand in the 14th Meeting in Noumea with Mr. Tim Lowe to be Nauru’s – PCA.</a:t>
            </a:r>
          </a:p>
          <a:p>
            <a:pPr eaLnBrk="1" hangingPunct="1">
              <a:defRPr/>
            </a:pPr>
            <a:r>
              <a:rPr lang="en-AU" altLang="en-US" sz="1600" dirty="0" smtClean="0"/>
              <a:t>   3</a:t>
            </a:r>
            <a:r>
              <a:rPr lang="en-AU" altLang="en-US" sz="1600" dirty="0"/>
              <a:t>.	Maritime and Port Operations remains the defector and Nauru is an Observer Member</a:t>
            </a:r>
          </a:p>
          <a:p>
            <a:pPr eaLnBrk="1" hangingPunct="1">
              <a:defRPr/>
            </a:pPr>
            <a:r>
              <a:rPr lang="en-AU" altLang="en-US" sz="1600" dirty="0" smtClean="0"/>
              <a:t> 4</a:t>
            </a:r>
            <a:r>
              <a:rPr lang="en-AU" altLang="en-US" sz="1600" dirty="0"/>
              <a:t>.	David Parker from UKHO has made contact last month to visit  Nauru and to do Technical Assessments and assistance</a:t>
            </a:r>
          </a:p>
          <a:p>
            <a:pPr eaLnBrk="1" hangingPunct="1">
              <a:defRPr/>
            </a:pPr>
            <a:r>
              <a:rPr lang="en-AU" altLang="en-US" sz="1600" dirty="0" smtClean="0"/>
              <a:t>    5</a:t>
            </a:r>
            <a:r>
              <a:rPr lang="en-AU" altLang="en-US" sz="1600" dirty="0"/>
              <a:t>.	Brett Brace took the initiative that maybe Australia should take up the role as our PCA. Similar to Solomon Island pathway</a:t>
            </a:r>
            <a:r>
              <a:rPr lang="en-AU" altLang="en-US" sz="1600" dirty="0" smtClean="0"/>
              <a:t>.</a:t>
            </a:r>
          </a:p>
          <a:p>
            <a:pPr eaLnBrk="1" hangingPunct="1">
              <a:defRPr/>
            </a:pPr>
            <a:endParaRPr lang="en-AU" altLang="en-US" sz="1600" dirty="0"/>
          </a:p>
          <a:p>
            <a:pPr eaLnBrk="1" hangingPunct="1">
              <a:defRPr/>
            </a:pPr>
            <a:r>
              <a:rPr lang="en-AU" altLang="en-US" sz="1600" dirty="0" smtClean="0"/>
              <a:t>6 </a:t>
            </a:r>
            <a:endParaRPr lang="en-AU" altLang="en-US" sz="1600" dirty="0"/>
          </a:p>
          <a:p>
            <a:pPr eaLnBrk="1" hangingPunct="1">
              <a:defRPr/>
            </a:pPr>
            <a:endParaRPr lang="en-US" altLang="en-US" sz="16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altLang="en-US" dirty="0" smtClean="0"/>
              <a:t>21-23 February, 2018</a:t>
            </a:r>
          </a:p>
          <a:p>
            <a:pPr>
              <a:defRPr/>
            </a:pPr>
            <a:r>
              <a:rPr lang="en-AU" altLang="en-US" dirty="0" smtClean="0"/>
              <a:t>NUKU’ALOFA</a:t>
            </a:r>
            <a:endParaRPr lang="en-AU" altLang="en-US" dirty="0"/>
          </a:p>
        </p:txBody>
      </p:sp>
      <p:sp>
        <p:nvSpPr>
          <p:cNvPr id="153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576262"/>
          </a:xfrm>
        </p:spPr>
        <p:txBody>
          <a:bodyPr/>
          <a:lstStyle/>
          <a:p>
            <a:pPr eaLnBrk="1" hangingPunct="1">
              <a:defRPr/>
            </a:pPr>
            <a:r>
              <a:rPr lang="en-AU" altLang="en-US" sz="2000" dirty="0" smtClean="0"/>
              <a:t>15</a:t>
            </a:r>
            <a:r>
              <a:rPr lang="en-AU" altLang="en-US" sz="2000" baseline="30000" dirty="0" smtClean="0"/>
              <a:t>th</a:t>
            </a:r>
            <a:r>
              <a:rPr lang="en-AU" altLang="en-US" sz="2000" dirty="0" smtClean="0"/>
              <a:t> South West Pacific Hydrographic Commission Conference</a:t>
            </a:r>
          </a:p>
        </p:txBody>
      </p:sp>
      <p:sp>
        <p:nvSpPr>
          <p:cNvPr id="153088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1071563" y="1308100"/>
            <a:ext cx="7313612" cy="435451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Upcoming Government </a:t>
            </a:r>
            <a:r>
              <a:rPr lang="en-US" altLang="en-US" dirty="0" smtClean="0"/>
              <a:t>Project</a:t>
            </a:r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r>
              <a:rPr lang="en-US" altLang="en-US" sz="1400" dirty="0" smtClean="0"/>
              <a:t>ADB- New Port Development Project</a:t>
            </a:r>
          </a:p>
          <a:p>
            <a:pPr eaLnBrk="1" hangingPunct="1">
              <a:defRPr/>
            </a:pPr>
            <a:endParaRPr lang="en-US" altLang="en-US" sz="1400" dirty="0"/>
          </a:p>
          <a:p>
            <a:pPr eaLnBrk="1" hangingPunct="1">
              <a:defRPr/>
            </a:pPr>
            <a:r>
              <a:rPr lang="en-US" altLang="en-US" sz="1400" dirty="0" smtClean="0"/>
              <a:t>Underwater Internet Cable</a:t>
            </a:r>
          </a:p>
        </p:txBody>
      </p:sp>
      <p:sp>
        <p:nvSpPr>
          <p:cNvPr id="1530892" name="Rectangle 12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endParaRPr lang="en-AU" altLang="en-US" sz="100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altLang="en-US" dirty="0" smtClean="0"/>
              <a:t>21-23 February 2018</a:t>
            </a:r>
            <a:endParaRPr lang="en-AU" altLang="en-US" dirty="0"/>
          </a:p>
          <a:p>
            <a:pPr>
              <a:defRPr/>
            </a:pPr>
            <a:r>
              <a:rPr lang="en-AU" altLang="en-US" dirty="0" smtClean="0"/>
              <a:t>NUKU’ALOFA</a:t>
            </a:r>
            <a:endParaRPr lang="en-AU" altLang="en-US" dirty="0"/>
          </a:p>
        </p:txBody>
      </p:sp>
      <p:sp>
        <p:nvSpPr>
          <p:cNvPr id="229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576262"/>
          </a:xfrm>
        </p:spPr>
        <p:txBody>
          <a:bodyPr/>
          <a:lstStyle/>
          <a:p>
            <a:pPr eaLnBrk="1" hangingPunct="1">
              <a:defRPr/>
            </a:pPr>
            <a:r>
              <a:rPr lang="en-AU" altLang="en-US" sz="2000" dirty="0" smtClean="0"/>
              <a:t>15</a:t>
            </a:r>
            <a:r>
              <a:rPr lang="en-AU" altLang="en-US" sz="2000" baseline="30000" dirty="0" smtClean="0"/>
              <a:t>th</a:t>
            </a:r>
            <a:r>
              <a:rPr lang="en-AU" altLang="en-US" sz="2000" dirty="0" smtClean="0"/>
              <a:t> South West Pacific Hydrographic Commission Conference</a:t>
            </a:r>
          </a:p>
        </p:txBody>
      </p:sp>
      <p:sp>
        <p:nvSpPr>
          <p:cNvPr id="2292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1563" y="1308100"/>
            <a:ext cx="7313612" cy="4354513"/>
          </a:xfrm>
        </p:spPr>
        <p:txBody>
          <a:bodyPr/>
          <a:lstStyle/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2292740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endParaRPr lang="en-AU" altLang="en-US" sz="100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altLang="en-US" dirty="0" smtClean="0"/>
              <a:t>21-23 February 2018</a:t>
            </a:r>
            <a:endParaRPr lang="en-AU" altLang="en-US" dirty="0"/>
          </a:p>
          <a:p>
            <a:pPr>
              <a:defRPr/>
            </a:pPr>
            <a:r>
              <a:rPr lang="en-AU" altLang="en-US" dirty="0" smtClean="0"/>
              <a:t>NUKU’ALOFA</a:t>
            </a:r>
            <a:endParaRPr lang="en-AU" altLang="en-US" dirty="0"/>
          </a:p>
        </p:txBody>
      </p:sp>
      <p:sp>
        <p:nvSpPr>
          <p:cNvPr id="229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576262"/>
          </a:xfrm>
        </p:spPr>
        <p:txBody>
          <a:bodyPr/>
          <a:lstStyle/>
          <a:p>
            <a:pPr eaLnBrk="1" hangingPunct="1">
              <a:defRPr/>
            </a:pPr>
            <a:r>
              <a:rPr lang="en-AU" altLang="en-US" sz="2000" dirty="0" smtClean="0"/>
              <a:t>15</a:t>
            </a:r>
            <a:r>
              <a:rPr lang="en-AU" altLang="en-US" sz="2000" baseline="30000" dirty="0" smtClean="0"/>
              <a:t>th</a:t>
            </a:r>
            <a:r>
              <a:rPr lang="en-AU" altLang="en-US" sz="2000" dirty="0" smtClean="0"/>
              <a:t> South West Pacific Hydrographic Commission Conference</a:t>
            </a:r>
          </a:p>
        </p:txBody>
      </p:sp>
      <p:sp>
        <p:nvSpPr>
          <p:cNvPr id="229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1563" y="1308100"/>
            <a:ext cx="7313612" cy="4354513"/>
          </a:xfrm>
        </p:spPr>
        <p:txBody>
          <a:bodyPr/>
          <a:lstStyle/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2293764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endParaRPr lang="en-AU" altLang="en-US" sz="100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73</TotalTime>
  <Words>51</Words>
  <Application>Microsoft Office PowerPoint</Application>
  <PresentationFormat>On-screen Show (4:3)</PresentationFormat>
  <Paragraphs>23</Paragraphs>
  <Slides>4</Slides>
  <Notes>0</Notes>
  <HiddenSlides>3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Verdana</vt:lpstr>
      <vt:lpstr>Arial</vt:lpstr>
      <vt:lpstr>Wingdings</vt:lpstr>
      <vt:lpstr>Times New Roman</vt:lpstr>
      <vt:lpstr>Globe</vt:lpstr>
      <vt:lpstr>15th South West Pacific  Hydrographic Commission Conference  21-23 February 2018 Nadi, Fiji</vt:lpstr>
      <vt:lpstr>15th South West Pacific Hydrographic Commission Conference</vt:lpstr>
      <vt:lpstr>15th South West Pacific Hydrographic Commission Conference</vt:lpstr>
      <vt:lpstr>15th South West Pacific Hydrographic Commission Conference</vt:lpstr>
    </vt:vector>
  </TitlesOfParts>
  <Company>Department of Defence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14th  South West Pacific  Hydrographic Commission Conference  30 November – 02 December NOUMEA</dc:title>
  <dc:creator>Melinda McMullen</dc:creator>
  <cp:lastModifiedBy>Alberto Costa Neves</cp:lastModifiedBy>
  <cp:revision>16</cp:revision>
  <dcterms:created xsi:type="dcterms:W3CDTF">2016-11-03T03:14:38Z</dcterms:created>
  <dcterms:modified xsi:type="dcterms:W3CDTF">2018-02-23T11:01:47Z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bjective-Id">
    <vt:lpwstr>R32923348</vt:lpwstr>
  </property>
  <property fmtid="{D5CDD505-2E9C-101B-9397-08002B2CF9AE}" pid="3" name="Objective-Title">
    <vt:lpwstr>SWPHC15 ppt template</vt:lpwstr>
  </property>
  <property fmtid="{D5CDD505-2E9C-101B-9397-08002B2CF9AE}" pid="4" name="Objective-Comment">
    <vt:lpwstr/>
  </property>
  <property fmtid="{D5CDD505-2E9C-101B-9397-08002B2CF9AE}" pid="5" name="Objective-CreationStamp">
    <vt:filetime>2018-01-15T05:39:14Z</vt:filetime>
  </property>
  <property fmtid="{D5CDD505-2E9C-101B-9397-08002B2CF9AE}" pid="6" name="Objective-IsApproved">
    <vt:bool>false</vt:bool>
  </property>
  <property fmtid="{D5CDD505-2E9C-101B-9397-08002B2CF9AE}" pid="7" name="Objective-IsPublished">
    <vt:bool>true</vt:bool>
  </property>
  <property fmtid="{D5CDD505-2E9C-101B-9397-08002B2CF9AE}" pid="8" name="Objective-DatePublished">
    <vt:filetime>2018-01-15T05:39:14Z</vt:filetime>
  </property>
  <property fmtid="{D5CDD505-2E9C-101B-9397-08002B2CF9AE}" pid="9" name="Objective-ModificationStamp">
    <vt:filetime>2018-01-15T05:39:15Z</vt:filetime>
  </property>
  <property fmtid="{D5CDD505-2E9C-101B-9397-08002B2CF9AE}" pid="10" name="Objective-Owner">
    <vt:lpwstr>Randhawa, Jasbir (MR)(DDER -  External Relations)</vt:lpwstr>
  </property>
  <property fmtid="{D5CDD505-2E9C-101B-9397-08002B2CF9AE}" pid="11" name="Objective-Path">
    <vt:lpwstr>Objective Global Folder - PROD:Defence Business Units:Strategic Policy and Intelligence Group:Workgroup Staging Area:HM BRANCH : Hydrography and Metoc Branch:HM BRANCH WORLD:03 HM  BRANCH CORPORATE FILES:D. (Process 03) Management of External Relations Process:b. Process 03 Corporate files:External Relations Management:International Hydrographic Organization - IHO / IHB:IHO South West Pacific Hydrographic Commission (SWPHC):SWPHC Meetings:SWPHC - 15th Meeting - Nukualofa, Tonga, 21-23 Feb 2018:SWPHC15_National reports:</vt:lpwstr>
  </property>
  <property fmtid="{D5CDD505-2E9C-101B-9397-08002B2CF9AE}" pid="12" name="Objective-Parent">
    <vt:lpwstr>SWPHC15_National reports</vt:lpwstr>
  </property>
  <property fmtid="{D5CDD505-2E9C-101B-9397-08002B2CF9AE}" pid="13" name="Objective-State">
    <vt:lpwstr>Published</vt:lpwstr>
  </property>
  <property fmtid="{D5CDD505-2E9C-101B-9397-08002B2CF9AE}" pid="14" name="Objective-Version">
    <vt:lpwstr>1.0</vt:lpwstr>
  </property>
  <property fmtid="{D5CDD505-2E9C-101B-9397-08002B2CF9AE}" pid="15" name="Objective-VersionNumber">
    <vt:i4>1</vt:i4>
  </property>
  <property fmtid="{D5CDD505-2E9C-101B-9397-08002B2CF9AE}" pid="16" name="Objective-VersionComment">
    <vt:lpwstr>First version</vt:lpwstr>
  </property>
  <property fmtid="{D5CDD505-2E9C-101B-9397-08002B2CF9AE}" pid="17" name="Objective-FileNumber">
    <vt:lpwstr>2004/2500001</vt:lpwstr>
  </property>
  <property fmtid="{D5CDD505-2E9C-101B-9397-08002B2CF9AE}" pid="18" name="Objective-Classification">
    <vt:lpwstr>[Inherited - Unclassified]</vt:lpwstr>
  </property>
  <property fmtid="{D5CDD505-2E9C-101B-9397-08002B2CF9AE}" pid="19" name="Objective-Caveats">
    <vt:lpwstr/>
  </property>
  <property fmtid="{D5CDD505-2E9C-101B-9397-08002B2CF9AE}" pid="20" name="Objective-Document Type [system]">
    <vt:lpwstr/>
  </property>
</Properties>
</file>