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04" r:id="rId1"/>
  </p:sldMasterIdLst>
  <p:notesMasterIdLst>
    <p:notesMasterId r:id="rId14"/>
  </p:notesMasterIdLst>
  <p:handoutMasterIdLst>
    <p:handoutMasterId r:id="rId15"/>
  </p:handoutMasterIdLst>
  <p:sldIdLst>
    <p:sldId id="773" r:id="rId2"/>
    <p:sldId id="785" r:id="rId3"/>
    <p:sldId id="792" r:id="rId4"/>
    <p:sldId id="795" r:id="rId5"/>
    <p:sldId id="791" r:id="rId6"/>
    <p:sldId id="793" r:id="rId7"/>
    <p:sldId id="794" r:id="rId8"/>
    <p:sldId id="778" r:id="rId9"/>
    <p:sldId id="779" r:id="rId10"/>
    <p:sldId id="780" r:id="rId11"/>
    <p:sldId id="787" r:id="rId12"/>
    <p:sldId id="781" r:id="rId13"/>
  </p:sldIdLst>
  <p:sldSz cx="9144000" cy="6858000" type="screen4x3"/>
  <p:notesSz cx="6797675" cy="9926638"/>
  <p:defaultTextStyle>
    <a:defPPr>
      <a:defRPr lang="en-AU"/>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06518B"/>
    <a:srgbClr val="3333CC"/>
    <a:srgbClr val="0099CC"/>
    <a:srgbClr val="66FFFF"/>
    <a:srgbClr val="333399"/>
    <a:srgbClr val="00CC66"/>
    <a:srgbClr val="4BC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93" autoAdjust="0"/>
    <p:restoredTop sz="97231" autoAdjust="0"/>
  </p:normalViewPr>
  <p:slideViewPr>
    <p:cSldViewPr>
      <p:cViewPr varScale="1">
        <p:scale>
          <a:sx n="95" d="100"/>
          <a:sy n="95" d="100"/>
        </p:scale>
        <p:origin x="1117" y="7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3720"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3906"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Arial" charset="0"/>
              </a:defRPr>
            </a:lvl1pPr>
          </a:lstStyle>
          <a:p>
            <a:pPr>
              <a:defRPr/>
            </a:pPr>
            <a:endParaRPr lang="en-AU" altLang="en-US"/>
          </a:p>
        </p:txBody>
      </p:sp>
      <p:sp>
        <p:nvSpPr>
          <p:cNvPr id="1403907" name="Rectangle 3"/>
          <p:cNvSpPr>
            <a:spLocks noGrp="1" noChangeArrowheads="1"/>
          </p:cNvSpPr>
          <p:nvPr>
            <p:ph type="dt" sz="quarter" idx="1"/>
          </p:nvPr>
        </p:nvSpPr>
        <p:spPr bwMode="auto">
          <a:xfrm>
            <a:off x="3851275"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Arial" charset="0"/>
              </a:defRPr>
            </a:lvl1pPr>
          </a:lstStyle>
          <a:p>
            <a:pPr>
              <a:defRPr/>
            </a:pPr>
            <a:endParaRPr lang="en-AU" altLang="en-US"/>
          </a:p>
        </p:txBody>
      </p:sp>
      <p:sp>
        <p:nvSpPr>
          <p:cNvPr id="1403908" name="Rectangle 4"/>
          <p:cNvSpPr>
            <a:spLocks noGrp="1" noChangeArrowheads="1"/>
          </p:cNvSpPr>
          <p:nvPr>
            <p:ph type="ftr" sz="quarter" idx="2"/>
          </p:nvPr>
        </p:nvSpPr>
        <p:spPr bwMode="auto">
          <a:xfrm>
            <a:off x="0" y="9428163"/>
            <a:ext cx="294481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Arial" charset="0"/>
              </a:defRPr>
            </a:lvl1pPr>
          </a:lstStyle>
          <a:p>
            <a:pPr>
              <a:defRPr/>
            </a:pPr>
            <a:endParaRPr lang="en-AU" altLang="en-US"/>
          </a:p>
        </p:txBody>
      </p:sp>
      <p:sp>
        <p:nvSpPr>
          <p:cNvPr id="1403909" name="Rectangle 5"/>
          <p:cNvSpPr>
            <a:spLocks noGrp="1" noChangeArrowheads="1"/>
          </p:cNvSpPr>
          <p:nvPr>
            <p:ph type="sldNum" sz="quarter" idx="3"/>
          </p:nvPr>
        </p:nvSpPr>
        <p:spPr bwMode="auto">
          <a:xfrm>
            <a:off x="3851275" y="9428163"/>
            <a:ext cx="294481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3504829A-770C-4F51-8D08-7CE22AF23BAC}" type="slidenum">
              <a:rPr lang="en-AU" altLang="en-US"/>
              <a:pPr>
                <a:defRPr/>
              </a:pPr>
              <a:t>‹#›</a:t>
            </a:fld>
            <a:endParaRPr lang="en-AU" altLang="en-US"/>
          </a:p>
        </p:txBody>
      </p:sp>
    </p:spTree>
    <p:extLst>
      <p:ext uri="{BB962C8B-B14F-4D97-AF65-F5344CB8AC3E}">
        <p14:creationId xmlns:p14="http://schemas.microsoft.com/office/powerpoint/2010/main" val="1658283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Arial" charset="0"/>
              </a:defRPr>
            </a:lvl1pPr>
          </a:lstStyle>
          <a:p>
            <a:pPr>
              <a:defRPr/>
            </a:pPr>
            <a:endParaRPr lang="en-AU" altLang="en-US"/>
          </a:p>
        </p:txBody>
      </p:sp>
      <p:sp>
        <p:nvSpPr>
          <p:cNvPr id="16387" name="Rectangle 3"/>
          <p:cNvSpPr>
            <a:spLocks noGrp="1" noChangeArrowheads="1"/>
          </p:cNvSpPr>
          <p:nvPr>
            <p:ph type="dt" idx="1"/>
          </p:nvPr>
        </p:nvSpPr>
        <p:spPr bwMode="auto">
          <a:xfrm>
            <a:off x="3852863" y="0"/>
            <a:ext cx="294481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Arial" charset="0"/>
              </a:defRPr>
            </a:lvl1pPr>
          </a:lstStyle>
          <a:p>
            <a:pPr>
              <a:defRPr/>
            </a:pPr>
            <a:endParaRPr lang="en-AU" altLang="en-US"/>
          </a:p>
        </p:txBody>
      </p:sp>
      <p:sp>
        <p:nvSpPr>
          <p:cNvPr id="3076" name="Rectangle 4"/>
          <p:cNvSpPr>
            <a:spLocks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noProof="0" smtClean="0"/>
              <a:t>Click to edit Master text styles</a:t>
            </a:r>
          </a:p>
          <a:p>
            <a:pPr lvl="1"/>
            <a:r>
              <a:rPr lang="en-AU" altLang="en-US" noProof="0" smtClean="0"/>
              <a:t>Second level</a:t>
            </a:r>
          </a:p>
          <a:p>
            <a:pPr lvl="2"/>
            <a:r>
              <a:rPr lang="en-AU" altLang="en-US" noProof="0" smtClean="0"/>
              <a:t>Third level</a:t>
            </a:r>
          </a:p>
          <a:p>
            <a:pPr lvl="3"/>
            <a:r>
              <a:rPr lang="en-AU" altLang="en-US" noProof="0" smtClean="0"/>
              <a:t>Fourth level</a:t>
            </a:r>
          </a:p>
          <a:p>
            <a:pPr lvl="4"/>
            <a:r>
              <a:rPr lang="en-AU" altLang="en-US" noProof="0" smtClean="0"/>
              <a:t>Fifth level</a:t>
            </a:r>
          </a:p>
        </p:txBody>
      </p:sp>
      <p:sp>
        <p:nvSpPr>
          <p:cNvPr id="16390" name="Rectangle 6"/>
          <p:cNvSpPr>
            <a:spLocks noGrp="1" noChangeArrowheads="1"/>
          </p:cNvSpPr>
          <p:nvPr>
            <p:ph type="ftr" sz="quarter" idx="4"/>
          </p:nvPr>
        </p:nvSpPr>
        <p:spPr bwMode="auto">
          <a:xfrm>
            <a:off x="0" y="942975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Arial" charset="0"/>
              </a:defRPr>
            </a:lvl1pPr>
          </a:lstStyle>
          <a:p>
            <a:pPr>
              <a:defRPr/>
            </a:pPr>
            <a:endParaRPr lang="en-AU" altLang="en-US"/>
          </a:p>
        </p:txBody>
      </p:sp>
      <p:sp>
        <p:nvSpPr>
          <p:cNvPr id="16391" name="Rectangle 7"/>
          <p:cNvSpPr>
            <a:spLocks noGrp="1" noChangeArrowheads="1"/>
          </p:cNvSpPr>
          <p:nvPr>
            <p:ph type="sldNum" sz="quarter" idx="5"/>
          </p:nvPr>
        </p:nvSpPr>
        <p:spPr bwMode="auto">
          <a:xfrm>
            <a:off x="3852863" y="9429750"/>
            <a:ext cx="294481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51F66E21-ADEE-423D-9DFD-A707476E4071}" type="slidenum">
              <a:rPr lang="en-AU" altLang="en-US"/>
              <a:pPr>
                <a:defRPr/>
              </a:pPr>
              <a:t>‹#›</a:t>
            </a:fld>
            <a:endParaRPr lang="en-AU" altLang="en-US"/>
          </a:p>
        </p:txBody>
      </p:sp>
    </p:spTree>
    <p:extLst>
      <p:ext uri="{BB962C8B-B14F-4D97-AF65-F5344CB8AC3E}">
        <p14:creationId xmlns:p14="http://schemas.microsoft.com/office/powerpoint/2010/main" val="6933451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p:spPr>
        <p:txBody>
          <a:bodyPr/>
          <a:lstStyle/>
          <a:p>
            <a:endParaRPr lang="en-US" altLang="en-US" smtClean="0">
              <a:cs typeface="Arial" panose="020B0604020202020204" pitchFamily="34" charset="0"/>
            </a:endParaRPr>
          </a:p>
        </p:txBody>
      </p:sp>
      <p:sp>
        <p:nvSpPr>
          <p:cNvPr id="6148" name="Slide Number Placeholder 3"/>
          <p:cNvSpPr>
            <a:spLocks noGrp="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8B2E407A-CEC2-4F84-B663-55E72E81FA9B}" type="slidenum">
              <a:rPr lang="en-AU" altLang="en-US" smtClean="0">
                <a:latin typeface="Times New Roman" panose="02020603050405020304" pitchFamily="18" charset="0"/>
              </a:rPr>
              <a:pPr/>
              <a:t>1</a:t>
            </a:fld>
            <a:endParaRPr lang="en-AU" altLang="en-US" smtClean="0">
              <a:latin typeface="Times New Roman" panose="02020603050405020304" pitchFamily="18" charset="0"/>
            </a:endParaRPr>
          </a:p>
        </p:txBody>
      </p:sp>
    </p:spTree>
    <p:extLst>
      <p:ext uri="{BB962C8B-B14F-4D97-AF65-F5344CB8AC3E}">
        <p14:creationId xmlns:p14="http://schemas.microsoft.com/office/powerpoint/2010/main" val="2031644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5"/>
          <p:cNvSpPr>
            <a:spLocks noChangeArrowheads="1"/>
          </p:cNvSpPr>
          <p:nvPr userDrawn="1"/>
        </p:nvSpPr>
        <p:spPr bwMode="auto">
          <a:xfrm>
            <a:off x="0" y="0"/>
            <a:ext cx="9144000" cy="20605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defRPr/>
            </a:pPr>
            <a:endParaRPr lang="en-US" altLang="en-US" smtClean="0"/>
          </a:p>
        </p:txBody>
      </p:sp>
      <p:pic>
        <p:nvPicPr>
          <p:cNvPr id="5" name="Picture 44" descr="SWPC Logo_digitsed_0401201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96188" y="404813"/>
            <a:ext cx="1439862"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0136"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2400"/>
            </a:lvl1pPr>
          </a:lstStyle>
          <a:p>
            <a:pPr lvl="0"/>
            <a:r>
              <a:rPr lang="en-AU" altLang="en-US" noProof="0" smtClean="0"/>
              <a:t>Click to edit Master subtitle style</a:t>
            </a:r>
          </a:p>
        </p:txBody>
      </p:sp>
      <p:sp>
        <p:nvSpPr>
          <p:cNvPr id="2180135" name="Rectangle 39"/>
          <p:cNvSpPr>
            <a:spLocks noGrp="1" noChangeArrowheads="1"/>
          </p:cNvSpPr>
          <p:nvPr>
            <p:ph type="ctrTitle" sz="quarter"/>
          </p:nvPr>
        </p:nvSpPr>
        <p:spPr>
          <a:xfrm>
            <a:off x="1187450" y="188913"/>
            <a:ext cx="6337300" cy="1655762"/>
          </a:xfrm>
        </p:spPr>
        <p:txBody>
          <a:bodyPr anchor="b"/>
          <a:lstStyle>
            <a:lvl1pPr>
              <a:defRPr/>
            </a:lvl1pPr>
          </a:lstStyle>
          <a:p>
            <a:pPr lvl="0"/>
            <a:r>
              <a:rPr lang="en-AU" altLang="en-US" noProof="0" smtClean="0"/>
              <a:t>Click to edit Master title style</a:t>
            </a:r>
          </a:p>
        </p:txBody>
      </p:sp>
      <p:sp>
        <p:nvSpPr>
          <p:cNvPr id="6" name="Rectangle 41"/>
          <p:cNvSpPr>
            <a:spLocks noGrp="1" noChangeArrowheads="1"/>
          </p:cNvSpPr>
          <p:nvPr>
            <p:ph type="dt" sz="quarter" idx="10"/>
          </p:nvPr>
        </p:nvSpPr>
        <p:spPr bwMode="auto">
          <a:xfrm>
            <a:off x="468313" y="6237288"/>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chemeClr val="bg2"/>
                </a:solidFill>
                <a:effectLst>
                  <a:outerShdw blurRad="38100" dist="38100" dir="2700000" algn="tl">
                    <a:srgbClr val="C0C0C0"/>
                  </a:outerShdw>
                </a:effectLst>
                <a:cs typeface="Arial" charset="0"/>
              </a:defRPr>
            </a:lvl1pPr>
          </a:lstStyle>
          <a:p>
            <a:pPr>
              <a:defRPr/>
            </a:pPr>
            <a:endParaRPr lang="en-AU" altLang="en-US"/>
          </a:p>
        </p:txBody>
      </p:sp>
      <p:sp>
        <p:nvSpPr>
          <p:cNvPr id="7" name="Rectangle 42"/>
          <p:cNvSpPr>
            <a:spLocks noGrp="1" noChangeArrowheads="1"/>
          </p:cNvSpPr>
          <p:nvPr>
            <p:ph type="ftr" sz="quarter" idx="11"/>
          </p:nvPr>
        </p:nvSpPr>
        <p:spPr>
          <a:xfrm>
            <a:off x="3132138" y="6237288"/>
            <a:ext cx="2895600" cy="457200"/>
          </a:xfrm>
        </p:spPr>
        <p:txBody>
          <a:bodyPr/>
          <a:lstStyle>
            <a:lvl1pPr>
              <a:defRPr/>
            </a:lvl1pPr>
          </a:lstStyle>
          <a:p>
            <a:pPr>
              <a:defRPr/>
            </a:pPr>
            <a:endParaRPr lang="en-AU" altLang="en-US"/>
          </a:p>
        </p:txBody>
      </p:sp>
      <p:sp>
        <p:nvSpPr>
          <p:cNvPr id="8" name="Rectangle 43"/>
          <p:cNvSpPr>
            <a:spLocks noGrp="1" noChangeArrowheads="1"/>
          </p:cNvSpPr>
          <p:nvPr>
            <p:ph type="sldNum" sz="quarter" idx="12"/>
          </p:nvPr>
        </p:nvSpPr>
        <p:spPr bwMode="auto">
          <a:xfrm>
            <a:off x="6553200" y="6243638"/>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chemeClr val="bg2"/>
                </a:solidFill>
                <a:effectLst>
                  <a:outerShdw blurRad="38100" dist="38100" dir="2700000" algn="tl">
                    <a:srgbClr val="C0C0C0"/>
                  </a:outerShdw>
                </a:effectLst>
              </a:defRPr>
            </a:lvl1pPr>
          </a:lstStyle>
          <a:p>
            <a:pPr>
              <a:defRPr/>
            </a:pPr>
            <a:fld id="{A63FA817-5C3E-4A7F-9D0C-638DAAC183E4}" type="slidenum">
              <a:rPr lang="en-AU" altLang="en-US"/>
              <a:pPr>
                <a:defRPr/>
              </a:pPr>
              <a:t>‹#›</a:t>
            </a:fld>
            <a:endParaRPr lang="en-AU" altLang="en-US"/>
          </a:p>
        </p:txBody>
      </p:sp>
    </p:spTree>
    <p:extLst>
      <p:ext uri="{BB962C8B-B14F-4D97-AF65-F5344CB8AC3E}">
        <p14:creationId xmlns:p14="http://schemas.microsoft.com/office/powerpoint/2010/main" val="185392762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157645699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15888"/>
            <a:ext cx="2054225"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68313" y="115888"/>
            <a:ext cx="6011862"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373649696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414093473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349152571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11188" y="1196975"/>
            <a:ext cx="3960812" cy="4862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724400" y="1196975"/>
            <a:ext cx="3962400" cy="4862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139925597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294607629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22632541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261534992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1237044080"/>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104780761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79111" name="Rectangle 39"/>
          <p:cNvSpPr>
            <a:spLocks noGrp="1" noChangeArrowheads="1"/>
          </p:cNvSpPr>
          <p:nvPr>
            <p:ph type="title"/>
          </p:nvPr>
        </p:nvSpPr>
        <p:spPr bwMode="auto">
          <a:xfrm>
            <a:off x="468313" y="115888"/>
            <a:ext cx="8218487"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AU" altLang="en-US" smtClean="0"/>
              <a:t>Click to edit Master title style</a:t>
            </a:r>
          </a:p>
        </p:txBody>
      </p:sp>
      <p:sp>
        <p:nvSpPr>
          <p:cNvPr id="2179115" name="Rectangle 43"/>
          <p:cNvSpPr>
            <a:spLocks noGrp="1" noChangeArrowheads="1"/>
          </p:cNvSpPr>
          <p:nvPr>
            <p:ph type="body" idx="1"/>
          </p:nvPr>
        </p:nvSpPr>
        <p:spPr bwMode="auto">
          <a:xfrm>
            <a:off x="611188" y="1196975"/>
            <a:ext cx="8075612" cy="486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1028" name="Rectangle 49"/>
          <p:cNvSpPr>
            <a:spLocks noChangeArrowheads="1"/>
          </p:cNvSpPr>
          <p:nvPr userDrawn="1"/>
        </p:nvSpPr>
        <p:spPr bwMode="auto">
          <a:xfrm>
            <a:off x="0" y="6308725"/>
            <a:ext cx="9144000" cy="5492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defRPr/>
            </a:pPr>
            <a:endParaRPr lang="en-US" altLang="en-US" smtClean="0"/>
          </a:p>
        </p:txBody>
      </p:sp>
      <p:sp>
        <p:nvSpPr>
          <p:cNvPr id="1029" name="Line 44"/>
          <p:cNvSpPr>
            <a:spLocks noChangeShapeType="1"/>
          </p:cNvSpPr>
          <p:nvPr userDrawn="1"/>
        </p:nvSpPr>
        <p:spPr bwMode="auto">
          <a:xfrm>
            <a:off x="0" y="1052513"/>
            <a:ext cx="914400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30" name="Picture 50" descr="SWPC Logo_digitsed_0401201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604250" y="6381750"/>
            <a:ext cx="4318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9127" name="Rectangle 55"/>
          <p:cNvSpPr>
            <a:spLocks noGrp="1" noChangeArrowheads="1"/>
          </p:cNvSpPr>
          <p:nvPr>
            <p:ph type="ftr" sz="quarter" idx="3"/>
          </p:nvPr>
        </p:nvSpPr>
        <p:spPr bwMode="auto">
          <a:xfrm>
            <a:off x="3132138"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solidFill>
                  <a:schemeClr val="bg2"/>
                </a:solidFill>
                <a:effectLst>
                  <a:outerShdw blurRad="38100" dist="38100" dir="2700000" algn="tl">
                    <a:srgbClr val="C0C0C0"/>
                  </a:outerShdw>
                </a:effectLst>
                <a:cs typeface="Arial" charset="0"/>
              </a:defRPr>
            </a:lvl1pPr>
          </a:lstStyle>
          <a:p>
            <a:pPr>
              <a:defRPr/>
            </a:pPr>
            <a:r>
              <a:rPr lang="en-AU" altLang="en-US"/>
              <a:t>30 November – 02 December, 2016</a:t>
            </a:r>
          </a:p>
          <a:p>
            <a:pPr>
              <a:defRPr/>
            </a:pPr>
            <a:r>
              <a:rPr lang="en-AU" altLang="en-US"/>
              <a:t>NOUMEA</a:t>
            </a:r>
          </a:p>
        </p:txBody>
      </p:sp>
    </p:spTree>
  </p:cSld>
  <p:clrMap bg1="dk2" tx1="lt1" bg2="dk1" tx2="lt2" accent1="accent1" accent2="accent2" accent3="accent3" accent4="accent4" accent5="accent5" accent6="accent6" hlink="hlink" folHlink="folHlink"/>
  <p:sldLayoutIdLst>
    <p:sldLayoutId id="2147484187" r:id="rId1"/>
    <p:sldLayoutId id="2147484177" r:id="rId2"/>
    <p:sldLayoutId id="2147484178" r:id="rId3"/>
    <p:sldLayoutId id="2147484179" r:id="rId4"/>
    <p:sldLayoutId id="2147484180" r:id="rId5"/>
    <p:sldLayoutId id="2147484181" r:id="rId6"/>
    <p:sldLayoutId id="2147484182" r:id="rId7"/>
    <p:sldLayoutId id="2147484183" r:id="rId8"/>
    <p:sldLayoutId id="2147484184" r:id="rId9"/>
    <p:sldLayoutId id="2147484185" r:id="rId10"/>
    <p:sldLayoutId id="2147484186" r:id="rId11"/>
  </p:sldLayoutIdLst>
  <p:transition spd="med">
    <p:fade/>
  </p:transition>
  <p:timing>
    <p:tnLst>
      <p:par>
        <p:cTn id="1" dur="indefinite" restart="never" nodeType="tmRoot"/>
      </p:par>
    </p:tnLst>
  </p:timing>
  <p:hf sldNum="0" hdr="0" dt="0"/>
  <p:txStyles>
    <p:titleStyle>
      <a:lvl1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bg2"/>
          </a:solidFill>
          <a:effectLst>
            <a:outerShdw blurRad="38100" dist="38100" dir="2700000" algn="tl">
              <a:srgbClr val="C0C0C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bg2"/>
          </a:solidFill>
          <a:effectLst>
            <a:outerShdw blurRad="38100" dist="38100" dir="2700000" algn="tl">
              <a:srgbClr val="C0C0C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bg2"/>
          </a:solidFill>
          <a:effectLst>
            <a:outerShdw blurRad="38100" dist="38100" dir="2700000" algn="tl">
              <a:srgbClr val="C0C0C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418" name="Rectangle 2"/>
          <p:cNvSpPr>
            <a:spLocks noGrp="1" noChangeArrowheads="1"/>
          </p:cNvSpPr>
          <p:nvPr>
            <p:ph type="ctrTitle"/>
          </p:nvPr>
        </p:nvSpPr>
        <p:spPr>
          <a:xfrm>
            <a:off x="684213" y="1484313"/>
            <a:ext cx="7772400" cy="433387"/>
          </a:xfrm>
        </p:spPr>
        <p:txBody>
          <a:bodyPr/>
          <a:lstStyle/>
          <a:p>
            <a:pPr eaLnBrk="1" hangingPunct="1">
              <a:defRPr/>
            </a:pPr>
            <a:r>
              <a:rPr lang="en-AU" altLang="en-US" sz="2400" dirty="0" smtClean="0"/>
              <a:t>15</a:t>
            </a:r>
            <a:r>
              <a:rPr lang="en-AU" altLang="en-US" sz="2400" baseline="30000" dirty="0" smtClean="0"/>
              <a:t>th</a:t>
            </a:r>
            <a:r>
              <a:rPr lang="en-AU" altLang="en-US" sz="2400" dirty="0" smtClean="0"/>
              <a:t> South West Pacific </a:t>
            </a:r>
            <a:br>
              <a:rPr lang="en-AU" altLang="en-US" sz="2400" dirty="0" smtClean="0"/>
            </a:br>
            <a:r>
              <a:rPr lang="en-AU" altLang="en-US" sz="2400" dirty="0" smtClean="0"/>
              <a:t>Hydrographic Commission Conference</a:t>
            </a:r>
            <a:br>
              <a:rPr lang="en-AU" altLang="en-US" sz="2400" dirty="0" smtClean="0"/>
            </a:br>
            <a:r>
              <a:rPr lang="en-AU" altLang="en-US" sz="1800" dirty="0" smtClean="0"/>
              <a:t/>
            </a:r>
            <a:br>
              <a:rPr lang="en-AU" altLang="en-US" sz="1800" dirty="0" smtClean="0"/>
            </a:br>
            <a:r>
              <a:rPr lang="en-AU" altLang="en-US" sz="1800" dirty="0" smtClean="0"/>
              <a:t>21-22  February 2018</a:t>
            </a:r>
            <a:r>
              <a:rPr lang="en-AU" altLang="en-US" sz="1800" b="0" dirty="0" smtClean="0"/>
              <a:t/>
            </a:r>
            <a:br>
              <a:rPr lang="en-AU" altLang="en-US" sz="1800" b="0" dirty="0" smtClean="0"/>
            </a:br>
            <a:r>
              <a:rPr lang="en-AU" altLang="en-US" sz="1800" dirty="0" err="1" smtClean="0"/>
              <a:t>Nadi</a:t>
            </a:r>
            <a:r>
              <a:rPr lang="en-AU" altLang="en-US" sz="1800" dirty="0" smtClean="0"/>
              <a:t>, Fiji</a:t>
            </a:r>
            <a:endParaRPr lang="en-AU" altLang="en-AU" sz="1800" dirty="0" smtClean="0"/>
          </a:p>
        </p:txBody>
      </p:sp>
      <p:sp>
        <p:nvSpPr>
          <p:cNvPr id="1084421" name="Rectangle 5"/>
          <p:cNvSpPr>
            <a:spLocks noGrp="1" noChangeArrowheads="1"/>
          </p:cNvSpPr>
          <p:nvPr>
            <p:ph type="subTitle" idx="1"/>
          </p:nvPr>
        </p:nvSpPr>
        <p:spPr>
          <a:xfrm>
            <a:off x="1476375" y="2492375"/>
            <a:ext cx="6400800" cy="3744913"/>
          </a:xfrm>
        </p:spPr>
        <p:txBody>
          <a:bodyPr/>
          <a:lstStyle/>
          <a:p>
            <a:pPr algn="l" eaLnBrk="1" hangingPunct="1">
              <a:defRPr/>
            </a:pPr>
            <a:r>
              <a:rPr lang="en-US" altLang="en-US" dirty="0"/>
              <a:t> </a:t>
            </a:r>
            <a:r>
              <a:rPr lang="en-US" altLang="en-US" dirty="0" smtClean="0"/>
              <a:t>   </a:t>
            </a:r>
          </a:p>
          <a:p>
            <a:pPr algn="l" eaLnBrk="1" hangingPunct="1">
              <a:defRPr/>
            </a:pPr>
            <a:r>
              <a:rPr lang="en-US" altLang="en-US" dirty="0"/>
              <a:t> </a:t>
            </a:r>
            <a:r>
              <a:rPr lang="en-US" altLang="en-US" dirty="0" smtClean="0"/>
              <a:t>   </a:t>
            </a:r>
          </a:p>
        </p:txBody>
      </p:sp>
      <p:sp>
        <p:nvSpPr>
          <p:cNvPr id="5124" name="TextBox 1"/>
          <p:cNvSpPr txBox="1">
            <a:spLocks noChangeArrowheads="1"/>
          </p:cNvSpPr>
          <p:nvPr/>
        </p:nvSpPr>
        <p:spPr bwMode="auto">
          <a:xfrm>
            <a:off x="2263775" y="2308225"/>
            <a:ext cx="4826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bg2"/>
                </a:solidFill>
                <a:latin typeface="Arial" panose="020B0604020202020204" pitchFamily="34" charset="0"/>
                <a:cs typeface="Arial" panose="020B0604020202020204" pitchFamily="34" charset="0"/>
              </a:defRPr>
            </a:lvl1pPr>
            <a:lvl2pPr marL="742950" indent="-285750">
              <a:spcBef>
                <a:spcPct val="20000"/>
              </a:spcBef>
              <a:buClr>
                <a:schemeClr val="tx1"/>
              </a:buClr>
              <a:buChar char="•"/>
              <a:defRPr sz="2800">
                <a:solidFill>
                  <a:schemeClr val="bg2"/>
                </a:solidFill>
                <a:latin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bg2"/>
                </a:solidFill>
                <a:latin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bg2"/>
                </a:solidFill>
                <a:latin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u="sng">
                <a:latin typeface="Aharoni" pitchFamily="2" charset="-79"/>
                <a:cs typeface="Aharoni" pitchFamily="2" charset="-79"/>
              </a:rPr>
              <a:t>NATIONAL REPORT FOR </a:t>
            </a:r>
            <a:r>
              <a:rPr lang="en-US" altLang="en-US" sz="2400" u="sng">
                <a:latin typeface="Aharoni" pitchFamily="2" charset="-79"/>
                <a:cs typeface="Aharoni" pitchFamily="2" charset="-79"/>
              </a:rPr>
              <a:t>KIRIBATI</a:t>
            </a:r>
          </a:p>
        </p:txBody>
      </p:sp>
      <p:sp>
        <p:nvSpPr>
          <p:cNvPr id="5125" name="TextBox 1"/>
          <p:cNvSpPr txBox="1">
            <a:spLocks noChangeArrowheads="1"/>
          </p:cNvSpPr>
          <p:nvPr/>
        </p:nvSpPr>
        <p:spPr bwMode="auto">
          <a:xfrm>
            <a:off x="3735388" y="6257925"/>
            <a:ext cx="1882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bg2"/>
                </a:solidFill>
                <a:latin typeface="Arial" panose="020B0604020202020204" pitchFamily="34" charset="0"/>
                <a:cs typeface="Arial" panose="020B0604020202020204" pitchFamily="34" charset="0"/>
              </a:defRPr>
            </a:lvl1pPr>
            <a:lvl2pPr marL="742950" indent="-285750">
              <a:spcBef>
                <a:spcPct val="20000"/>
              </a:spcBef>
              <a:buClr>
                <a:schemeClr val="tx1"/>
              </a:buClr>
              <a:buChar char="•"/>
              <a:defRPr sz="2800">
                <a:solidFill>
                  <a:schemeClr val="bg2"/>
                </a:solidFill>
                <a:latin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bg2"/>
                </a:solidFill>
                <a:latin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bg2"/>
                </a:solidFill>
                <a:latin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1000">
                <a:solidFill>
                  <a:srgbClr val="000099"/>
                </a:solidFill>
                <a:latin typeface="Verdana" panose="020B0604030504040204" pitchFamily="34" charset="0"/>
              </a:rPr>
              <a:t>21-22 February, 2018</a:t>
            </a:r>
          </a:p>
          <a:p>
            <a:pPr algn="ctr">
              <a:spcBef>
                <a:spcPct val="0"/>
              </a:spcBef>
              <a:buClrTx/>
              <a:buSzTx/>
              <a:buFontTx/>
              <a:buNone/>
            </a:pPr>
            <a:r>
              <a:rPr lang="en-US" altLang="en-US" sz="1000">
                <a:solidFill>
                  <a:srgbClr val="000099"/>
                </a:solidFill>
                <a:latin typeface="Verdana" panose="020B0604030504040204" pitchFamily="34" charset="0"/>
              </a:rPr>
              <a:t>Nadi</a:t>
            </a:r>
          </a:p>
        </p:txBody>
      </p:sp>
      <p:pic>
        <p:nvPicPr>
          <p:cNvPr id="512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98825" y="2989263"/>
            <a:ext cx="2755900" cy="302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ltLang="en-US" sz="2000" dirty="0">
                <a:solidFill>
                  <a:srgbClr val="003B76"/>
                </a:solidFill>
              </a:rPr>
              <a:t>15</a:t>
            </a:r>
            <a:r>
              <a:rPr lang="en-AU" altLang="en-US" sz="2000" baseline="30000" dirty="0">
                <a:solidFill>
                  <a:srgbClr val="003B76"/>
                </a:solidFill>
              </a:rPr>
              <a:t>th</a:t>
            </a:r>
            <a:r>
              <a:rPr lang="en-AU" altLang="en-US" sz="2000" dirty="0">
                <a:solidFill>
                  <a:srgbClr val="003B76"/>
                </a:solidFill>
              </a:rPr>
              <a:t> South West Pacific Hydrographic Commission Conference</a:t>
            </a:r>
            <a:endParaRPr lang="en-US" dirty="0"/>
          </a:p>
        </p:txBody>
      </p:sp>
      <p:sp>
        <p:nvSpPr>
          <p:cNvPr id="3" name="Content Placeholder 2"/>
          <p:cNvSpPr>
            <a:spLocks noGrp="1"/>
          </p:cNvSpPr>
          <p:nvPr>
            <p:ph idx="1"/>
          </p:nvPr>
        </p:nvSpPr>
        <p:spPr>
          <a:xfrm>
            <a:off x="611188" y="1052513"/>
            <a:ext cx="8075612" cy="5616575"/>
          </a:xfrm>
        </p:spPr>
        <p:txBody>
          <a:bodyPr/>
          <a:lstStyle/>
          <a:p>
            <a:pPr marL="0" indent="0">
              <a:spcBef>
                <a:spcPts val="0"/>
              </a:spcBef>
              <a:spcAft>
                <a:spcPts val="0"/>
              </a:spcAft>
              <a:buFont typeface="Wingdings" panose="05000000000000000000" pitchFamily="2" charset="2"/>
              <a:buNone/>
              <a:defRPr/>
            </a:pPr>
            <a:r>
              <a:rPr lang="en-US" sz="2800" dirty="0" smtClean="0">
                <a:solidFill>
                  <a:schemeClr val="bg2">
                    <a:lumMod val="75000"/>
                  </a:schemeClr>
                </a:solidFill>
                <a:effectLst/>
                <a:latin typeface="Calibri" panose="020F0502020204030204" pitchFamily="34" charset="0"/>
                <a:ea typeface="Calibri" panose="020F0502020204030204" pitchFamily="34" charset="0"/>
                <a:cs typeface="Calibri" panose="020F0502020204030204" pitchFamily="34" charset="0"/>
              </a:rPr>
              <a:t>7. </a:t>
            </a:r>
            <a:r>
              <a:rPr lang="en-US" sz="2800" b="1" dirty="0" smtClean="0">
                <a:solidFill>
                  <a:schemeClr val="bg2">
                    <a:lumMod val="75000"/>
                  </a:schemeClr>
                </a:solidFill>
                <a:effectLst/>
                <a:latin typeface="Calibri" panose="020F0502020204030204" pitchFamily="34" charset="0"/>
                <a:ea typeface="Calibri" panose="020F0502020204030204" pitchFamily="34" charset="0"/>
                <a:cs typeface="Calibri" panose="020F0502020204030204" pitchFamily="34" charset="0"/>
              </a:rPr>
              <a:t>National Priorities – Way Forward</a:t>
            </a:r>
          </a:p>
          <a:p>
            <a:pPr>
              <a:spcBef>
                <a:spcPts val="0"/>
              </a:spcBef>
              <a:spcAft>
                <a:spcPts val="0"/>
              </a:spcAft>
              <a:buClr>
                <a:schemeClr val="bg1"/>
              </a:buClr>
              <a:defRPr/>
            </a:pPr>
            <a:r>
              <a:rPr lang="en-US" sz="1800" dirty="0" smtClean="0">
                <a:solidFill>
                  <a:schemeClr val="bg2">
                    <a:lumMod val="75000"/>
                  </a:schemeClr>
                </a:solidFill>
                <a:effectLst/>
                <a:ea typeface="Arial" panose="020B0604020202020204" pitchFamily="34" charset="0"/>
              </a:rPr>
              <a:t>establishing nautical and hydrographic services in order to prepare and issue sailing directions, lists of lights, tide tables and other nautical publications, where applicable, satisfying the needs of safe navigation;</a:t>
            </a:r>
          </a:p>
          <a:p>
            <a:pPr>
              <a:spcBef>
                <a:spcPts val="0"/>
              </a:spcBef>
              <a:spcAft>
                <a:spcPts val="0"/>
              </a:spcAft>
              <a:buClr>
                <a:schemeClr val="bg1"/>
              </a:buClr>
              <a:defRPr/>
            </a:pPr>
            <a:r>
              <a:rPr lang="en-US" sz="1800" dirty="0" smtClean="0">
                <a:solidFill>
                  <a:schemeClr val="bg2">
                    <a:lumMod val="75000"/>
                  </a:schemeClr>
                </a:solidFill>
                <a:effectLst/>
                <a:ea typeface="Arial" panose="020B0604020202020204" pitchFamily="34" charset="0"/>
              </a:rPr>
              <a:t> planning and conducting surveys of the coastline of the three groups of islands of the State (which haven’t been carried out in the past 50 years) in order to keep all nautical information necessary for safe navigation up-to-date; and </a:t>
            </a:r>
          </a:p>
          <a:p>
            <a:pPr>
              <a:spcBef>
                <a:spcPts val="0"/>
              </a:spcBef>
              <a:spcAft>
                <a:spcPts val="0"/>
              </a:spcAft>
              <a:buClr>
                <a:schemeClr val="bg1"/>
              </a:buClr>
              <a:defRPr/>
            </a:pPr>
            <a:r>
              <a:rPr lang="en-US" sz="1800" dirty="0" smtClean="0">
                <a:solidFill>
                  <a:schemeClr val="bg2">
                    <a:lumMod val="75000"/>
                  </a:schemeClr>
                </a:solidFill>
                <a:effectLst/>
                <a:ea typeface="Arial" panose="020B0604020202020204" pitchFamily="34" charset="0"/>
              </a:rPr>
              <a:t>determining, approaching and requesting potential donor countries and organizations to provide:</a:t>
            </a:r>
          </a:p>
          <a:p>
            <a:pPr marL="400050" indent="-400050">
              <a:spcBef>
                <a:spcPts val="0"/>
              </a:spcBef>
              <a:spcAft>
                <a:spcPts val="0"/>
              </a:spcAft>
              <a:buClr>
                <a:schemeClr val="bg1"/>
              </a:buClr>
              <a:buFont typeface="+mj-lt"/>
              <a:buAutoNum type="romanUcPeriod"/>
              <a:defRPr/>
            </a:pPr>
            <a:r>
              <a:rPr lang="en-US" sz="1800" dirty="0" smtClean="0">
                <a:solidFill>
                  <a:schemeClr val="bg2">
                    <a:lumMod val="75000"/>
                  </a:schemeClr>
                </a:solidFill>
                <a:effectLst/>
                <a:ea typeface="Arial" panose="020B0604020202020204" pitchFamily="34" charset="0"/>
              </a:rPr>
              <a:t>capacity building and assistance in setting up these services; </a:t>
            </a:r>
          </a:p>
          <a:p>
            <a:pPr marL="400050" indent="-400050">
              <a:spcBef>
                <a:spcPts val="0"/>
              </a:spcBef>
              <a:spcAft>
                <a:spcPts val="0"/>
              </a:spcAft>
              <a:buClr>
                <a:schemeClr val="bg1"/>
              </a:buClr>
              <a:buFont typeface="+mj-lt"/>
              <a:buAutoNum type="romanUcPeriod"/>
              <a:defRPr/>
            </a:pPr>
            <a:r>
              <a:rPr lang="en-US" sz="1800" dirty="0" smtClean="0">
                <a:solidFill>
                  <a:schemeClr val="bg2">
                    <a:lumMod val="75000"/>
                  </a:schemeClr>
                </a:solidFill>
                <a:effectLst/>
                <a:ea typeface="Arial" panose="020B0604020202020204" pitchFamily="34" charset="0"/>
              </a:rPr>
              <a:t>training and expertise in preparing and issuing such publications; </a:t>
            </a:r>
            <a:endParaRPr lang="en-US" sz="1800" dirty="0">
              <a:solidFill>
                <a:schemeClr val="bg2">
                  <a:lumMod val="75000"/>
                </a:schemeClr>
              </a:solidFill>
              <a:effectLst/>
              <a:ea typeface="Arial" panose="020B0604020202020204" pitchFamily="34" charset="0"/>
            </a:endParaRPr>
          </a:p>
          <a:p>
            <a:pPr marL="400050" indent="-400050">
              <a:spcBef>
                <a:spcPts val="0"/>
              </a:spcBef>
              <a:spcAft>
                <a:spcPts val="0"/>
              </a:spcAft>
              <a:buClr>
                <a:schemeClr val="bg1"/>
              </a:buClr>
              <a:buFont typeface="+mj-lt"/>
              <a:buAutoNum type="romanUcPeriod"/>
              <a:defRPr/>
            </a:pPr>
            <a:r>
              <a:rPr lang="en-US" sz="1800" dirty="0" smtClean="0">
                <a:solidFill>
                  <a:schemeClr val="bg2">
                    <a:lumMod val="75000"/>
                  </a:schemeClr>
                </a:solidFill>
                <a:effectLst/>
                <a:ea typeface="Arial" panose="020B0604020202020204" pitchFamily="34" charset="0"/>
              </a:rPr>
              <a:t>and funding and/or in kind assistance for planning and conducting surveys of the coastline of the three groups of islands of the State in order to keep all nautical information necessary for safe navigation up-to-date,</a:t>
            </a:r>
          </a:p>
          <a:p>
            <a:pPr marL="0" indent="0">
              <a:spcBef>
                <a:spcPts val="0"/>
              </a:spcBef>
              <a:spcAft>
                <a:spcPts val="0"/>
              </a:spcAft>
              <a:buClr>
                <a:schemeClr val="bg1"/>
              </a:buClr>
              <a:buFont typeface="Wingdings" panose="05000000000000000000" pitchFamily="2" charset="2"/>
              <a:buNone/>
              <a:defRPr/>
            </a:pPr>
            <a:r>
              <a:rPr lang="en-US" sz="1800" dirty="0">
                <a:solidFill>
                  <a:schemeClr val="bg2">
                    <a:lumMod val="75000"/>
                  </a:schemeClr>
                </a:solidFill>
                <a:effectLst/>
                <a:ea typeface="Arial" panose="020B0604020202020204" pitchFamily="34" charset="0"/>
              </a:rPr>
              <a:t> </a:t>
            </a:r>
            <a:r>
              <a:rPr lang="en-US" sz="1800" dirty="0" smtClean="0">
                <a:solidFill>
                  <a:schemeClr val="bg2">
                    <a:lumMod val="75000"/>
                  </a:schemeClr>
                </a:solidFill>
                <a:effectLst/>
                <a:ea typeface="Arial" panose="020B0604020202020204" pitchFamily="34" charset="0"/>
              </a:rPr>
              <a:t>     and take appropriate action in these respects accordingly.</a:t>
            </a:r>
          </a:p>
          <a:p>
            <a:pPr>
              <a:spcBef>
                <a:spcPts val="0"/>
              </a:spcBef>
              <a:spcAft>
                <a:spcPts val="0"/>
              </a:spcAft>
              <a:buClr>
                <a:schemeClr val="bg1"/>
              </a:buClr>
              <a:defRPr/>
            </a:pPr>
            <a:r>
              <a:rPr lang="en-US" sz="1800" dirty="0" smtClean="0">
                <a:solidFill>
                  <a:schemeClr val="bg2">
                    <a:lumMod val="75000"/>
                  </a:schemeClr>
                </a:solidFill>
                <a:effectLst/>
                <a:ea typeface="Arial" panose="020B0604020202020204" pitchFamily="34" charset="0"/>
              </a:rPr>
              <a:t> The State is planning to become member of IHO and request associated capacity building assistance from that organization and/or donor countries. </a:t>
            </a:r>
          </a:p>
          <a:p>
            <a:pPr>
              <a:spcBef>
                <a:spcPts val="0"/>
              </a:spcBef>
              <a:spcAft>
                <a:spcPts val="0"/>
              </a:spcAft>
              <a:buClr>
                <a:schemeClr val="bg1"/>
              </a:buClr>
              <a:defRPr/>
            </a:pPr>
            <a:r>
              <a:rPr lang="en-US" sz="1800" dirty="0" smtClean="0">
                <a:solidFill>
                  <a:schemeClr val="bg2">
                    <a:lumMod val="75000"/>
                  </a:schemeClr>
                </a:solidFill>
                <a:effectLst/>
                <a:ea typeface="Arial" panose="020B0604020202020204" pitchFamily="34" charset="0"/>
              </a:rPr>
              <a:t>Require Hydrographic TA</a:t>
            </a:r>
          </a:p>
          <a:p>
            <a:pPr marL="0">
              <a:spcBef>
                <a:spcPts val="0"/>
              </a:spcBef>
              <a:spcAft>
                <a:spcPts val="0"/>
              </a:spcAft>
              <a:defRPr/>
            </a:pPr>
            <a:endParaRPr lang="en-US" sz="1400" dirty="0" smtClean="0">
              <a:solidFill>
                <a:srgbClr val="000000"/>
              </a:solidFill>
              <a:effectLst/>
              <a:ea typeface="Calibri" panose="020F0502020204030204" pitchFamily="34" charset="0"/>
            </a:endParaRPr>
          </a:p>
          <a:p>
            <a:pPr>
              <a:defRPr/>
            </a:pPr>
            <a:endParaRPr lang="en-US" dirty="0"/>
          </a:p>
        </p:txBody>
      </p:sp>
      <p:sp>
        <p:nvSpPr>
          <p:cNvPr id="5" name="Footer Placeholder 3"/>
          <p:cNvSpPr>
            <a:spLocks noGrp="1"/>
          </p:cNvSpPr>
          <p:nvPr>
            <p:ph type="ftr" sz="quarter" idx="10"/>
          </p:nvPr>
        </p:nvSpPr>
        <p:spPr/>
        <p:txBody>
          <a:bodyPr/>
          <a:lstStyle/>
          <a:p>
            <a:pPr>
              <a:defRPr/>
            </a:pPr>
            <a:r>
              <a:rPr lang="en-AU" altLang="en-US" dirty="0" smtClean="0"/>
              <a:t>21-22 February 2018</a:t>
            </a:r>
            <a:endParaRPr lang="en-AU" altLang="en-US" dirty="0"/>
          </a:p>
          <a:p>
            <a:pPr>
              <a:defRPr/>
            </a:pPr>
            <a:r>
              <a:rPr lang="en-AU" altLang="en-US" dirty="0" smtClean="0"/>
              <a:t>NADI</a:t>
            </a:r>
            <a:endParaRPr lang="en-AU" altLang="en-US"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AU" altLang="en-US" dirty="0" smtClean="0"/>
              <a:t>21-22 </a:t>
            </a:r>
            <a:r>
              <a:rPr lang="en-AU" altLang="en-US" dirty="0"/>
              <a:t>February 2018</a:t>
            </a:r>
          </a:p>
          <a:p>
            <a:pPr>
              <a:defRPr/>
            </a:pPr>
            <a:r>
              <a:rPr lang="en-AU" altLang="en-US" dirty="0" smtClean="0"/>
              <a:t>NADI</a:t>
            </a:r>
            <a:endParaRPr lang="en-AU" altLang="en-US" dirty="0"/>
          </a:p>
        </p:txBody>
      </p:sp>
      <p:sp>
        <p:nvSpPr>
          <p:cNvPr id="4" name="TextBox 3"/>
          <p:cNvSpPr txBox="1"/>
          <p:nvPr/>
        </p:nvSpPr>
        <p:spPr>
          <a:xfrm>
            <a:off x="971550" y="1268413"/>
            <a:ext cx="7272338" cy="3786187"/>
          </a:xfrm>
          <a:prstGeom prst="rect">
            <a:avLst/>
          </a:prstGeom>
          <a:noFill/>
        </p:spPr>
        <p:txBody>
          <a:bodyPr>
            <a:spAutoFit/>
          </a:bodyPr>
          <a:lstStyle/>
          <a:p>
            <a:pPr eaLnBrk="1" fontAlgn="auto" hangingPunct="1">
              <a:spcBef>
                <a:spcPts val="0"/>
              </a:spcBef>
              <a:spcAft>
                <a:spcPts val="0"/>
              </a:spcAft>
              <a:defRPr/>
            </a:pPr>
            <a:endParaRPr lang="en-US" sz="2400" dirty="0">
              <a:solidFill>
                <a:schemeClr val="accent6">
                  <a:lumMod val="75000"/>
                </a:schemeClr>
              </a:solidFill>
              <a:latin typeface="+mn-lt"/>
            </a:endParaRPr>
          </a:p>
          <a:p>
            <a:pPr marL="342900" indent="-342900" eaLnBrk="1" fontAlgn="auto" hangingPunct="1">
              <a:spcBef>
                <a:spcPts val="0"/>
              </a:spcBef>
              <a:spcAft>
                <a:spcPts val="0"/>
              </a:spcAft>
              <a:buFont typeface="Courier New" pitchFamily="49" charset="0"/>
              <a:buChar char="o"/>
              <a:defRPr/>
            </a:pPr>
            <a:r>
              <a:rPr lang="en-US" sz="2400" dirty="0">
                <a:solidFill>
                  <a:schemeClr val="bg2">
                    <a:lumMod val="75000"/>
                  </a:schemeClr>
                </a:solidFill>
                <a:latin typeface="+mn-lt"/>
              </a:rPr>
              <a:t>Continuous awareness to Government/ Public on obligations for the provision of Hydrographic Services</a:t>
            </a:r>
          </a:p>
          <a:p>
            <a:pPr marL="342900" indent="-342900" eaLnBrk="1" fontAlgn="auto" hangingPunct="1">
              <a:spcBef>
                <a:spcPts val="0"/>
              </a:spcBef>
              <a:spcAft>
                <a:spcPts val="0"/>
              </a:spcAft>
              <a:buFont typeface="Courier New" pitchFamily="49" charset="0"/>
              <a:buChar char="o"/>
              <a:defRPr/>
            </a:pPr>
            <a:r>
              <a:rPr lang="en-US" sz="2400">
                <a:solidFill>
                  <a:schemeClr val="bg2">
                    <a:lumMod val="75000"/>
                  </a:schemeClr>
                </a:solidFill>
                <a:latin typeface="+mn-lt"/>
              </a:rPr>
              <a:t>Hydrography </a:t>
            </a:r>
            <a:r>
              <a:rPr lang="en-US" sz="2400">
                <a:solidFill>
                  <a:schemeClr val="bg2">
                    <a:lumMod val="75000"/>
                  </a:schemeClr>
                </a:solidFill>
                <a:latin typeface="+mn-lt"/>
              </a:rPr>
              <a:t>Governance</a:t>
            </a:r>
            <a:endParaRPr lang="en-US" sz="2400" dirty="0">
              <a:solidFill>
                <a:schemeClr val="bg2">
                  <a:lumMod val="75000"/>
                </a:schemeClr>
              </a:solidFill>
              <a:latin typeface="+mn-lt"/>
            </a:endParaRPr>
          </a:p>
          <a:p>
            <a:pPr marL="342900" indent="-342900" eaLnBrk="1" fontAlgn="auto" hangingPunct="1">
              <a:spcBef>
                <a:spcPts val="0"/>
              </a:spcBef>
              <a:spcAft>
                <a:spcPts val="0"/>
              </a:spcAft>
              <a:buFont typeface="Courier New" pitchFamily="49" charset="0"/>
              <a:buChar char="o"/>
              <a:defRPr/>
            </a:pPr>
            <a:r>
              <a:rPr lang="en-US" sz="2400" dirty="0">
                <a:solidFill>
                  <a:schemeClr val="bg2">
                    <a:lumMod val="75000"/>
                  </a:schemeClr>
                </a:solidFill>
                <a:latin typeface="+mn-lt"/>
              </a:rPr>
              <a:t>Provision of Hydrographic Services </a:t>
            </a:r>
          </a:p>
          <a:p>
            <a:pPr marL="342900" indent="-342900" eaLnBrk="1" fontAlgn="auto" hangingPunct="1">
              <a:spcBef>
                <a:spcPts val="0"/>
              </a:spcBef>
              <a:spcAft>
                <a:spcPts val="0"/>
              </a:spcAft>
              <a:buFont typeface="Courier New" pitchFamily="49" charset="0"/>
              <a:buChar char="o"/>
              <a:defRPr/>
            </a:pPr>
            <a:r>
              <a:rPr lang="en-US" sz="2400" dirty="0">
                <a:solidFill>
                  <a:schemeClr val="bg2">
                    <a:lumMod val="75000"/>
                  </a:schemeClr>
                </a:solidFill>
                <a:latin typeface="+mn-lt"/>
              </a:rPr>
              <a:t>Hydrography Risk Assessment</a:t>
            </a:r>
          </a:p>
          <a:p>
            <a:pPr marL="342900" indent="-342900" eaLnBrk="1" fontAlgn="auto" hangingPunct="1">
              <a:spcBef>
                <a:spcPts val="0"/>
              </a:spcBef>
              <a:spcAft>
                <a:spcPts val="0"/>
              </a:spcAft>
              <a:buFont typeface="Courier New" pitchFamily="49" charset="0"/>
              <a:buChar char="o"/>
              <a:defRPr/>
            </a:pPr>
            <a:r>
              <a:rPr lang="en-US" sz="2400" dirty="0">
                <a:solidFill>
                  <a:schemeClr val="bg2">
                    <a:lumMod val="75000"/>
                  </a:schemeClr>
                </a:solidFill>
                <a:latin typeface="+mn-lt"/>
              </a:rPr>
              <a:t>Developing a bi-lateral agreement with PCA (UKHO) &amp; with other national hydrographic authorities</a:t>
            </a:r>
          </a:p>
        </p:txBody>
      </p:sp>
      <p:sp>
        <p:nvSpPr>
          <p:cNvPr id="16388" name="Rectangle 2"/>
          <p:cNvSpPr>
            <a:spLocks noChangeArrowheads="1"/>
          </p:cNvSpPr>
          <p:nvPr/>
        </p:nvSpPr>
        <p:spPr bwMode="auto">
          <a:xfrm>
            <a:off x="1835150" y="290513"/>
            <a:ext cx="45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bg2"/>
                </a:solidFill>
                <a:latin typeface="Arial" panose="020B0604020202020204" pitchFamily="34" charset="0"/>
                <a:cs typeface="Arial" panose="020B0604020202020204" pitchFamily="34" charset="0"/>
              </a:defRPr>
            </a:lvl1pPr>
            <a:lvl2pPr marL="742950" indent="-285750">
              <a:spcBef>
                <a:spcPct val="20000"/>
              </a:spcBef>
              <a:buClr>
                <a:schemeClr val="tx1"/>
              </a:buClr>
              <a:buChar char="•"/>
              <a:defRPr sz="2800">
                <a:solidFill>
                  <a:schemeClr val="bg2"/>
                </a:solidFill>
                <a:latin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bg2"/>
                </a:solidFill>
                <a:latin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bg2"/>
                </a:solidFill>
                <a:latin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800">
                <a:solidFill>
                  <a:schemeClr val="tx1"/>
                </a:solidFill>
                <a:latin typeface="Verdana" panose="020B0604030504040204" pitchFamily="34" charset="0"/>
              </a:rPr>
              <a:t>15th South West Pacific Hydrographic Commission Conference</a:t>
            </a:r>
          </a:p>
        </p:txBody>
      </p:sp>
      <p:pic>
        <p:nvPicPr>
          <p:cNvPr id="1638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9250" y="388938"/>
            <a:ext cx="7924800"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ltLang="en-US" sz="2000" dirty="0">
                <a:solidFill>
                  <a:srgbClr val="003B76"/>
                </a:solidFill>
              </a:rPr>
              <a:t>15</a:t>
            </a:r>
            <a:r>
              <a:rPr lang="en-AU" altLang="en-US" sz="2000" baseline="30000" dirty="0">
                <a:solidFill>
                  <a:srgbClr val="003B76"/>
                </a:solidFill>
              </a:rPr>
              <a:t>th</a:t>
            </a:r>
            <a:r>
              <a:rPr lang="en-AU" altLang="en-US" sz="2000" dirty="0">
                <a:solidFill>
                  <a:srgbClr val="003B76"/>
                </a:solidFill>
              </a:rPr>
              <a:t> South West Pacific Hydrographic Commission Conference</a:t>
            </a:r>
            <a:endParaRPr lang="en-US" dirty="0"/>
          </a:p>
        </p:txBody>
      </p:sp>
      <p:sp>
        <p:nvSpPr>
          <p:cNvPr id="3" name="Content Placeholder 2"/>
          <p:cNvSpPr>
            <a:spLocks noGrp="1"/>
          </p:cNvSpPr>
          <p:nvPr>
            <p:ph idx="1"/>
          </p:nvPr>
        </p:nvSpPr>
        <p:spPr/>
        <p:txBody>
          <a:bodyPr/>
          <a:lstStyle/>
          <a:p>
            <a:pPr>
              <a:defRPr/>
            </a:pPr>
            <a:endParaRPr lang="en-US" dirty="0" smtClean="0"/>
          </a:p>
          <a:p>
            <a:pPr>
              <a:defRPr/>
            </a:pPr>
            <a:endParaRPr lang="en-US" dirty="0"/>
          </a:p>
          <a:p>
            <a:pPr>
              <a:defRPr/>
            </a:pPr>
            <a:endParaRPr lang="en-US" dirty="0" smtClean="0"/>
          </a:p>
          <a:p>
            <a:pPr marL="0" indent="0" algn="ctr">
              <a:buFont typeface="Wingdings" panose="05000000000000000000" pitchFamily="2" charset="2"/>
              <a:buNone/>
              <a:defRPr/>
            </a:pPr>
            <a:r>
              <a:rPr lang="en-US" dirty="0" smtClean="0"/>
              <a:t>	</a:t>
            </a:r>
            <a:r>
              <a:rPr lang="en-US" dirty="0" smtClean="0">
                <a:solidFill>
                  <a:schemeClr val="bg2">
                    <a:lumMod val="75000"/>
                  </a:schemeClr>
                </a:solidFill>
              </a:rPr>
              <a:t>THANK YOU FOR YOUR TIME.</a:t>
            </a:r>
            <a:endParaRPr lang="en-US" dirty="0">
              <a:solidFill>
                <a:schemeClr val="bg2">
                  <a:lumMod val="75000"/>
                </a:schemeClr>
              </a:solidFill>
            </a:endParaRPr>
          </a:p>
        </p:txBody>
      </p:sp>
      <p:sp>
        <p:nvSpPr>
          <p:cNvPr id="5" name="Footer Placeholder 3"/>
          <p:cNvSpPr>
            <a:spLocks noGrp="1"/>
          </p:cNvSpPr>
          <p:nvPr>
            <p:ph type="ftr" sz="quarter" idx="10"/>
          </p:nvPr>
        </p:nvSpPr>
        <p:spPr/>
        <p:txBody>
          <a:bodyPr/>
          <a:lstStyle/>
          <a:p>
            <a:pPr>
              <a:defRPr/>
            </a:pPr>
            <a:r>
              <a:rPr lang="en-AU" altLang="en-US" dirty="0" smtClean="0"/>
              <a:t>21-22 February 2018</a:t>
            </a:r>
            <a:endParaRPr lang="en-AU" altLang="en-US" dirty="0"/>
          </a:p>
          <a:p>
            <a:pPr>
              <a:defRPr/>
            </a:pPr>
            <a:r>
              <a:rPr lang="en-AU" altLang="en-US" dirty="0" smtClean="0"/>
              <a:t>NADI</a:t>
            </a:r>
            <a:endParaRPr lang="en-AU" altLang="en-US"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ltLang="en-US" sz="2000" dirty="0">
                <a:solidFill>
                  <a:srgbClr val="003B76"/>
                </a:solidFill>
              </a:rPr>
              <a:t>15</a:t>
            </a:r>
            <a:r>
              <a:rPr lang="en-AU" altLang="en-US" sz="2000" baseline="30000" dirty="0">
                <a:solidFill>
                  <a:srgbClr val="003B76"/>
                </a:solidFill>
              </a:rPr>
              <a:t>th</a:t>
            </a:r>
            <a:r>
              <a:rPr lang="en-AU" altLang="en-US" sz="2000" dirty="0">
                <a:solidFill>
                  <a:srgbClr val="003B76"/>
                </a:solidFill>
              </a:rPr>
              <a:t> South West Pacific Hydrographic Commission Conference</a:t>
            </a:r>
            <a:endParaRPr lang="en-US" dirty="0"/>
          </a:p>
        </p:txBody>
      </p:sp>
      <p:sp>
        <p:nvSpPr>
          <p:cNvPr id="3" name="Content Placeholder 2"/>
          <p:cNvSpPr>
            <a:spLocks noGrp="1"/>
          </p:cNvSpPr>
          <p:nvPr>
            <p:ph idx="1"/>
          </p:nvPr>
        </p:nvSpPr>
        <p:spPr>
          <a:xfrm>
            <a:off x="611188" y="1916113"/>
            <a:ext cx="8075612" cy="4143375"/>
          </a:xfrm>
        </p:spPr>
        <p:txBody>
          <a:bodyPr/>
          <a:lstStyle/>
          <a:p>
            <a:pPr>
              <a:buClr>
                <a:schemeClr val="bg1"/>
              </a:buClr>
              <a:defRPr/>
            </a:pPr>
            <a:r>
              <a:rPr lang="en-US" sz="2800" dirty="0" smtClean="0">
                <a:solidFill>
                  <a:schemeClr val="bg2">
                    <a:lumMod val="75000"/>
                  </a:schemeClr>
                </a:solidFill>
              </a:rPr>
              <a:t>1.Introduction</a:t>
            </a:r>
          </a:p>
          <a:p>
            <a:pPr>
              <a:buClr>
                <a:schemeClr val="bg1"/>
              </a:buClr>
              <a:defRPr/>
            </a:pPr>
            <a:r>
              <a:rPr lang="en-US" sz="2800" dirty="0" smtClean="0">
                <a:solidFill>
                  <a:schemeClr val="bg2">
                    <a:lumMod val="75000"/>
                  </a:schemeClr>
                </a:solidFill>
              </a:rPr>
              <a:t>2.Kiribati Maritime Organization</a:t>
            </a:r>
          </a:p>
          <a:p>
            <a:pPr>
              <a:buClr>
                <a:schemeClr val="bg1"/>
              </a:buClr>
              <a:defRPr/>
            </a:pPr>
            <a:r>
              <a:rPr lang="en-US" sz="2800" dirty="0">
                <a:solidFill>
                  <a:schemeClr val="bg2">
                    <a:lumMod val="75000"/>
                  </a:schemeClr>
                </a:solidFill>
              </a:rPr>
              <a:t>3</a:t>
            </a:r>
            <a:r>
              <a:rPr lang="en-US" sz="2800" dirty="0" smtClean="0">
                <a:solidFill>
                  <a:schemeClr val="bg2">
                    <a:lumMod val="75000"/>
                  </a:schemeClr>
                </a:solidFill>
              </a:rPr>
              <a:t>.Responsibilities </a:t>
            </a:r>
            <a:r>
              <a:rPr lang="en-US" sz="2800" dirty="0">
                <a:solidFill>
                  <a:schemeClr val="bg2">
                    <a:lumMod val="75000"/>
                  </a:schemeClr>
                </a:solidFill>
              </a:rPr>
              <a:t>of the Marine </a:t>
            </a:r>
            <a:r>
              <a:rPr lang="en-US" sz="2800" dirty="0" smtClean="0">
                <a:solidFill>
                  <a:schemeClr val="bg2">
                    <a:lumMod val="75000"/>
                  </a:schemeClr>
                </a:solidFill>
              </a:rPr>
              <a:t>Division</a:t>
            </a:r>
          </a:p>
          <a:p>
            <a:pPr>
              <a:buClr>
                <a:schemeClr val="bg1"/>
              </a:buClr>
              <a:defRPr/>
            </a:pPr>
            <a:r>
              <a:rPr lang="en-US" sz="2800" dirty="0" smtClean="0">
                <a:solidFill>
                  <a:schemeClr val="bg2">
                    <a:lumMod val="75000"/>
                  </a:schemeClr>
                </a:solidFill>
              </a:rPr>
              <a:t>4.Current Status on Hydrography</a:t>
            </a:r>
          </a:p>
          <a:p>
            <a:pPr>
              <a:buClr>
                <a:schemeClr val="bg1"/>
              </a:buClr>
              <a:defRPr/>
            </a:pPr>
            <a:r>
              <a:rPr lang="en-US" sz="2800" dirty="0">
                <a:solidFill>
                  <a:schemeClr val="bg2">
                    <a:lumMod val="75000"/>
                  </a:schemeClr>
                </a:solidFill>
              </a:rPr>
              <a:t>5</a:t>
            </a:r>
            <a:r>
              <a:rPr lang="en-US" sz="2800" dirty="0" smtClean="0">
                <a:solidFill>
                  <a:schemeClr val="bg2">
                    <a:lumMod val="75000"/>
                  </a:schemeClr>
                </a:solidFill>
              </a:rPr>
              <a:t>.Kiribati Nautical Charts</a:t>
            </a:r>
          </a:p>
          <a:p>
            <a:pPr>
              <a:buClr>
                <a:schemeClr val="bg1"/>
              </a:buClr>
              <a:defRPr/>
            </a:pPr>
            <a:r>
              <a:rPr lang="en-US" sz="2800" dirty="0">
                <a:solidFill>
                  <a:schemeClr val="bg2">
                    <a:lumMod val="75000"/>
                  </a:schemeClr>
                </a:solidFill>
              </a:rPr>
              <a:t>6</a:t>
            </a:r>
            <a:r>
              <a:rPr lang="en-US" sz="2800" dirty="0" smtClean="0">
                <a:solidFill>
                  <a:schemeClr val="bg2">
                    <a:lumMod val="75000"/>
                  </a:schemeClr>
                </a:solidFill>
              </a:rPr>
              <a:t>.Capacity Building Trainings</a:t>
            </a:r>
          </a:p>
          <a:p>
            <a:pPr>
              <a:buClr>
                <a:schemeClr val="bg1"/>
              </a:buClr>
              <a:defRPr/>
            </a:pPr>
            <a:r>
              <a:rPr lang="en-US" sz="2800" dirty="0">
                <a:solidFill>
                  <a:schemeClr val="bg2">
                    <a:lumMod val="75000"/>
                  </a:schemeClr>
                </a:solidFill>
              </a:rPr>
              <a:t>7</a:t>
            </a:r>
            <a:r>
              <a:rPr lang="en-US" sz="2800" dirty="0" smtClean="0">
                <a:solidFill>
                  <a:schemeClr val="bg2">
                    <a:lumMod val="75000"/>
                  </a:schemeClr>
                </a:solidFill>
              </a:rPr>
              <a:t>.IMSAS Audit in Kiribati</a:t>
            </a:r>
          </a:p>
          <a:p>
            <a:pPr>
              <a:buClr>
                <a:schemeClr val="bg1"/>
              </a:buClr>
              <a:defRPr/>
            </a:pPr>
            <a:r>
              <a:rPr lang="en-US" sz="2800" dirty="0" smtClean="0">
                <a:solidFill>
                  <a:schemeClr val="bg2">
                    <a:lumMod val="75000"/>
                  </a:schemeClr>
                </a:solidFill>
              </a:rPr>
              <a:t>8.National Priorities- Way Forward</a:t>
            </a:r>
            <a:endParaRPr lang="en-US" sz="2800" dirty="0">
              <a:solidFill>
                <a:schemeClr val="bg2">
                  <a:lumMod val="75000"/>
                </a:schemeClr>
              </a:solidFill>
            </a:endParaRPr>
          </a:p>
        </p:txBody>
      </p:sp>
      <p:sp>
        <p:nvSpPr>
          <p:cNvPr id="4" name="Footer Placeholder 3"/>
          <p:cNvSpPr>
            <a:spLocks noGrp="1"/>
          </p:cNvSpPr>
          <p:nvPr>
            <p:ph type="ftr" sz="quarter" idx="10"/>
          </p:nvPr>
        </p:nvSpPr>
        <p:spPr/>
        <p:txBody>
          <a:bodyPr/>
          <a:lstStyle/>
          <a:p>
            <a:pPr>
              <a:defRPr/>
            </a:pPr>
            <a:r>
              <a:rPr lang="en-AU" altLang="en-US" dirty="0" smtClean="0"/>
              <a:t>21-22 February, 2018</a:t>
            </a:r>
          </a:p>
          <a:p>
            <a:pPr>
              <a:defRPr/>
            </a:pPr>
            <a:r>
              <a:rPr lang="en-AU" altLang="en-US" dirty="0" smtClean="0"/>
              <a:t>NADI</a:t>
            </a:r>
          </a:p>
        </p:txBody>
      </p:sp>
      <p:sp>
        <p:nvSpPr>
          <p:cNvPr id="7" name="Rectangle 6"/>
          <p:cNvSpPr/>
          <p:nvPr/>
        </p:nvSpPr>
        <p:spPr>
          <a:xfrm>
            <a:off x="3046413" y="1344613"/>
            <a:ext cx="1739900" cy="523875"/>
          </a:xfrm>
          <a:prstGeom prst="rect">
            <a:avLst/>
          </a:prstGeom>
        </p:spPr>
        <p:txBody>
          <a:bodyPr wrap="none">
            <a:spAutoFit/>
          </a:bodyPr>
          <a:lstStyle/>
          <a:p>
            <a:pPr algn="ctr">
              <a:defRPr/>
            </a:pPr>
            <a:r>
              <a:rPr lang="en-US" altLang="en-US" sz="2800" u="sng" dirty="0">
                <a:solidFill>
                  <a:schemeClr val="bg2"/>
                </a:solidFill>
                <a:latin typeface="+mn-lt"/>
              </a:rPr>
              <a:t>OUTLINE</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ltLang="en-US" sz="2000" dirty="0">
                <a:solidFill>
                  <a:srgbClr val="003B76"/>
                </a:solidFill>
              </a:rPr>
              <a:t>15</a:t>
            </a:r>
            <a:r>
              <a:rPr lang="en-AU" altLang="en-US" sz="2000" baseline="30000" dirty="0">
                <a:solidFill>
                  <a:srgbClr val="003B76"/>
                </a:solidFill>
              </a:rPr>
              <a:t>th</a:t>
            </a:r>
            <a:r>
              <a:rPr lang="en-AU" altLang="en-US" sz="2000" dirty="0">
                <a:solidFill>
                  <a:srgbClr val="003B76"/>
                </a:solidFill>
              </a:rPr>
              <a:t> South West Pacific Hydrographic Commission Conference</a:t>
            </a:r>
            <a:endParaRPr lang="en-US" dirty="0"/>
          </a:p>
        </p:txBody>
      </p:sp>
      <p:sp>
        <p:nvSpPr>
          <p:cNvPr id="3" name="Content Placeholder 2"/>
          <p:cNvSpPr>
            <a:spLocks noGrp="1"/>
          </p:cNvSpPr>
          <p:nvPr>
            <p:ph idx="1"/>
          </p:nvPr>
        </p:nvSpPr>
        <p:spPr/>
        <p:txBody>
          <a:bodyPr/>
          <a:lstStyle/>
          <a:p>
            <a:pPr marL="0" indent="0" eaLnBrk="1" hangingPunct="1">
              <a:buClr>
                <a:srgbClr val="FFFFCC"/>
              </a:buClr>
              <a:buFont typeface="Wingdings" panose="05000000000000000000" pitchFamily="2" charset="2"/>
              <a:buNone/>
              <a:defRPr/>
            </a:pPr>
            <a:r>
              <a:rPr lang="en-US" altLang="en-US" sz="2400" dirty="0" smtClean="0">
                <a:solidFill>
                  <a:schemeClr val="bg2">
                    <a:lumMod val="75000"/>
                  </a:schemeClr>
                </a:solidFill>
              </a:rPr>
              <a:t>1. </a:t>
            </a:r>
            <a:r>
              <a:rPr lang="en-US" altLang="en-US" sz="2400" dirty="0">
                <a:solidFill>
                  <a:schemeClr val="bg2">
                    <a:lumMod val="75000"/>
                  </a:schemeClr>
                </a:solidFill>
              </a:rPr>
              <a:t>Introduction </a:t>
            </a:r>
          </a:p>
          <a:p>
            <a:pPr eaLnBrk="1" hangingPunct="1">
              <a:buClr>
                <a:srgbClr val="0066CC"/>
              </a:buClr>
              <a:defRPr/>
            </a:pPr>
            <a:r>
              <a:rPr lang="en-US" altLang="en-US" sz="2000" dirty="0">
                <a:solidFill>
                  <a:schemeClr val="bg2">
                    <a:lumMod val="75000"/>
                  </a:schemeClr>
                </a:solidFill>
              </a:rPr>
              <a:t>Kiribati is an island nation in the Central Pacific Ocean and has three Groups of islands:</a:t>
            </a:r>
          </a:p>
          <a:p>
            <a:pPr marL="514350" indent="-514350" eaLnBrk="1" hangingPunct="1">
              <a:buClrTx/>
              <a:buFont typeface="+mj-lt"/>
              <a:buAutoNum type="romanUcPeriod"/>
              <a:defRPr/>
            </a:pPr>
            <a:r>
              <a:rPr lang="en-US" altLang="en-US" sz="2000" dirty="0" smtClean="0">
                <a:solidFill>
                  <a:schemeClr val="bg2">
                    <a:lumMod val="75000"/>
                  </a:schemeClr>
                </a:solidFill>
              </a:rPr>
              <a:t>Kiribati Group</a:t>
            </a:r>
            <a:endParaRPr lang="en-US" altLang="en-US" sz="2000" dirty="0">
              <a:solidFill>
                <a:schemeClr val="bg2">
                  <a:lumMod val="75000"/>
                </a:schemeClr>
              </a:solidFill>
            </a:endParaRPr>
          </a:p>
          <a:p>
            <a:pPr marL="514350" indent="-514350" eaLnBrk="1" hangingPunct="1">
              <a:buClrTx/>
              <a:buFont typeface="+mj-lt"/>
              <a:buAutoNum type="romanUcPeriod"/>
              <a:defRPr/>
            </a:pPr>
            <a:r>
              <a:rPr lang="en-US" altLang="en-US" sz="2000" dirty="0">
                <a:solidFill>
                  <a:schemeClr val="bg2">
                    <a:lumMod val="75000"/>
                  </a:schemeClr>
                </a:solidFill>
              </a:rPr>
              <a:t>Line Group</a:t>
            </a:r>
          </a:p>
          <a:p>
            <a:pPr marL="514350" indent="-514350" eaLnBrk="1" hangingPunct="1">
              <a:buClrTx/>
              <a:buFont typeface="+mj-lt"/>
              <a:buAutoNum type="romanUcPeriod"/>
              <a:defRPr/>
            </a:pPr>
            <a:r>
              <a:rPr lang="en-US" altLang="en-US" sz="2000" dirty="0">
                <a:solidFill>
                  <a:schemeClr val="bg2">
                    <a:lumMod val="75000"/>
                  </a:schemeClr>
                </a:solidFill>
              </a:rPr>
              <a:t>Phoenix Group </a:t>
            </a:r>
          </a:p>
          <a:p>
            <a:pPr eaLnBrk="1" hangingPunct="1">
              <a:buClr>
                <a:srgbClr val="0066CC"/>
              </a:buClr>
              <a:defRPr/>
            </a:pPr>
            <a:r>
              <a:rPr lang="en-US" altLang="en-US" sz="2000" dirty="0">
                <a:solidFill>
                  <a:schemeClr val="bg2">
                    <a:lumMod val="75000"/>
                  </a:schemeClr>
                </a:solidFill>
              </a:rPr>
              <a:t> Total number of islands 33 </a:t>
            </a:r>
          </a:p>
          <a:p>
            <a:pPr eaLnBrk="1" hangingPunct="1">
              <a:buClr>
                <a:srgbClr val="0066CC"/>
              </a:buClr>
              <a:defRPr/>
            </a:pPr>
            <a:r>
              <a:rPr lang="en-AU" sz="2000" dirty="0">
                <a:solidFill>
                  <a:schemeClr val="bg2">
                    <a:lumMod val="75000"/>
                  </a:schemeClr>
                </a:solidFill>
                <a:effectLst/>
              </a:rPr>
              <a:t>The total land area mass total 811 km</a:t>
            </a:r>
            <a:r>
              <a:rPr lang="en-AU" sz="2000" baseline="30000" dirty="0">
                <a:solidFill>
                  <a:schemeClr val="bg2">
                    <a:lumMod val="75000"/>
                  </a:schemeClr>
                </a:solidFill>
                <a:effectLst/>
              </a:rPr>
              <a:t>2</a:t>
            </a:r>
            <a:r>
              <a:rPr lang="en-AU" sz="2000" dirty="0">
                <a:solidFill>
                  <a:schemeClr val="bg2">
                    <a:lumMod val="75000"/>
                  </a:schemeClr>
                </a:solidFill>
                <a:effectLst/>
              </a:rPr>
              <a:t> (313 </a:t>
            </a:r>
            <a:r>
              <a:rPr lang="en-AU" sz="2000" dirty="0" err="1">
                <a:solidFill>
                  <a:schemeClr val="bg2">
                    <a:lumMod val="75000"/>
                  </a:schemeClr>
                </a:solidFill>
                <a:effectLst/>
              </a:rPr>
              <a:t>sq</a:t>
            </a:r>
            <a:r>
              <a:rPr lang="en-AU" sz="2000" dirty="0">
                <a:solidFill>
                  <a:schemeClr val="bg2">
                    <a:lumMod val="75000"/>
                  </a:schemeClr>
                </a:solidFill>
                <a:effectLst/>
              </a:rPr>
              <a:t> mi). It includes three island groups</a:t>
            </a:r>
            <a:endParaRPr lang="en-US" altLang="en-US" sz="2000" dirty="0">
              <a:solidFill>
                <a:schemeClr val="bg2">
                  <a:lumMod val="75000"/>
                </a:schemeClr>
              </a:solidFill>
            </a:endParaRPr>
          </a:p>
          <a:p>
            <a:pPr eaLnBrk="1" hangingPunct="1">
              <a:buClr>
                <a:srgbClr val="0066CC"/>
              </a:buClr>
              <a:defRPr/>
            </a:pPr>
            <a:r>
              <a:rPr lang="en-US" altLang="en-US" sz="2000" dirty="0">
                <a:solidFill>
                  <a:schemeClr val="bg2">
                    <a:lumMod val="75000"/>
                  </a:schemeClr>
                </a:solidFill>
              </a:rPr>
              <a:t>Current Population is 114,300</a:t>
            </a:r>
          </a:p>
          <a:p>
            <a:pPr eaLnBrk="1" hangingPunct="1">
              <a:buClr>
                <a:srgbClr val="0066CC"/>
              </a:buClr>
              <a:defRPr/>
            </a:pPr>
            <a:r>
              <a:rPr lang="en-US" altLang="en-US" sz="2000" dirty="0">
                <a:solidFill>
                  <a:schemeClr val="bg2">
                    <a:lumMod val="75000"/>
                  </a:schemeClr>
                </a:solidFill>
              </a:rPr>
              <a:t>About 90% live in the Kiribati Group</a:t>
            </a:r>
          </a:p>
          <a:p>
            <a:pPr eaLnBrk="1" hangingPunct="1">
              <a:buClr>
                <a:srgbClr val="0066CC"/>
              </a:buClr>
              <a:defRPr/>
            </a:pPr>
            <a:r>
              <a:rPr lang="en-US" altLang="en-US" sz="2000" dirty="0">
                <a:solidFill>
                  <a:schemeClr val="bg2">
                    <a:lumMod val="75000"/>
                  </a:schemeClr>
                </a:solidFill>
              </a:rPr>
              <a:t>A Member State of the IMO and a Signatory to SOLAS</a:t>
            </a:r>
          </a:p>
          <a:p>
            <a:pPr eaLnBrk="1" hangingPunct="1">
              <a:buClr>
                <a:srgbClr val="0066CC"/>
              </a:buClr>
              <a:defRPr/>
            </a:pPr>
            <a:r>
              <a:rPr lang="en-US" altLang="en-US" sz="2000" dirty="0">
                <a:solidFill>
                  <a:schemeClr val="bg2">
                    <a:lumMod val="75000"/>
                  </a:schemeClr>
                </a:solidFill>
              </a:rPr>
              <a:t>Associate Member to SWPHC </a:t>
            </a:r>
          </a:p>
          <a:p>
            <a:pPr eaLnBrk="1" hangingPunct="1">
              <a:buClr>
                <a:srgbClr val="0066CC"/>
              </a:buClr>
              <a:defRPr/>
            </a:pPr>
            <a:r>
              <a:rPr lang="en-US" altLang="en-US" sz="2000" dirty="0">
                <a:solidFill>
                  <a:schemeClr val="bg2">
                    <a:lumMod val="75000"/>
                  </a:schemeClr>
                </a:solidFill>
              </a:rPr>
              <a:t>Not yet Member to IHO </a:t>
            </a:r>
          </a:p>
          <a:p>
            <a:pPr>
              <a:defRPr/>
            </a:pPr>
            <a:endParaRPr lang="en-US" dirty="0"/>
          </a:p>
        </p:txBody>
      </p:sp>
      <p:sp>
        <p:nvSpPr>
          <p:cNvPr id="4" name="Footer Placeholder 3"/>
          <p:cNvSpPr>
            <a:spLocks noGrp="1"/>
          </p:cNvSpPr>
          <p:nvPr>
            <p:ph type="ftr" sz="quarter" idx="10"/>
          </p:nvPr>
        </p:nvSpPr>
        <p:spPr/>
        <p:txBody>
          <a:bodyPr/>
          <a:lstStyle/>
          <a:p>
            <a:pPr>
              <a:defRPr/>
            </a:pPr>
            <a:r>
              <a:rPr lang="en-AU" altLang="en-US" dirty="0" smtClean="0">
                <a:solidFill>
                  <a:srgbClr val="003B76"/>
                </a:solidFill>
              </a:rPr>
              <a:t>21-22 </a:t>
            </a:r>
            <a:r>
              <a:rPr lang="en-AU" altLang="en-US" dirty="0">
                <a:solidFill>
                  <a:srgbClr val="003B76"/>
                </a:solidFill>
              </a:rPr>
              <a:t>February, 2018</a:t>
            </a:r>
          </a:p>
          <a:p>
            <a:pPr>
              <a:defRPr/>
            </a:pPr>
            <a:r>
              <a:rPr lang="en-AU" altLang="en-US" dirty="0" smtClean="0">
                <a:solidFill>
                  <a:srgbClr val="003B76"/>
                </a:solidFill>
              </a:rPr>
              <a:t>NADI</a:t>
            </a:r>
            <a:endParaRPr lang="en-AU" altLang="en-US" dirty="0">
              <a:solidFill>
                <a:srgbClr val="003B76"/>
              </a:solidFill>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Shiva\Desktop\CPSC\pacificeez 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50963" y="1531938"/>
            <a:ext cx="6734175" cy="4838700"/>
          </a:xfr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defRPr/>
            </a:pPr>
            <a:r>
              <a:rPr lang="en-AU" altLang="en-US" sz="2000" dirty="0">
                <a:solidFill>
                  <a:srgbClr val="003B76"/>
                </a:solidFill>
              </a:rPr>
              <a:t>15</a:t>
            </a:r>
            <a:r>
              <a:rPr lang="en-AU" altLang="en-US" sz="2000" baseline="30000" dirty="0">
                <a:solidFill>
                  <a:srgbClr val="003B76"/>
                </a:solidFill>
              </a:rPr>
              <a:t>th</a:t>
            </a:r>
            <a:r>
              <a:rPr lang="en-AU" altLang="en-US" sz="2000" dirty="0">
                <a:solidFill>
                  <a:srgbClr val="003B76"/>
                </a:solidFill>
              </a:rPr>
              <a:t> South West Pacific Hydrographic Commission Conference</a:t>
            </a:r>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AU" altLang="en-US" dirty="0" smtClean="0"/>
              <a:t>21-22 February, 2018</a:t>
            </a:r>
          </a:p>
          <a:p>
            <a:pPr>
              <a:defRPr/>
            </a:pPr>
            <a:r>
              <a:rPr lang="en-AU" altLang="en-US" dirty="0" smtClean="0"/>
              <a:t>NADI</a:t>
            </a:r>
          </a:p>
        </p:txBody>
      </p:sp>
      <p:sp>
        <p:nvSpPr>
          <p:cNvPr id="9221" name="TextBox 7"/>
          <p:cNvSpPr txBox="1">
            <a:spLocks noChangeArrowheads="1"/>
          </p:cNvSpPr>
          <p:nvPr/>
        </p:nvSpPr>
        <p:spPr bwMode="auto">
          <a:xfrm>
            <a:off x="2771775" y="1162050"/>
            <a:ext cx="3892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bg2"/>
                </a:solidFill>
                <a:latin typeface="Arial" panose="020B0604020202020204" pitchFamily="34" charset="0"/>
                <a:cs typeface="Arial" panose="020B0604020202020204" pitchFamily="34" charset="0"/>
              </a:defRPr>
            </a:lvl1pPr>
            <a:lvl2pPr marL="742950" indent="-285750">
              <a:spcBef>
                <a:spcPct val="20000"/>
              </a:spcBef>
              <a:buClr>
                <a:schemeClr val="tx1"/>
              </a:buClr>
              <a:buChar char="•"/>
              <a:defRPr sz="2800">
                <a:solidFill>
                  <a:schemeClr val="bg2"/>
                </a:solidFill>
                <a:latin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bg2"/>
                </a:solidFill>
                <a:latin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bg2"/>
                </a:solidFill>
                <a:latin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800" u="sng">
                <a:latin typeface="Verdana" panose="020B0604030504040204" pitchFamily="34" charset="0"/>
              </a:rPr>
              <a:t>2.Kiribati Maritime Organization</a:t>
            </a:r>
          </a:p>
        </p:txBody>
      </p:sp>
      <p:sp>
        <p:nvSpPr>
          <p:cNvPr id="8" name="TextBox 7"/>
          <p:cNvSpPr txBox="1">
            <a:spLocks noChangeArrowheads="1"/>
          </p:cNvSpPr>
          <p:nvPr/>
        </p:nvSpPr>
        <p:spPr bwMode="auto">
          <a:xfrm>
            <a:off x="3635375" y="3171825"/>
            <a:ext cx="31448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bg2"/>
                </a:solidFill>
                <a:latin typeface="Arial" panose="020B0604020202020204" pitchFamily="34" charset="0"/>
                <a:cs typeface="Arial" panose="020B0604020202020204" pitchFamily="34" charset="0"/>
              </a:defRPr>
            </a:lvl1pPr>
            <a:lvl2pPr marL="742950" indent="-285750">
              <a:spcBef>
                <a:spcPct val="20000"/>
              </a:spcBef>
              <a:buClr>
                <a:schemeClr val="tx1"/>
              </a:buClr>
              <a:buChar char="•"/>
              <a:defRPr sz="2800">
                <a:solidFill>
                  <a:schemeClr val="bg2"/>
                </a:solidFill>
                <a:latin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bg2"/>
                </a:solidFill>
                <a:latin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bg2"/>
                </a:solidFill>
                <a:latin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i="1">
                <a:solidFill>
                  <a:srgbClr val="FF0000"/>
                </a:solidFill>
                <a:latin typeface="Verdana" panose="020B0604030504040204" pitchFamily="34" charset="0"/>
              </a:rPr>
              <a:t>Gilbert Group             Line Group</a:t>
            </a:r>
          </a:p>
          <a:p>
            <a:pPr>
              <a:spcBef>
                <a:spcPct val="0"/>
              </a:spcBef>
              <a:buClrTx/>
              <a:buSzTx/>
              <a:buFontTx/>
              <a:buNone/>
            </a:pPr>
            <a:endParaRPr lang="en-US" altLang="en-US" sz="1200" i="1">
              <a:solidFill>
                <a:srgbClr val="FF0000"/>
              </a:solidFill>
              <a:latin typeface="Verdana" panose="020B0604030504040204" pitchFamily="34" charset="0"/>
            </a:endParaRPr>
          </a:p>
          <a:p>
            <a:pPr>
              <a:spcBef>
                <a:spcPct val="0"/>
              </a:spcBef>
              <a:buClrTx/>
              <a:buSzTx/>
              <a:buFontTx/>
              <a:buNone/>
            </a:pPr>
            <a:endParaRPr lang="en-US" altLang="en-US" sz="1200" i="1">
              <a:solidFill>
                <a:srgbClr val="FF0000"/>
              </a:solidFill>
              <a:latin typeface="Verdana" panose="020B0604030504040204" pitchFamily="34" charset="0"/>
            </a:endParaRPr>
          </a:p>
          <a:p>
            <a:pPr>
              <a:spcBef>
                <a:spcPct val="0"/>
              </a:spcBef>
              <a:buClrTx/>
              <a:buSzTx/>
              <a:buFontTx/>
              <a:buNone/>
            </a:pPr>
            <a:r>
              <a:rPr lang="en-US" altLang="en-US" sz="1200" i="1">
                <a:solidFill>
                  <a:srgbClr val="FF0000"/>
                </a:solidFill>
                <a:latin typeface="Verdana" panose="020B0604030504040204" pitchFamily="34" charset="0"/>
              </a:rPr>
              <a:t>              </a:t>
            </a:r>
          </a:p>
          <a:p>
            <a:pPr>
              <a:spcBef>
                <a:spcPct val="0"/>
              </a:spcBef>
              <a:buClrTx/>
              <a:buSzTx/>
              <a:buFontTx/>
              <a:buNone/>
            </a:pPr>
            <a:endParaRPr lang="en-US" altLang="en-US" sz="1200" i="1">
              <a:solidFill>
                <a:srgbClr val="FF0000"/>
              </a:solidFill>
              <a:latin typeface="Verdana" panose="020B0604030504040204" pitchFamily="34" charset="0"/>
            </a:endParaRPr>
          </a:p>
          <a:p>
            <a:pPr>
              <a:spcBef>
                <a:spcPct val="0"/>
              </a:spcBef>
              <a:buClrTx/>
              <a:buSzTx/>
              <a:buFontTx/>
              <a:buNone/>
            </a:pPr>
            <a:r>
              <a:rPr lang="en-US" altLang="en-US" sz="1200" i="1">
                <a:solidFill>
                  <a:srgbClr val="FF0000"/>
                </a:solidFill>
                <a:latin typeface="Verdana" panose="020B0604030504040204" pitchFamily="34" charset="0"/>
              </a:rPr>
              <a:t>            Phoenix Group</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ltLang="en-US" sz="2000" dirty="0">
                <a:solidFill>
                  <a:srgbClr val="003B76"/>
                </a:solidFill>
              </a:rPr>
              <a:t>15</a:t>
            </a:r>
            <a:r>
              <a:rPr lang="en-AU" altLang="en-US" sz="2000" baseline="30000" dirty="0">
                <a:solidFill>
                  <a:srgbClr val="003B76"/>
                </a:solidFill>
              </a:rPr>
              <a:t>th</a:t>
            </a:r>
            <a:r>
              <a:rPr lang="en-AU" altLang="en-US" sz="2000" dirty="0">
                <a:solidFill>
                  <a:srgbClr val="003B76"/>
                </a:solidFill>
              </a:rPr>
              <a:t> South West Pacific Hydrographic Commission Conference</a:t>
            </a:r>
            <a:r>
              <a:rPr lang="en-US" dirty="0">
                <a:solidFill>
                  <a:srgbClr val="003B76"/>
                </a:solidFill>
              </a:rPr>
              <a:t> </a:t>
            </a:r>
            <a:endParaRPr lang="en-US" dirty="0"/>
          </a:p>
        </p:txBody>
      </p:sp>
      <p:sp>
        <p:nvSpPr>
          <p:cNvPr id="3" name="Content Placeholder 2"/>
          <p:cNvSpPr>
            <a:spLocks noGrp="1"/>
          </p:cNvSpPr>
          <p:nvPr>
            <p:ph idx="1"/>
          </p:nvPr>
        </p:nvSpPr>
        <p:spPr/>
        <p:txBody>
          <a:bodyPr/>
          <a:lstStyle/>
          <a:p>
            <a:pPr marL="0" indent="0">
              <a:buClr>
                <a:srgbClr val="FFFFCC"/>
              </a:buClr>
              <a:buFont typeface="Wingdings" panose="05000000000000000000" pitchFamily="2" charset="2"/>
              <a:buNone/>
              <a:defRPr/>
            </a:pPr>
            <a:r>
              <a:rPr lang="en-US" sz="2400" dirty="0" smtClean="0">
                <a:solidFill>
                  <a:schemeClr val="bg2">
                    <a:lumMod val="75000"/>
                  </a:schemeClr>
                </a:solidFill>
                <a:effectLst/>
              </a:rPr>
              <a:t>3. </a:t>
            </a:r>
            <a:r>
              <a:rPr lang="en-US" sz="2400" b="1" dirty="0">
                <a:solidFill>
                  <a:schemeClr val="bg2">
                    <a:lumMod val="75000"/>
                  </a:schemeClr>
                </a:solidFill>
                <a:effectLst/>
              </a:rPr>
              <a:t>Responsibilities of the Marine Division </a:t>
            </a:r>
          </a:p>
          <a:p>
            <a:pPr>
              <a:buClr>
                <a:srgbClr val="0070C0"/>
              </a:buClr>
              <a:defRPr/>
            </a:pPr>
            <a:r>
              <a:rPr lang="en-US" sz="2000" dirty="0">
                <a:solidFill>
                  <a:schemeClr val="bg2">
                    <a:lumMod val="75000"/>
                  </a:schemeClr>
                </a:solidFill>
                <a:effectLst/>
              </a:rPr>
              <a:t>Provision, operation and maintenance of marine aids to navigation, for example buoys and beacons </a:t>
            </a:r>
          </a:p>
          <a:p>
            <a:pPr>
              <a:buClr>
                <a:srgbClr val="0070C0"/>
              </a:buClr>
              <a:defRPr/>
            </a:pPr>
            <a:r>
              <a:rPr lang="en-US" sz="2000" dirty="0">
                <a:solidFill>
                  <a:schemeClr val="bg2">
                    <a:lumMod val="75000"/>
                  </a:schemeClr>
                </a:solidFill>
                <a:effectLst/>
              </a:rPr>
              <a:t>Administering the certification of Seafarers - Qualification and Licensing </a:t>
            </a:r>
          </a:p>
          <a:p>
            <a:pPr>
              <a:buClr>
                <a:srgbClr val="0070C0"/>
              </a:buClr>
              <a:defRPr/>
            </a:pPr>
            <a:r>
              <a:rPr lang="en-US" sz="2000" dirty="0">
                <a:solidFill>
                  <a:schemeClr val="bg2">
                    <a:lumMod val="75000"/>
                  </a:schemeClr>
                </a:solidFill>
                <a:effectLst/>
              </a:rPr>
              <a:t>Coordinating SAR Services </a:t>
            </a:r>
          </a:p>
          <a:p>
            <a:pPr>
              <a:buClr>
                <a:srgbClr val="0070C0"/>
              </a:buClr>
              <a:defRPr/>
            </a:pPr>
            <a:r>
              <a:rPr lang="en-US" sz="2000" dirty="0">
                <a:solidFill>
                  <a:schemeClr val="bg2">
                    <a:lumMod val="75000"/>
                  </a:schemeClr>
                </a:solidFill>
                <a:effectLst/>
              </a:rPr>
              <a:t>Flag State and Port State Inspection </a:t>
            </a:r>
          </a:p>
          <a:p>
            <a:pPr>
              <a:buClr>
                <a:srgbClr val="0070C0"/>
              </a:buClr>
              <a:defRPr/>
            </a:pPr>
            <a:r>
              <a:rPr lang="en-US" sz="2000" dirty="0">
                <a:solidFill>
                  <a:schemeClr val="bg2">
                    <a:lumMod val="75000"/>
                  </a:schemeClr>
                </a:solidFill>
                <a:effectLst/>
              </a:rPr>
              <a:t>Advising Government in ensuring that Maritime Conventions are being complied </a:t>
            </a:r>
          </a:p>
          <a:p>
            <a:pPr>
              <a:buClr>
                <a:srgbClr val="0070C0"/>
              </a:buClr>
              <a:defRPr/>
            </a:pPr>
            <a:r>
              <a:rPr lang="en-US" sz="2000" dirty="0">
                <a:solidFill>
                  <a:schemeClr val="bg2">
                    <a:lumMod val="75000"/>
                  </a:schemeClr>
                </a:solidFill>
                <a:effectLst/>
              </a:rPr>
              <a:t>Boat Passage upgrading </a:t>
            </a:r>
          </a:p>
          <a:p>
            <a:pPr>
              <a:buClr>
                <a:srgbClr val="0070C0"/>
              </a:buClr>
              <a:defRPr/>
            </a:pPr>
            <a:r>
              <a:rPr lang="en-US" sz="2000" dirty="0">
                <a:solidFill>
                  <a:schemeClr val="bg2">
                    <a:lumMod val="75000"/>
                  </a:schemeClr>
                </a:solidFill>
                <a:effectLst/>
              </a:rPr>
              <a:t>Marine Pollution &amp; Accident Investigation </a:t>
            </a:r>
          </a:p>
          <a:p>
            <a:pPr>
              <a:buClr>
                <a:srgbClr val="0070C0"/>
              </a:buClr>
              <a:defRPr/>
            </a:pPr>
            <a:r>
              <a:rPr lang="en-US" sz="2000" dirty="0">
                <a:solidFill>
                  <a:schemeClr val="bg2">
                    <a:lumMod val="75000"/>
                  </a:schemeClr>
                </a:solidFill>
                <a:effectLst/>
              </a:rPr>
              <a:t>Ships registration – seaworthiness and trading </a:t>
            </a:r>
          </a:p>
          <a:p>
            <a:pPr>
              <a:buClr>
                <a:srgbClr val="0070C0"/>
              </a:buClr>
              <a:defRPr/>
            </a:pPr>
            <a:r>
              <a:rPr lang="en-US" sz="2000" dirty="0">
                <a:solidFill>
                  <a:schemeClr val="bg2">
                    <a:lumMod val="75000"/>
                  </a:schemeClr>
                </a:solidFill>
                <a:effectLst/>
              </a:rPr>
              <a:t>The Marine Department does promulgate coastal warnings and information broadcasted locally by Coast Radio Station (Marine Guard) </a:t>
            </a:r>
          </a:p>
          <a:p>
            <a:pPr>
              <a:defRPr/>
            </a:pPr>
            <a:endParaRPr lang="en-US" dirty="0"/>
          </a:p>
        </p:txBody>
      </p:sp>
      <p:sp>
        <p:nvSpPr>
          <p:cNvPr id="4" name="Footer Placeholder 3"/>
          <p:cNvSpPr>
            <a:spLocks noGrp="1"/>
          </p:cNvSpPr>
          <p:nvPr>
            <p:ph type="ftr" sz="quarter" idx="10"/>
          </p:nvPr>
        </p:nvSpPr>
        <p:spPr/>
        <p:txBody>
          <a:bodyPr/>
          <a:lstStyle/>
          <a:p>
            <a:pPr>
              <a:defRPr/>
            </a:pPr>
            <a:r>
              <a:rPr lang="en-AU" altLang="en-US" dirty="0" smtClean="0"/>
              <a:t>21-22 </a:t>
            </a:r>
            <a:r>
              <a:rPr lang="en-AU" altLang="en-US" dirty="0"/>
              <a:t>February, 2018</a:t>
            </a:r>
          </a:p>
          <a:p>
            <a:pPr>
              <a:defRPr/>
            </a:pPr>
            <a:r>
              <a:rPr lang="en-AU" altLang="en-US" dirty="0" smtClean="0"/>
              <a:t>NADI</a:t>
            </a:r>
            <a:endParaRPr lang="en-AU" altLang="en-US"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ltLang="en-US" sz="2000" dirty="0">
                <a:solidFill>
                  <a:srgbClr val="003B76"/>
                </a:solidFill>
              </a:rPr>
              <a:t>15</a:t>
            </a:r>
            <a:r>
              <a:rPr lang="en-AU" altLang="en-US" sz="2000" baseline="30000" dirty="0">
                <a:solidFill>
                  <a:srgbClr val="003B76"/>
                </a:solidFill>
              </a:rPr>
              <a:t>th</a:t>
            </a:r>
            <a:r>
              <a:rPr lang="en-AU" altLang="en-US" sz="2000" dirty="0">
                <a:solidFill>
                  <a:srgbClr val="003B76"/>
                </a:solidFill>
              </a:rPr>
              <a:t> South West Pacific Hydrographic Commission Conference</a:t>
            </a:r>
            <a:r>
              <a:rPr lang="en-US" dirty="0">
                <a:solidFill>
                  <a:srgbClr val="003B76"/>
                </a:solidFill>
              </a:rPr>
              <a:t> </a:t>
            </a:r>
            <a:endParaRPr lang="en-US" dirty="0"/>
          </a:p>
        </p:txBody>
      </p:sp>
      <p:sp>
        <p:nvSpPr>
          <p:cNvPr id="3" name="Content Placeholder 2"/>
          <p:cNvSpPr>
            <a:spLocks noGrp="1"/>
          </p:cNvSpPr>
          <p:nvPr>
            <p:ph idx="1"/>
          </p:nvPr>
        </p:nvSpPr>
        <p:spPr/>
        <p:txBody>
          <a:bodyPr/>
          <a:lstStyle/>
          <a:p>
            <a:pPr marL="0" indent="0" eaLnBrk="1" hangingPunct="1">
              <a:buFont typeface="Wingdings" panose="05000000000000000000" pitchFamily="2" charset="2"/>
              <a:buNone/>
              <a:defRPr/>
            </a:pPr>
            <a:r>
              <a:rPr lang="en-US" sz="2400" dirty="0" smtClean="0">
                <a:solidFill>
                  <a:schemeClr val="bg2">
                    <a:lumMod val="75000"/>
                  </a:schemeClr>
                </a:solidFill>
                <a:effectLst/>
              </a:rPr>
              <a:t>4</a:t>
            </a:r>
            <a:r>
              <a:rPr lang="en-US" sz="2400" dirty="0">
                <a:solidFill>
                  <a:schemeClr val="bg2">
                    <a:lumMod val="75000"/>
                  </a:schemeClr>
                </a:solidFill>
                <a:effectLst/>
              </a:rPr>
              <a:t>. </a:t>
            </a:r>
            <a:r>
              <a:rPr lang="en-US" sz="2400" b="1" dirty="0">
                <a:solidFill>
                  <a:schemeClr val="bg2">
                    <a:lumMod val="75000"/>
                  </a:schemeClr>
                </a:solidFill>
                <a:effectLst/>
              </a:rPr>
              <a:t>Current status on Hydrography</a:t>
            </a:r>
          </a:p>
          <a:p>
            <a:pPr eaLnBrk="1" hangingPunct="1">
              <a:buClr>
                <a:schemeClr val="bg1"/>
              </a:buClr>
              <a:buFont typeface="Wingdings" panose="05000000000000000000" pitchFamily="2" charset="2"/>
              <a:buChar char=""/>
              <a:defRPr/>
            </a:pPr>
            <a:r>
              <a:rPr lang="en-US" sz="2000" dirty="0">
                <a:solidFill>
                  <a:schemeClr val="bg2">
                    <a:lumMod val="75000"/>
                  </a:schemeClr>
                </a:solidFill>
                <a:effectLst/>
              </a:rPr>
              <a:t>MSI Coordinator has been appointed</a:t>
            </a:r>
          </a:p>
          <a:p>
            <a:pPr eaLnBrk="1" hangingPunct="1">
              <a:buClr>
                <a:schemeClr val="bg1"/>
              </a:buClr>
              <a:buFont typeface="Wingdings" panose="05000000000000000000" pitchFamily="2" charset="2"/>
              <a:buChar char=""/>
              <a:defRPr/>
            </a:pPr>
            <a:r>
              <a:rPr lang="en-US" sz="2000" dirty="0" smtClean="0">
                <a:solidFill>
                  <a:schemeClr val="bg2">
                    <a:lumMod val="75000"/>
                  </a:schemeClr>
                </a:solidFill>
                <a:effectLst/>
              </a:rPr>
              <a:t>No  Hydrography Legislation </a:t>
            </a:r>
            <a:r>
              <a:rPr lang="en-US" sz="2000" dirty="0">
                <a:solidFill>
                  <a:schemeClr val="bg2">
                    <a:lumMod val="75000"/>
                  </a:schemeClr>
                </a:solidFill>
                <a:effectLst/>
              </a:rPr>
              <a:t>in place </a:t>
            </a:r>
          </a:p>
          <a:p>
            <a:pPr eaLnBrk="1" hangingPunct="1">
              <a:buClr>
                <a:schemeClr val="bg1"/>
              </a:buClr>
              <a:buFont typeface="Wingdings" panose="05000000000000000000" pitchFamily="2" charset="2"/>
              <a:buChar char=""/>
              <a:defRPr/>
            </a:pPr>
            <a:r>
              <a:rPr lang="en-US" sz="2000" dirty="0">
                <a:solidFill>
                  <a:schemeClr val="bg2">
                    <a:lumMod val="75000"/>
                  </a:schemeClr>
                </a:solidFill>
                <a:effectLst/>
              </a:rPr>
              <a:t>No Authority (Authority remains under the Marine Division – MICTTD) </a:t>
            </a:r>
          </a:p>
          <a:p>
            <a:pPr eaLnBrk="1" hangingPunct="1">
              <a:buClr>
                <a:schemeClr val="bg1"/>
              </a:buClr>
              <a:buFont typeface="Wingdings" panose="05000000000000000000" pitchFamily="2" charset="2"/>
              <a:buChar char=""/>
              <a:defRPr/>
            </a:pPr>
            <a:r>
              <a:rPr lang="en-US" sz="2000" dirty="0">
                <a:solidFill>
                  <a:schemeClr val="bg2">
                    <a:lumMod val="75000"/>
                  </a:schemeClr>
                </a:solidFill>
                <a:effectLst/>
              </a:rPr>
              <a:t>No Office for Hydrography Service </a:t>
            </a:r>
          </a:p>
          <a:p>
            <a:pPr eaLnBrk="1" hangingPunct="1">
              <a:buClr>
                <a:schemeClr val="bg1"/>
              </a:buClr>
              <a:buFont typeface="Wingdings" panose="05000000000000000000" pitchFamily="2" charset="2"/>
              <a:buChar char=""/>
              <a:defRPr/>
            </a:pPr>
            <a:r>
              <a:rPr lang="en-US" sz="2000" dirty="0">
                <a:solidFill>
                  <a:schemeClr val="bg2">
                    <a:lumMod val="75000"/>
                  </a:schemeClr>
                </a:solidFill>
                <a:effectLst/>
              </a:rPr>
              <a:t>No Hydrographer </a:t>
            </a:r>
          </a:p>
          <a:p>
            <a:pPr eaLnBrk="1" hangingPunct="1">
              <a:buClr>
                <a:schemeClr val="bg1"/>
              </a:buClr>
              <a:buFont typeface="Wingdings" panose="05000000000000000000" pitchFamily="2" charset="2"/>
              <a:buChar char=""/>
              <a:defRPr/>
            </a:pPr>
            <a:r>
              <a:rPr lang="en-US" sz="2000" dirty="0">
                <a:solidFill>
                  <a:schemeClr val="bg2">
                    <a:lumMod val="75000"/>
                  </a:schemeClr>
                </a:solidFill>
                <a:effectLst/>
              </a:rPr>
              <a:t>MSI broadcasted locally by Coast Radio Station (Marine </a:t>
            </a:r>
            <a:r>
              <a:rPr lang="en-US" sz="2000">
                <a:solidFill>
                  <a:schemeClr val="bg2">
                    <a:lumMod val="75000"/>
                  </a:schemeClr>
                </a:solidFill>
                <a:effectLst/>
              </a:rPr>
              <a:t>Guard</a:t>
            </a:r>
            <a:r>
              <a:rPr lang="en-US" sz="2000" smtClean="0">
                <a:solidFill>
                  <a:schemeClr val="bg2">
                    <a:lumMod val="75000"/>
                  </a:schemeClr>
                </a:solidFill>
                <a:effectLst/>
              </a:rPr>
              <a:t>) </a:t>
            </a:r>
          </a:p>
          <a:p>
            <a:pPr eaLnBrk="1" hangingPunct="1">
              <a:buClr>
                <a:schemeClr val="bg1"/>
              </a:buClr>
              <a:buFont typeface="Wingdings" panose="05000000000000000000" pitchFamily="2" charset="2"/>
              <a:buChar char=""/>
              <a:defRPr/>
            </a:pPr>
            <a:r>
              <a:rPr lang="en-US" sz="2000" dirty="0" smtClean="0">
                <a:solidFill>
                  <a:schemeClr val="bg2">
                    <a:lumMod val="75000"/>
                  </a:schemeClr>
                </a:solidFill>
                <a:effectLst/>
              </a:rPr>
              <a:t>Maritime Transport </a:t>
            </a:r>
            <a:r>
              <a:rPr lang="en-US" sz="2000" dirty="0">
                <a:solidFill>
                  <a:schemeClr val="bg2">
                    <a:lumMod val="75000"/>
                  </a:schemeClr>
                </a:solidFill>
                <a:effectLst/>
              </a:rPr>
              <a:t>policy in </a:t>
            </a:r>
            <a:r>
              <a:rPr lang="en-US" sz="2000" dirty="0" smtClean="0">
                <a:solidFill>
                  <a:schemeClr val="bg2">
                    <a:lumMod val="75000"/>
                  </a:schemeClr>
                </a:solidFill>
                <a:effectLst/>
              </a:rPr>
              <a:t>place</a:t>
            </a:r>
            <a:endParaRPr lang="en-US" sz="2000" dirty="0">
              <a:solidFill>
                <a:schemeClr val="bg2">
                  <a:lumMod val="75000"/>
                </a:schemeClr>
              </a:solidFill>
              <a:effectLst/>
            </a:endParaRPr>
          </a:p>
          <a:p>
            <a:pPr eaLnBrk="1" hangingPunct="1">
              <a:buClr>
                <a:schemeClr val="bg1"/>
              </a:buClr>
              <a:buFont typeface="Wingdings" panose="05000000000000000000" pitchFamily="2" charset="2"/>
              <a:buChar char=""/>
              <a:defRPr/>
            </a:pPr>
            <a:r>
              <a:rPr lang="en-US" sz="2000" dirty="0">
                <a:solidFill>
                  <a:schemeClr val="bg2">
                    <a:lumMod val="75000"/>
                  </a:schemeClr>
                </a:solidFill>
                <a:effectLst/>
              </a:rPr>
              <a:t>No Facilities – lack of infrastructure, no work boat and </a:t>
            </a:r>
            <a:r>
              <a:rPr lang="en-US" sz="2000" dirty="0" err="1">
                <a:solidFill>
                  <a:schemeClr val="bg2">
                    <a:lumMod val="75000"/>
                  </a:schemeClr>
                </a:solidFill>
                <a:effectLst/>
              </a:rPr>
              <a:t>etc</a:t>
            </a:r>
            <a:endParaRPr lang="en-US" sz="2000" dirty="0">
              <a:solidFill>
                <a:schemeClr val="bg2">
                  <a:lumMod val="75000"/>
                </a:schemeClr>
              </a:solidFill>
              <a:effectLst/>
            </a:endParaRPr>
          </a:p>
          <a:p>
            <a:pPr eaLnBrk="1" hangingPunct="1">
              <a:buClr>
                <a:schemeClr val="bg1"/>
              </a:buClr>
              <a:buFont typeface="Wingdings" panose="05000000000000000000" pitchFamily="2" charset="2"/>
              <a:buChar char=""/>
              <a:defRPr/>
            </a:pPr>
            <a:r>
              <a:rPr lang="en-US" sz="2000" dirty="0">
                <a:solidFill>
                  <a:schemeClr val="bg2">
                    <a:lumMod val="75000"/>
                  </a:schemeClr>
                </a:solidFill>
                <a:effectLst/>
              </a:rPr>
              <a:t>Application for IHO membership  is in progress.</a:t>
            </a:r>
          </a:p>
          <a:p>
            <a:pPr>
              <a:defRPr/>
            </a:pPr>
            <a:endParaRPr lang="en-US" dirty="0"/>
          </a:p>
        </p:txBody>
      </p:sp>
      <p:sp>
        <p:nvSpPr>
          <p:cNvPr id="4" name="Footer Placeholder 3"/>
          <p:cNvSpPr>
            <a:spLocks noGrp="1"/>
          </p:cNvSpPr>
          <p:nvPr>
            <p:ph type="ftr" sz="quarter" idx="10"/>
          </p:nvPr>
        </p:nvSpPr>
        <p:spPr/>
        <p:txBody>
          <a:bodyPr/>
          <a:lstStyle/>
          <a:p>
            <a:pPr>
              <a:defRPr/>
            </a:pPr>
            <a:r>
              <a:rPr lang="en-AU" altLang="en-US" dirty="0" smtClean="0"/>
              <a:t>21-22 </a:t>
            </a:r>
            <a:r>
              <a:rPr lang="en-AU" altLang="en-US" dirty="0"/>
              <a:t>February, 2018</a:t>
            </a:r>
          </a:p>
          <a:p>
            <a:pPr>
              <a:defRPr/>
            </a:pPr>
            <a:r>
              <a:rPr lang="en-AU" altLang="en-US" dirty="0" smtClean="0"/>
              <a:t>NADI</a:t>
            </a:r>
            <a:endParaRPr lang="en-AU" altLang="en-US"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ltLang="en-US" sz="2000" dirty="0">
                <a:solidFill>
                  <a:srgbClr val="003B76"/>
                </a:solidFill>
              </a:rPr>
              <a:t>15</a:t>
            </a:r>
            <a:r>
              <a:rPr lang="en-AU" altLang="en-US" sz="2000" baseline="30000" dirty="0">
                <a:solidFill>
                  <a:srgbClr val="003B76"/>
                </a:solidFill>
              </a:rPr>
              <a:t>th</a:t>
            </a:r>
            <a:r>
              <a:rPr lang="en-AU" altLang="en-US" sz="2000" dirty="0">
                <a:solidFill>
                  <a:srgbClr val="003B76"/>
                </a:solidFill>
              </a:rPr>
              <a:t> South West Pacific Hydrographic Commission Conference</a:t>
            </a:r>
            <a:r>
              <a:rPr lang="en-US" dirty="0">
                <a:solidFill>
                  <a:srgbClr val="003B76"/>
                </a:solidFill>
              </a:rPr>
              <a:t> </a:t>
            </a:r>
            <a:endParaRPr lang="en-US" dirty="0"/>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US" sz="2400" dirty="0">
                <a:solidFill>
                  <a:schemeClr val="bg2">
                    <a:lumMod val="75000"/>
                  </a:schemeClr>
                </a:solidFill>
              </a:rPr>
              <a:t>5. Kiribati Nautical Charts</a:t>
            </a:r>
          </a:p>
          <a:p>
            <a:pPr>
              <a:buClr>
                <a:schemeClr val="bg1"/>
              </a:buClr>
              <a:buFont typeface="Wingdings" panose="05000000000000000000" pitchFamily="2" charset="2"/>
              <a:buChar char="§"/>
              <a:defRPr/>
            </a:pPr>
            <a:r>
              <a:rPr lang="en-US" sz="2000" dirty="0">
                <a:solidFill>
                  <a:schemeClr val="bg2">
                    <a:lumMod val="75000"/>
                  </a:schemeClr>
                </a:solidFill>
              </a:rPr>
              <a:t>UKHO as PCA </a:t>
            </a:r>
          </a:p>
          <a:p>
            <a:pPr>
              <a:buClr>
                <a:schemeClr val="bg1"/>
              </a:buClr>
              <a:buFont typeface="Wingdings" panose="05000000000000000000" pitchFamily="2" charset="2"/>
              <a:buChar char="§"/>
              <a:defRPr/>
            </a:pPr>
            <a:r>
              <a:rPr lang="en-US" sz="2000" dirty="0">
                <a:solidFill>
                  <a:schemeClr val="bg2">
                    <a:lumMod val="75000"/>
                  </a:schemeClr>
                </a:solidFill>
              </a:rPr>
              <a:t> total of 14 Charts covering the whole of Kiribati published by UKHO at varying scales, </a:t>
            </a:r>
          </a:p>
          <a:p>
            <a:pPr>
              <a:buClr>
                <a:schemeClr val="bg1"/>
              </a:buClr>
              <a:buFont typeface="Wingdings" panose="05000000000000000000" pitchFamily="2" charset="2"/>
              <a:buChar char="§"/>
              <a:defRPr/>
            </a:pPr>
            <a:r>
              <a:rPr lang="en-US" sz="2000" dirty="0">
                <a:solidFill>
                  <a:schemeClr val="bg2">
                    <a:lumMod val="75000"/>
                  </a:schemeClr>
                </a:solidFill>
              </a:rPr>
              <a:t>Charts - published in the 1950s and 1960s from surveys with data obtained around 1943 and earlier with some have been removed and updated</a:t>
            </a:r>
          </a:p>
          <a:p>
            <a:pPr>
              <a:buClr>
                <a:schemeClr val="bg1"/>
              </a:buClr>
              <a:buFont typeface="Wingdings" panose="05000000000000000000" pitchFamily="2" charset="2"/>
              <a:buChar char="§"/>
              <a:defRPr/>
            </a:pPr>
            <a:r>
              <a:rPr lang="en-US" sz="2000" dirty="0">
                <a:solidFill>
                  <a:schemeClr val="bg2">
                    <a:lumMod val="75000"/>
                  </a:schemeClr>
                </a:solidFill>
              </a:rPr>
              <a:t>Charts being updated are: </a:t>
            </a:r>
          </a:p>
          <a:p>
            <a:pPr marL="0" indent="0">
              <a:buClr>
                <a:schemeClr val="bg1"/>
              </a:buClr>
              <a:buFont typeface="Wingdings" panose="05000000000000000000" pitchFamily="2" charset="2"/>
              <a:buNone/>
              <a:defRPr/>
            </a:pPr>
            <a:r>
              <a:rPr lang="en-US" sz="2000" dirty="0">
                <a:solidFill>
                  <a:schemeClr val="bg2">
                    <a:lumMod val="75000"/>
                  </a:schemeClr>
                </a:solidFill>
              </a:rPr>
              <a:t>	BA 729 (Plan in the Gilbert islands) </a:t>
            </a:r>
            <a:r>
              <a:rPr lang="en-US" sz="2000" dirty="0" err="1">
                <a:solidFill>
                  <a:schemeClr val="bg2">
                    <a:lumMod val="75000"/>
                  </a:schemeClr>
                </a:solidFill>
              </a:rPr>
              <a:t>DoP</a:t>
            </a:r>
            <a:r>
              <a:rPr lang="en-US" sz="2000" dirty="0">
                <a:solidFill>
                  <a:schemeClr val="bg2">
                    <a:lumMod val="75000"/>
                  </a:schemeClr>
                </a:solidFill>
              </a:rPr>
              <a:t>: Mar 2015,</a:t>
            </a:r>
          </a:p>
          <a:p>
            <a:pPr marL="0" indent="0">
              <a:buClr>
                <a:schemeClr val="bg1"/>
              </a:buClr>
              <a:buFont typeface="Wingdings" panose="05000000000000000000" pitchFamily="2" charset="2"/>
              <a:buNone/>
              <a:defRPr/>
            </a:pPr>
            <a:r>
              <a:rPr lang="en-US" sz="2000" dirty="0">
                <a:solidFill>
                  <a:schemeClr val="bg2">
                    <a:lumMod val="75000"/>
                  </a:schemeClr>
                </a:solidFill>
              </a:rPr>
              <a:t>	BA 730 (</a:t>
            </a:r>
            <a:r>
              <a:rPr lang="en-US" sz="2000" dirty="0" err="1">
                <a:solidFill>
                  <a:schemeClr val="bg2">
                    <a:lumMod val="75000"/>
                  </a:schemeClr>
                </a:solidFill>
              </a:rPr>
              <a:t>Maiana</a:t>
            </a:r>
            <a:r>
              <a:rPr lang="en-US" sz="2000" dirty="0">
                <a:solidFill>
                  <a:schemeClr val="bg2">
                    <a:lumMod val="75000"/>
                  </a:schemeClr>
                </a:solidFill>
              </a:rPr>
              <a:t> to </a:t>
            </a:r>
            <a:r>
              <a:rPr lang="en-US" sz="2000" dirty="0" err="1">
                <a:solidFill>
                  <a:schemeClr val="bg2">
                    <a:lumMod val="75000"/>
                  </a:schemeClr>
                </a:solidFill>
              </a:rPr>
              <a:t>Marakei</a:t>
            </a:r>
            <a:r>
              <a:rPr lang="en-US" sz="2000" dirty="0">
                <a:solidFill>
                  <a:schemeClr val="bg2">
                    <a:lumMod val="75000"/>
                  </a:schemeClr>
                </a:solidFill>
              </a:rPr>
              <a:t>) </a:t>
            </a:r>
            <a:r>
              <a:rPr lang="en-US" sz="2000" dirty="0" err="1">
                <a:solidFill>
                  <a:schemeClr val="bg2">
                    <a:lumMod val="75000"/>
                  </a:schemeClr>
                </a:solidFill>
              </a:rPr>
              <a:t>DoP</a:t>
            </a:r>
            <a:r>
              <a:rPr lang="en-US" sz="2000" dirty="0">
                <a:solidFill>
                  <a:schemeClr val="bg2">
                    <a:lumMod val="75000"/>
                  </a:schemeClr>
                </a:solidFill>
              </a:rPr>
              <a:t>: Apr 2015</a:t>
            </a:r>
          </a:p>
          <a:p>
            <a:pPr marL="0" indent="0">
              <a:buClr>
                <a:schemeClr val="bg1"/>
              </a:buClr>
              <a:buFont typeface="Wingdings" panose="05000000000000000000" pitchFamily="2" charset="2"/>
              <a:buNone/>
              <a:defRPr/>
            </a:pPr>
            <a:r>
              <a:rPr lang="en-US" sz="2000" dirty="0">
                <a:solidFill>
                  <a:schemeClr val="bg2">
                    <a:lumMod val="75000"/>
                  </a:schemeClr>
                </a:solidFill>
              </a:rPr>
              <a:t>	BA 731 (Gilbert Group) </a:t>
            </a:r>
            <a:r>
              <a:rPr lang="en-US" sz="2000" dirty="0" err="1">
                <a:solidFill>
                  <a:schemeClr val="bg2">
                    <a:lumMod val="75000"/>
                  </a:schemeClr>
                </a:solidFill>
              </a:rPr>
              <a:t>DoP</a:t>
            </a:r>
            <a:r>
              <a:rPr lang="en-US" sz="2000" dirty="0">
                <a:solidFill>
                  <a:schemeClr val="bg2">
                    <a:lumMod val="75000"/>
                  </a:schemeClr>
                </a:solidFill>
              </a:rPr>
              <a:t>: Apr 2015</a:t>
            </a:r>
          </a:p>
          <a:p>
            <a:pPr>
              <a:defRPr/>
            </a:pPr>
            <a:endParaRPr lang="en-US" dirty="0">
              <a:solidFill>
                <a:schemeClr val="accent6">
                  <a:lumMod val="75000"/>
                </a:schemeClr>
              </a:solidFill>
            </a:endParaRPr>
          </a:p>
        </p:txBody>
      </p:sp>
      <p:sp>
        <p:nvSpPr>
          <p:cNvPr id="4" name="Footer Placeholder 3"/>
          <p:cNvSpPr>
            <a:spLocks noGrp="1"/>
          </p:cNvSpPr>
          <p:nvPr>
            <p:ph type="ftr" sz="quarter" idx="10"/>
          </p:nvPr>
        </p:nvSpPr>
        <p:spPr/>
        <p:txBody>
          <a:bodyPr/>
          <a:lstStyle/>
          <a:p>
            <a:pPr>
              <a:defRPr/>
            </a:pPr>
            <a:r>
              <a:rPr lang="en-AU" altLang="en-US" dirty="0" smtClean="0"/>
              <a:t>21-22 </a:t>
            </a:r>
            <a:r>
              <a:rPr lang="en-AU" altLang="en-US" dirty="0"/>
              <a:t>February, 2018</a:t>
            </a:r>
          </a:p>
          <a:p>
            <a:pPr>
              <a:defRPr/>
            </a:pPr>
            <a:r>
              <a:rPr lang="en-AU" altLang="en-US" dirty="0" smtClean="0"/>
              <a:t>NADI</a:t>
            </a:r>
            <a:endParaRPr lang="en-AU" altLang="en-US"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ltLang="en-US" sz="2000" dirty="0">
                <a:solidFill>
                  <a:srgbClr val="003B76"/>
                </a:solidFill>
              </a:rPr>
              <a:t>15</a:t>
            </a:r>
            <a:r>
              <a:rPr lang="en-AU" altLang="en-US" sz="2000" baseline="30000" dirty="0">
                <a:solidFill>
                  <a:srgbClr val="003B76"/>
                </a:solidFill>
              </a:rPr>
              <a:t>th</a:t>
            </a:r>
            <a:r>
              <a:rPr lang="en-AU" altLang="en-US" sz="2000" dirty="0">
                <a:solidFill>
                  <a:srgbClr val="003B76"/>
                </a:solidFill>
              </a:rPr>
              <a:t> South West Pacific Hydrographic Commission Conference</a:t>
            </a:r>
            <a:endParaRPr lang="en-US" dirty="0"/>
          </a:p>
        </p:txBody>
      </p:sp>
      <p:sp>
        <p:nvSpPr>
          <p:cNvPr id="3" name="Content Placeholder 2"/>
          <p:cNvSpPr>
            <a:spLocks noGrp="1"/>
          </p:cNvSpPr>
          <p:nvPr>
            <p:ph idx="1"/>
          </p:nvPr>
        </p:nvSpPr>
        <p:spPr>
          <a:xfrm>
            <a:off x="611188" y="1196975"/>
            <a:ext cx="8075612" cy="5203825"/>
          </a:xfrm>
        </p:spPr>
        <p:txBody>
          <a:bodyPr/>
          <a:lstStyle/>
          <a:p>
            <a:pPr marL="0" indent="0">
              <a:buFont typeface="Wingdings" panose="05000000000000000000" pitchFamily="2" charset="2"/>
              <a:buNone/>
              <a:defRPr/>
            </a:pPr>
            <a:r>
              <a:rPr lang="en-US" sz="2800" dirty="0" smtClean="0">
                <a:solidFill>
                  <a:schemeClr val="bg2">
                    <a:lumMod val="75000"/>
                  </a:schemeClr>
                </a:solidFill>
              </a:rPr>
              <a:t>6. Capacity Building Trainings </a:t>
            </a:r>
          </a:p>
          <a:p>
            <a:pPr>
              <a:buClr>
                <a:schemeClr val="bg1"/>
              </a:buClr>
              <a:buSzPct val="50000"/>
              <a:buFont typeface="Arial" panose="020B0604020202020204" pitchFamily="34" charset="0"/>
              <a:buChar char="■"/>
              <a:defRPr/>
            </a:pPr>
            <a:r>
              <a:rPr lang="en-US" sz="2400" dirty="0" smtClean="0">
                <a:solidFill>
                  <a:schemeClr val="bg2">
                    <a:lumMod val="75000"/>
                  </a:schemeClr>
                </a:solidFill>
              </a:rPr>
              <a:t>IALA Vice Dean </a:t>
            </a:r>
            <a:r>
              <a:rPr lang="en-US" sz="2400" dirty="0" err="1" smtClean="0">
                <a:solidFill>
                  <a:schemeClr val="bg2">
                    <a:lumMod val="75000"/>
                  </a:schemeClr>
                </a:solidFill>
              </a:rPr>
              <a:t>Mr</a:t>
            </a:r>
            <a:r>
              <a:rPr lang="en-US" sz="2400" dirty="0" smtClean="0">
                <a:solidFill>
                  <a:schemeClr val="bg2">
                    <a:lumMod val="75000"/>
                  </a:schemeClr>
                </a:solidFill>
              </a:rPr>
              <a:t> Stephen Bennett and SPC team visiting Kiribati in Nov 2016 for </a:t>
            </a:r>
            <a:r>
              <a:rPr lang="en-US" sz="2400" dirty="0" err="1" smtClean="0">
                <a:solidFill>
                  <a:schemeClr val="bg2">
                    <a:lumMod val="75000"/>
                  </a:schemeClr>
                </a:solidFill>
              </a:rPr>
              <a:t>AtoN</a:t>
            </a:r>
            <a:r>
              <a:rPr lang="en-US" sz="2400" dirty="0" smtClean="0">
                <a:solidFill>
                  <a:schemeClr val="bg2">
                    <a:lumMod val="75000"/>
                  </a:schemeClr>
                </a:solidFill>
              </a:rPr>
              <a:t> assessment and Training. </a:t>
            </a:r>
          </a:p>
          <a:p>
            <a:pPr>
              <a:buClr>
                <a:schemeClr val="bg1"/>
              </a:buClr>
              <a:buSzPct val="50000"/>
              <a:buFont typeface="Arial" panose="020B0604020202020204" pitchFamily="34" charset="0"/>
              <a:buChar char="■"/>
              <a:defRPr/>
            </a:pPr>
            <a:r>
              <a:rPr lang="en-US" sz="2400" dirty="0" smtClean="0">
                <a:solidFill>
                  <a:schemeClr val="bg2">
                    <a:lumMod val="75000"/>
                  </a:schemeClr>
                </a:solidFill>
              </a:rPr>
              <a:t>Training </a:t>
            </a:r>
            <a:r>
              <a:rPr lang="en-US" sz="2400" dirty="0">
                <a:solidFill>
                  <a:schemeClr val="bg2">
                    <a:lumMod val="75000"/>
                  </a:schemeClr>
                </a:solidFill>
              </a:rPr>
              <a:t>in  Busan, South Korea for Level 1 </a:t>
            </a:r>
            <a:r>
              <a:rPr lang="en-US" sz="2400" dirty="0" err="1">
                <a:solidFill>
                  <a:schemeClr val="bg2">
                    <a:lumMod val="75000"/>
                  </a:schemeClr>
                </a:solidFill>
              </a:rPr>
              <a:t>AtoN</a:t>
            </a:r>
            <a:r>
              <a:rPr lang="en-US" sz="2400" dirty="0">
                <a:solidFill>
                  <a:schemeClr val="bg2">
                    <a:lumMod val="75000"/>
                  </a:schemeClr>
                </a:solidFill>
              </a:rPr>
              <a:t> Manager 1st -29th July </a:t>
            </a:r>
            <a:r>
              <a:rPr lang="en-US" sz="2400" dirty="0" smtClean="0">
                <a:solidFill>
                  <a:schemeClr val="bg2">
                    <a:lumMod val="75000"/>
                  </a:schemeClr>
                </a:solidFill>
              </a:rPr>
              <a:t>2017</a:t>
            </a:r>
          </a:p>
          <a:p>
            <a:pPr>
              <a:buClr>
                <a:schemeClr val="bg1"/>
              </a:buClr>
              <a:buSzPct val="50000"/>
              <a:buFont typeface="Arial" panose="020B0604020202020204" pitchFamily="34" charset="0"/>
              <a:buChar char="■"/>
              <a:defRPr/>
            </a:pPr>
            <a:r>
              <a:rPr lang="en-US" sz="2400" dirty="0" smtClean="0">
                <a:solidFill>
                  <a:schemeClr val="bg2">
                    <a:lumMod val="75000"/>
                  </a:schemeClr>
                </a:solidFill>
              </a:rPr>
              <a:t>SPC PRNI workshop held in Tarawa on Promoting awareness of importance to hydrography and MSI workshop 8th – 9th Aug 2017</a:t>
            </a:r>
          </a:p>
          <a:p>
            <a:pPr>
              <a:buClr>
                <a:schemeClr val="bg1"/>
              </a:buClr>
              <a:buSzPct val="50000"/>
              <a:buFont typeface="Arial" panose="020B0604020202020204" pitchFamily="34" charset="0"/>
              <a:buChar char="■"/>
              <a:defRPr/>
            </a:pPr>
            <a:r>
              <a:rPr lang="en-US" sz="2400" dirty="0" smtClean="0">
                <a:effectLst/>
              </a:rPr>
              <a:t>SPC PRNI will visit in April 2018 </a:t>
            </a:r>
            <a:r>
              <a:rPr lang="en-US" sz="2400" dirty="0">
                <a:effectLst/>
              </a:rPr>
              <a:t>to hold another PRNI workshop on MSI</a:t>
            </a:r>
            <a:endParaRPr lang="en-US" sz="2400" dirty="0" smtClean="0">
              <a:solidFill>
                <a:schemeClr val="bg2">
                  <a:lumMod val="75000"/>
                </a:schemeClr>
              </a:solidFill>
            </a:endParaRPr>
          </a:p>
        </p:txBody>
      </p:sp>
      <p:sp>
        <p:nvSpPr>
          <p:cNvPr id="5" name="Footer Placeholder 3"/>
          <p:cNvSpPr>
            <a:spLocks noGrp="1"/>
          </p:cNvSpPr>
          <p:nvPr>
            <p:ph type="ftr" sz="quarter" idx="10"/>
          </p:nvPr>
        </p:nvSpPr>
        <p:spPr/>
        <p:txBody>
          <a:bodyPr/>
          <a:lstStyle/>
          <a:p>
            <a:pPr>
              <a:defRPr/>
            </a:pPr>
            <a:r>
              <a:rPr lang="en-AU" altLang="en-US" dirty="0" smtClean="0"/>
              <a:t>21-22 February 2018</a:t>
            </a:r>
            <a:endParaRPr lang="en-AU" altLang="en-US" dirty="0"/>
          </a:p>
          <a:p>
            <a:pPr>
              <a:defRPr/>
            </a:pPr>
            <a:r>
              <a:rPr lang="en-AU" altLang="en-US" dirty="0" smtClean="0"/>
              <a:t>NADI</a:t>
            </a:r>
            <a:endParaRPr lang="en-AU" altLang="en-US" dirty="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altLang="en-US" sz="2000" dirty="0">
                <a:solidFill>
                  <a:srgbClr val="003B76"/>
                </a:solidFill>
              </a:rPr>
              <a:t>15</a:t>
            </a:r>
            <a:r>
              <a:rPr lang="en-AU" altLang="en-US" sz="2000" baseline="30000" dirty="0">
                <a:solidFill>
                  <a:srgbClr val="003B76"/>
                </a:solidFill>
              </a:rPr>
              <a:t>th</a:t>
            </a:r>
            <a:r>
              <a:rPr lang="en-AU" altLang="en-US" sz="2000" dirty="0">
                <a:solidFill>
                  <a:srgbClr val="003B76"/>
                </a:solidFill>
              </a:rPr>
              <a:t> South West Pacific Hydrographic Commission Conference</a:t>
            </a:r>
            <a:endParaRPr lang="en-US" dirty="0"/>
          </a:p>
        </p:txBody>
      </p:sp>
      <p:sp>
        <p:nvSpPr>
          <p:cNvPr id="3" name="Content Placeholder 2"/>
          <p:cNvSpPr>
            <a:spLocks noGrp="1"/>
          </p:cNvSpPr>
          <p:nvPr>
            <p:ph idx="1"/>
          </p:nvPr>
        </p:nvSpPr>
        <p:spPr/>
        <p:txBody>
          <a:bodyPr/>
          <a:lstStyle/>
          <a:p>
            <a:pPr marL="0" indent="0">
              <a:spcBef>
                <a:spcPct val="0"/>
              </a:spcBef>
              <a:buFont typeface="Wingdings" panose="05000000000000000000" pitchFamily="2" charset="2"/>
              <a:buNone/>
              <a:defRPr/>
            </a:pPr>
            <a:r>
              <a:rPr lang="en-US" sz="2400" dirty="0" smtClean="0">
                <a:solidFill>
                  <a:schemeClr val="bg2">
                    <a:lumMod val="75000"/>
                  </a:schemeClr>
                </a:solidFill>
                <a:effectLst/>
              </a:rPr>
              <a:t>6. </a:t>
            </a:r>
            <a:r>
              <a:rPr lang="en-US" sz="2400" b="1" dirty="0" smtClean="0">
                <a:solidFill>
                  <a:schemeClr val="bg2">
                    <a:lumMod val="75000"/>
                  </a:schemeClr>
                </a:solidFill>
                <a:effectLst/>
              </a:rPr>
              <a:t>IMSAS Audit in Kiribati</a:t>
            </a:r>
            <a:endParaRPr lang="en-US" sz="2400" dirty="0" smtClean="0">
              <a:solidFill>
                <a:schemeClr val="bg2">
                  <a:lumMod val="75000"/>
                </a:schemeClr>
              </a:solidFill>
              <a:effectLst/>
            </a:endParaRPr>
          </a:p>
          <a:p>
            <a:pPr marL="0" indent="0">
              <a:spcBef>
                <a:spcPct val="0"/>
              </a:spcBef>
              <a:buClr>
                <a:srgbClr val="0066CC"/>
              </a:buClr>
              <a:buFont typeface="Arial" panose="020B0604020202020204" pitchFamily="34" charset="0"/>
              <a:buChar char="■"/>
              <a:defRPr/>
            </a:pPr>
            <a:r>
              <a:rPr lang="en-US" sz="2000" dirty="0" smtClean="0">
                <a:solidFill>
                  <a:schemeClr val="bg2">
                    <a:lumMod val="75000"/>
                  </a:schemeClr>
                </a:solidFill>
                <a:effectLst/>
              </a:rPr>
              <a:t>The Kiribati Marine division has been audited by IMO audit team on 14</a:t>
            </a:r>
            <a:r>
              <a:rPr lang="en-US" sz="2000" baseline="30000" dirty="0" smtClean="0">
                <a:solidFill>
                  <a:schemeClr val="bg2">
                    <a:lumMod val="75000"/>
                  </a:schemeClr>
                </a:solidFill>
                <a:effectLst/>
              </a:rPr>
              <a:t>th</a:t>
            </a:r>
            <a:r>
              <a:rPr lang="en-US" sz="2000" dirty="0" smtClean="0">
                <a:solidFill>
                  <a:schemeClr val="bg2">
                    <a:lumMod val="75000"/>
                  </a:schemeClr>
                </a:solidFill>
                <a:effectLst/>
              </a:rPr>
              <a:t> May – 05</a:t>
            </a:r>
            <a:r>
              <a:rPr lang="en-US" sz="2000" baseline="30000" dirty="0" smtClean="0">
                <a:solidFill>
                  <a:schemeClr val="bg2">
                    <a:lumMod val="75000"/>
                  </a:schemeClr>
                </a:solidFill>
                <a:effectLst/>
              </a:rPr>
              <a:t>th</a:t>
            </a:r>
            <a:r>
              <a:rPr lang="en-US" sz="2000" dirty="0" smtClean="0">
                <a:solidFill>
                  <a:schemeClr val="bg2">
                    <a:lumMod val="75000"/>
                  </a:schemeClr>
                </a:solidFill>
                <a:effectLst/>
              </a:rPr>
              <a:t> June 2017.The team comprises </a:t>
            </a:r>
            <a:r>
              <a:rPr lang="en-US" sz="2000" dirty="0" err="1" smtClean="0">
                <a:solidFill>
                  <a:schemeClr val="bg2">
                    <a:lumMod val="75000"/>
                  </a:schemeClr>
                </a:solidFill>
                <a:effectLst/>
              </a:rPr>
              <a:t>Mr</a:t>
            </a:r>
            <a:r>
              <a:rPr lang="en-US" sz="2000" dirty="0" smtClean="0">
                <a:solidFill>
                  <a:schemeClr val="bg2">
                    <a:lumMod val="75000"/>
                  </a:schemeClr>
                </a:solidFill>
                <a:effectLst/>
              </a:rPr>
              <a:t> Abdul </a:t>
            </a:r>
            <a:r>
              <a:rPr lang="en-US" sz="2000" dirty="0" err="1" smtClean="0">
                <a:solidFill>
                  <a:schemeClr val="bg2">
                    <a:lumMod val="75000"/>
                  </a:schemeClr>
                </a:solidFill>
                <a:effectLst/>
              </a:rPr>
              <a:t>Hannan</a:t>
            </a:r>
            <a:r>
              <a:rPr lang="en-US" sz="2000" dirty="0" smtClean="0">
                <a:solidFill>
                  <a:schemeClr val="bg2">
                    <a:lumMod val="75000"/>
                  </a:schemeClr>
                </a:solidFill>
                <a:effectLst/>
              </a:rPr>
              <a:t>  ( Team Leader) and </a:t>
            </a:r>
            <a:r>
              <a:rPr lang="en-US" sz="2000" dirty="0" err="1" smtClean="0">
                <a:solidFill>
                  <a:schemeClr val="bg2">
                    <a:lumMod val="75000"/>
                  </a:schemeClr>
                </a:solidFill>
                <a:effectLst/>
              </a:rPr>
              <a:t>Capt</a:t>
            </a:r>
            <a:r>
              <a:rPr lang="en-US" sz="2000" dirty="0" smtClean="0">
                <a:solidFill>
                  <a:schemeClr val="bg2">
                    <a:lumMod val="75000"/>
                  </a:schemeClr>
                </a:solidFill>
                <a:effectLst/>
              </a:rPr>
              <a:t> </a:t>
            </a:r>
            <a:r>
              <a:rPr lang="en-US" sz="2000" dirty="0" err="1" smtClean="0">
                <a:solidFill>
                  <a:schemeClr val="bg2">
                    <a:lumMod val="75000"/>
                  </a:schemeClr>
                </a:solidFill>
                <a:effectLst/>
              </a:rPr>
              <a:t>Nurur</a:t>
            </a:r>
            <a:r>
              <a:rPr lang="en-US" sz="2000" dirty="0" smtClean="0">
                <a:solidFill>
                  <a:schemeClr val="bg2">
                    <a:lumMod val="75000"/>
                  </a:schemeClr>
                </a:solidFill>
                <a:effectLst/>
              </a:rPr>
              <a:t> </a:t>
            </a:r>
            <a:r>
              <a:rPr lang="en-US" sz="2000" dirty="0" err="1" smtClean="0">
                <a:solidFill>
                  <a:schemeClr val="bg2">
                    <a:lumMod val="75000"/>
                  </a:schemeClr>
                </a:solidFill>
                <a:effectLst/>
              </a:rPr>
              <a:t>Rhaman</a:t>
            </a:r>
            <a:r>
              <a:rPr lang="en-US" sz="2000" dirty="0" smtClean="0">
                <a:solidFill>
                  <a:schemeClr val="bg2">
                    <a:lumMod val="75000"/>
                  </a:schemeClr>
                </a:solidFill>
                <a:effectLst/>
              </a:rPr>
              <a:t> and </a:t>
            </a:r>
            <a:r>
              <a:rPr lang="en-US" sz="2000" dirty="0" err="1" smtClean="0">
                <a:solidFill>
                  <a:schemeClr val="bg2">
                    <a:lumMod val="75000"/>
                  </a:schemeClr>
                </a:solidFill>
                <a:effectLst/>
              </a:rPr>
              <a:t>Mr</a:t>
            </a:r>
            <a:r>
              <a:rPr lang="en-US" sz="2000" dirty="0" smtClean="0">
                <a:solidFill>
                  <a:schemeClr val="bg2">
                    <a:lumMod val="75000"/>
                  </a:schemeClr>
                </a:solidFill>
                <a:effectLst/>
              </a:rPr>
              <a:t> Suresh Kumar Nair.</a:t>
            </a:r>
          </a:p>
          <a:p>
            <a:pPr marL="0" indent="0">
              <a:spcBef>
                <a:spcPct val="0"/>
              </a:spcBef>
              <a:buClr>
                <a:srgbClr val="0066CC"/>
              </a:buClr>
              <a:buFont typeface="Arial" panose="020B0604020202020204" pitchFamily="34" charset="0"/>
              <a:buChar char="■"/>
              <a:defRPr/>
            </a:pPr>
            <a:r>
              <a:rPr lang="en-US" sz="2000" dirty="0" smtClean="0">
                <a:solidFill>
                  <a:schemeClr val="bg2">
                    <a:lumMod val="75000"/>
                  </a:schemeClr>
                </a:solidFill>
                <a:effectLst/>
              </a:rPr>
              <a:t>Findings by audit team </a:t>
            </a:r>
            <a:r>
              <a:rPr lang="en-AU" sz="2000" dirty="0" smtClean="0">
                <a:solidFill>
                  <a:schemeClr val="bg2">
                    <a:lumMod val="75000"/>
                  </a:schemeClr>
                </a:solidFill>
                <a:effectLst/>
              </a:rPr>
              <a:t>: </a:t>
            </a:r>
            <a:r>
              <a:rPr lang="en-US" sz="2000" dirty="0" smtClean="0">
                <a:solidFill>
                  <a:schemeClr val="bg2">
                    <a:lumMod val="75000"/>
                  </a:schemeClr>
                </a:solidFill>
                <a:effectLst/>
              </a:rPr>
              <a:t>The State did not establish nautical and hydrographic services in order to prepare and issue sailing directions, lists of lights, tide tables and other nautical publications, where applicable, satisfying the needs of safe navigation. In addition, no surveys of the coastline of the three groups of islands of the State had been carried out in the past 50 years in order to keep all nautical information necessary for safe navigation up-to-date (SOLAS 1974, regulation V/4; SOLAS 1974, regulation V/9; III Code, paragraph 47). </a:t>
            </a:r>
          </a:p>
          <a:p>
            <a:pPr marL="0" indent="0">
              <a:spcBef>
                <a:spcPct val="0"/>
              </a:spcBef>
              <a:buClr>
                <a:srgbClr val="0066CC"/>
              </a:buClr>
              <a:buFont typeface="Arial" panose="020B0604020202020204" pitchFamily="34" charset="0"/>
              <a:buChar char="■"/>
              <a:defRPr/>
            </a:pPr>
            <a:r>
              <a:rPr lang="en-US" sz="2000" dirty="0" smtClean="0">
                <a:solidFill>
                  <a:schemeClr val="bg2">
                    <a:lumMod val="75000"/>
                  </a:schemeClr>
                </a:solidFill>
                <a:effectLst/>
              </a:rPr>
              <a:t>Corrective Action Plan had been sent to IMO on 16</a:t>
            </a:r>
            <a:r>
              <a:rPr lang="en-US" sz="2000" baseline="30000" dirty="0" smtClean="0">
                <a:solidFill>
                  <a:schemeClr val="bg2">
                    <a:lumMod val="75000"/>
                  </a:schemeClr>
                </a:solidFill>
                <a:effectLst/>
              </a:rPr>
              <a:t>th</a:t>
            </a:r>
            <a:r>
              <a:rPr lang="en-US" sz="2000" dirty="0" smtClean="0">
                <a:solidFill>
                  <a:schemeClr val="bg2">
                    <a:lumMod val="75000"/>
                  </a:schemeClr>
                </a:solidFill>
                <a:effectLst/>
              </a:rPr>
              <a:t> January 2018.</a:t>
            </a:r>
            <a:endParaRPr lang="en-US" sz="2000" dirty="0" smtClean="0">
              <a:solidFill>
                <a:schemeClr val="bg2">
                  <a:lumMod val="75000"/>
                </a:schemeClr>
              </a:solidFill>
            </a:endParaRPr>
          </a:p>
          <a:p>
            <a:pPr marL="0" indent="0">
              <a:spcBef>
                <a:spcPct val="0"/>
              </a:spcBef>
              <a:buClr>
                <a:srgbClr val="0066CC"/>
              </a:buClr>
              <a:buFont typeface="Arial" panose="020B0604020202020204" pitchFamily="34" charset="0"/>
              <a:buChar char="■"/>
              <a:defRPr/>
            </a:pPr>
            <a:endParaRPr lang="en-US" sz="2400" dirty="0" smtClean="0">
              <a:solidFill>
                <a:srgbClr val="7030A0"/>
              </a:solidFill>
            </a:endParaRPr>
          </a:p>
          <a:p>
            <a:pPr marL="0" indent="0">
              <a:buFont typeface="Wingdings" panose="05000000000000000000" pitchFamily="2" charset="2"/>
              <a:buNone/>
              <a:defRPr/>
            </a:pPr>
            <a:endParaRPr lang="en-US" dirty="0" smtClean="0">
              <a:solidFill>
                <a:srgbClr val="7030A0"/>
              </a:solidFill>
            </a:endParaRPr>
          </a:p>
        </p:txBody>
      </p:sp>
      <p:sp>
        <p:nvSpPr>
          <p:cNvPr id="5" name="Footer Placeholder 3"/>
          <p:cNvSpPr>
            <a:spLocks noGrp="1"/>
          </p:cNvSpPr>
          <p:nvPr>
            <p:ph type="ftr" sz="quarter" idx="10"/>
          </p:nvPr>
        </p:nvSpPr>
        <p:spPr/>
        <p:txBody>
          <a:bodyPr/>
          <a:lstStyle/>
          <a:p>
            <a:pPr>
              <a:defRPr/>
            </a:pPr>
            <a:r>
              <a:rPr lang="en-AU" altLang="en-US" dirty="0" smtClean="0"/>
              <a:t>21-22 February 2018</a:t>
            </a:r>
            <a:endParaRPr lang="en-AU" altLang="en-US" dirty="0"/>
          </a:p>
          <a:p>
            <a:pPr>
              <a:defRPr/>
            </a:pPr>
            <a:r>
              <a:rPr lang="en-AU" altLang="en-US" dirty="0" smtClean="0"/>
              <a:t>NUKU’ALOFA</a:t>
            </a:r>
            <a:endParaRPr lang="en-AU" altLang="en-US"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1412</TotalTime>
  <Words>891</Words>
  <Application>Microsoft Office PowerPoint</Application>
  <PresentationFormat>On-screen Show (4:3)</PresentationFormat>
  <Paragraphs>125</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Verdana</vt:lpstr>
      <vt:lpstr>Arial</vt:lpstr>
      <vt:lpstr>Wingdings</vt:lpstr>
      <vt:lpstr>Times New Roman</vt:lpstr>
      <vt:lpstr>Aharoni</vt:lpstr>
      <vt:lpstr>Calibri</vt:lpstr>
      <vt:lpstr>Courier New</vt:lpstr>
      <vt:lpstr>Globe</vt:lpstr>
      <vt:lpstr>15th South West Pacific  Hydrographic Commission Conference  21-22  February 2018 Nadi, Fiji</vt:lpstr>
      <vt:lpstr>15th South West Pacific Hydrographic Commission Conference</vt:lpstr>
      <vt:lpstr>15th South West Pacific Hydrographic Commission Conference</vt:lpstr>
      <vt:lpstr>15th South West Pacific Hydrographic Commission Conference </vt:lpstr>
      <vt:lpstr>15th South West Pacific Hydrographic Commission Conference </vt:lpstr>
      <vt:lpstr>15th South West Pacific Hydrographic Commission Conference </vt:lpstr>
      <vt:lpstr>15th South West Pacific Hydrographic Commission Conference </vt:lpstr>
      <vt:lpstr>15th South West Pacific Hydrographic Commission Conference</vt:lpstr>
      <vt:lpstr>15th South West Pacific Hydrographic Commission Conference</vt:lpstr>
      <vt:lpstr>15th South West Pacific Hydrographic Commission Conference</vt:lpstr>
      <vt:lpstr>PowerPoint Presentation</vt:lpstr>
      <vt:lpstr>15th South West Pacific Hydrographic Commission Conference</vt:lpstr>
    </vt:vector>
  </TitlesOfParts>
  <Company>Department of Defence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14th  South West Pacific  Hydrographic Commission Conference  30 November – 02 December NOUMEA</dc:title>
  <dc:creator>Melinda McMullen</dc:creator>
  <cp:lastModifiedBy>Alberto Costa Neves</cp:lastModifiedBy>
  <cp:revision>99</cp:revision>
  <dcterms:created xsi:type="dcterms:W3CDTF">2016-11-03T03:14:38Z</dcterms:created>
  <dcterms:modified xsi:type="dcterms:W3CDTF">2018-02-23T06:30:00Z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bjective-Id">
    <vt:lpwstr>R32923348</vt:lpwstr>
  </property>
  <property fmtid="{D5CDD505-2E9C-101B-9397-08002B2CF9AE}" pid="3" name="Objective-Title">
    <vt:lpwstr>SWPHC15 ppt template</vt:lpwstr>
  </property>
  <property fmtid="{D5CDD505-2E9C-101B-9397-08002B2CF9AE}" pid="4" name="Objective-Comment">
    <vt:lpwstr/>
  </property>
  <property fmtid="{D5CDD505-2E9C-101B-9397-08002B2CF9AE}" pid="5" name="Objective-CreationStamp">
    <vt:filetime>2018-01-15T05:39:14Z</vt:filetime>
  </property>
  <property fmtid="{D5CDD505-2E9C-101B-9397-08002B2CF9AE}" pid="6" name="Objective-IsApproved">
    <vt:bool>false</vt:bool>
  </property>
  <property fmtid="{D5CDD505-2E9C-101B-9397-08002B2CF9AE}" pid="7" name="Objective-IsPublished">
    <vt:bool>true</vt:bool>
  </property>
  <property fmtid="{D5CDD505-2E9C-101B-9397-08002B2CF9AE}" pid="8" name="Objective-DatePublished">
    <vt:filetime>2018-01-15T05:39:14Z</vt:filetime>
  </property>
  <property fmtid="{D5CDD505-2E9C-101B-9397-08002B2CF9AE}" pid="9" name="Objective-ModificationStamp">
    <vt:filetime>2018-01-15T05:39:15Z</vt:filetime>
  </property>
  <property fmtid="{D5CDD505-2E9C-101B-9397-08002B2CF9AE}" pid="10" name="Objective-Owner">
    <vt:lpwstr>Randhawa, Jasbir (MR)(DDER -  External Relations)</vt:lpwstr>
  </property>
  <property fmtid="{D5CDD505-2E9C-101B-9397-08002B2CF9AE}" pid="11" name="Objective-Path">
    <vt:lpwstr>Objective Global Folder - PROD:Defence Business Units:Strategic Policy and Intelligence Group:Workgroup Staging Area:HM BRANCH : Hydrography and Metoc Branch:HM BRANCH WORLD:03 HM  BRANCH CORPORATE FILES:D. (Process 03) Management of External Relations Pr</vt:lpwstr>
  </property>
  <property fmtid="{D5CDD505-2E9C-101B-9397-08002B2CF9AE}" pid="12" name="Objective-Parent">
    <vt:lpwstr>SWPHC15_National reports</vt:lpwstr>
  </property>
  <property fmtid="{D5CDD505-2E9C-101B-9397-08002B2CF9AE}" pid="13" name="Objective-State">
    <vt:lpwstr>Published</vt:lpwstr>
  </property>
  <property fmtid="{D5CDD505-2E9C-101B-9397-08002B2CF9AE}" pid="14" name="Objective-Version">
    <vt:lpwstr>1.0</vt:lpwstr>
  </property>
  <property fmtid="{D5CDD505-2E9C-101B-9397-08002B2CF9AE}" pid="15" name="Objective-VersionNumber">
    <vt:i4>1</vt:i4>
  </property>
  <property fmtid="{D5CDD505-2E9C-101B-9397-08002B2CF9AE}" pid="16" name="Objective-VersionComment">
    <vt:lpwstr>First version</vt:lpwstr>
  </property>
  <property fmtid="{D5CDD505-2E9C-101B-9397-08002B2CF9AE}" pid="17" name="Objective-FileNumber">
    <vt:lpwstr>2004/2500001</vt:lpwstr>
  </property>
  <property fmtid="{D5CDD505-2E9C-101B-9397-08002B2CF9AE}" pid="18" name="Objective-Classification">
    <vt:lpwstr>[Inherited - Unclassified]</vt:lpwstr>
  </property>
  <property fmtid="{D5CDD505-2E9C-101B-9397-08002B2CF9AE}" pid="19" name="Objective-Caveats">
    <vt:lpwstr/>
  </property>
  <property fmtid="{D5CDD505-2E9C-101B-9397-08002B2CF9AE}" pid="20" name="Objective-Document Type [system]">
    <vt:lpwstr/>
  </property>
</Properties>
</file>