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19"/>
  </p:notesMasterIdLst>
  <p:handoutMasterIdLst>
    <p:handoutMasterId r:id="rId20"/>
  </p:handoutMasterIdLst>
  <p:sldIdLst>
    <p:sldId id="773" r:id="rId2"/>
    <p:sldId id="774" r:id="rId3"/>
    <p:sldId id="804" r:id="rId4"/>
    <p:sldId id="777" r:id="rId5"/>
    <p:sldId id="786" r:id="rId6"/>
    <p:sldId id="776" r:id="rId7"/>
    <p:sldId id="792" r:id="rId8"/>
    <p:sldId id="793" r:id="rId9"/>
    <p:sldId id="783" r:id="rId10"/>
    <p:sldId id="799" r:id="rId11"/>
    <p:sldId id="789" r:id="rId12"/>
    <p:sldId id="800" r:id="rId13"/>
    <p:sldId id="796" r:id="rId14"/>
    <p:sldId id="801" r:id="rId15"/>
    <p:sldId id="802" r:id="rId16"/>
    <p:sldId id="803" r:id="rId17"/>
    <p:sldId id="798" r:id="rId18"/>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CC66"/>
    <a:srgbClr val="3333CC"/>
    <a:srgbClr val="0099CC"/>
    <a:srgbClr val="66FFFF"/>
    <a:srgbClr val="333399"/>
    <a:srgbClr val="06518B"/>
    <a:srgbClr val="4BC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93" autoAdjust="0"/>
    <p:restoredTop sz="80657" autoAdjust="0"/>
  </p:normalViewPr>
  <p:slideViewPr>
    <p:cSldViewPr>
      <p:cViewPr varScale="1">
        <p:scale>
          <a:sx n="80" d="100"/>
          <a:sy n="80" d="100"/>
        </p:scale>
        <p:origin x="1543"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72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90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403907"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AU" altLang="en-US"/>
          </a:p>
        </p:txBody>
      </p:sp>
      <p:sp>
        <p:nvSpPr>
          <p:cNvPr id="1403908"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403909"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9A01E693-44DB-4D5A-9EB6-729A16EB2323}" type="slidenum">
              <a:rPr lang="en-AU" altLang="en-US"/>
              <a:pPr>
                <a:defRPr/>
              </a:pPr>
              <a:t>‹#›</a:t>
            </a:fld>
            <a:endParaRPr lang="en-AU" altLang="en-US"/>
          </a:p>
        </p:txBody>
      </p:sp>
    </p:spTree>
    <p:extLst>
      <p:ext uri="{BB962C8B-B14F-4D97-AF65-F5344CB8AC3E}">
        <p14:creationId xmlns:p14="http://schemas.microsoft.com/office/powerpoint/2010/main" val="313703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6387" name="Rectangle 3"/>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AU" altLang="en-US"/>
          </a:p>
        </p:txBody>
      </p:sp>
      <p:sp>
        <p:nvSpPr>
          <p:cNvPr id="3076" name="Rectangle 4"/>
          <p:cNvSpPr>
            <a:spLocks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p>
        </p:txBody>
      </p:sp>
      <p:sp>
        <p:nvSpPr>
          <p:cNvPr id="16390" name="Rectangle 6"/>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6391" name="Rectangle 7"/>
          <p:cNvSpPr>
            <a:spLocks noGrp="1" noChangeArrowheads="1"/>
          </p:cNvSpPr>
          <p:nvPr>
            <p:ph type="sldNum" sz="quarter" idx="5"/>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1F55082E-43D6-48B0-8DFC-7E42B4A834FB}" type="slidenum">
              <a:rPr lang="en-AU" altLang="en-US"/>
              <a:pPr>
                <a:defRPr/>
              </a:pPr>
              <a:t>‹#›</a:t>
            </a:fld>
            <a:endParaRPr lang="en-AU" altLang="en-US"/>
          </a:p>
        </p:txBody>
      </p:sp>
    </p:spTree>
    <p:extLst>
      <p:ext uri="{BB962C8B-B14F-4D97-AF65-F5344CB8AC3E}">
        <p14:creationId xmlns:p14="http://schemas.microsoft.com/office/powerpoint/2010/main" val="3074227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smtClean="0">
                <a:cs typeface="Arial" panose="020B0604020202020204" pitchFamily="34" charset="0"/>
              </a:rPr>
              <a:t>Hawaii and Pacific Islands aren’t yet marked as having their flights planned, but the whole project is slated to be done by 2022.</a:t>
            </a:r>
          </a:p>
        </p:txBody>
      </p:sp>
      <p:sp>
        <p:nvSpPr>
          <p:cNvPr id="1741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6E34700-096F-4129-8052-77BF6A145CA2}" type="slidenum">
              <a:rPr lang="en-AU" altLang="en-US" smtClean="0">
                <a:latin typeface="Times New Roman" panose="02020603050405020304" pitchFamily="18" charset="0"/>
              </a:rPr>
              <a:pPr/>
              <a:t>12</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10537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smtClean="0">
                <a:cs typeface="Arial" panose="020B0604020202020204" pitchFamily="34" charset="0"/>
              </a:rPr>
              <a:t>Gulf Coast example follows, 8 hour jumps to show change better</a:t>
            </a:r>
          </a:p>
        </p:txBody>
      </p:sp>
      <p:sp>
        <p:nvSpPr>
          <p:cNvPr id="1946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4B0242E-F477-4CB1-8BC7-D1A9D83A8B50}" type="slidenum">
              <a:rPr lang="en-AU" altLang="en-US" smtClean="0">
                <a:latin typeface="Times New Roman" panose="02020603050405020304" pitchFamily="18" charset="0"/>
              </a:rPr>
              <a:pPr/>
              <a:t>13</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31458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cs typeface="Arial" panose="020B0604020202020204" pitchFamily="34" charset="0"/>
              </a:defRPr>
            </a:lvl1pPr>
            <a:lvl2pPr marL="744538" indent="-285750" defTabSz="928688">
              <a:spcBef>
                <a:spcPct val="30000"/>
              </a:spcBef>
              <a:defRPr sz="1200">
                <a:solidFill>
                  <a:schemeClr val="tx1"/>
                </a:solidFill>
                <a:latin typeface="Times New Roman" panose="02020603050405020304" pitchFamily="18" charset="0"/>
                <a:cs typeface="Arial" panose="020B0604020202020204" pitchFamily="34" charset="0"/>
              </a:defRPr>
            </a:lvl2pPr>
            <a:lvl3pPr marL="1144588" indent="-228600" defTabSz="928688">
              <a:spcBef>
                <a:spcPct val="30000"/>
              </a:spcBef>
              <a:defRPr sz="1200">
                <a:solidFill>
                  <a:schemeClr val="tx1"/>
                </a:solidFill>
                <a:latin typeface="Times New Roman" panose="02020603050405020304" pitchFamily="18" charset="0"/>
                <a:cs typeface="Arial" panose="020B0604020202020204" pitchFamily="34" charset="0"/>
              </a:defRPr>
            </a:lvl3pPr>
            <a:lvl4pPr marL="1603375" indent="-228600" defTabSz="928688">
              <a:spcBef>
                <a:spcPct val="30000"/>
              </a:spcBef>
              <a:defRPr sz="1200">
                <a:solidFill>
                  <a:schemeClr val="tx1"/>
                </a:solidFill>
                <a:latin typeface="Times New Roman" panose="02020603050405020304" pitchFamily="18" charset="0"/>
                <a:cs typeface="Arial" panose="020B0604020202020204" pitchFamily="34" charset="0"/>
              </a:defRPr>
            </a:lvl4pPr>
            <a:lvl5pPr marL="2060575" indent="-228600" defTabSz="928688">
              <a:spcBef>
                <a:spcPct val="30000"/>
              </a:spcBef>
              <a:defRPr sz="1200">
                <a:solidFill>
                  <a:schemeClr val="tx1"/>
                </a:solidFill>
                <a:latin typeface="Times New Roman" panose="02020603050405020304" pitchFamily="18" charset="0"/>
                <a:cs typeface="Arial" panose="020B0604020202020204" pitchFamily="34" charset="0"/>
              </a:defRPr>
            </a:lvl5pPr>
            <a:lvl6pPr marL="2517775" indent="-228600" defTabSz="928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4975" indent="-228600" defTabSz="928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32175" indent="-228600" defTabSz="928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9375" indent="-228600" defTabSz="928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7E5E2A7-FBB4-48E6-8375-51F4B28E625A}"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1700082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0" y="0"/>
            <a:ext cx="9144000" cy="20605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pic>
        <p:nvPicPr>
          <p:cNvPr id="5" name="Picture 44" descr="SWPC Logo_digitsed_0401201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96188" y="404813"/>
            <a:ext cx="1439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ACG_Title_Header_Shape"/>
          <p:cNvSpPr txBox="1">
            <a:spLocks noChangeArrowheads="1"/>
          </p:cNvSpPr>
          <p:nvPr userDrawn="1"/>
        </p:nvSpPr>
        <p:spPr bwMode="auto">
          <a:xfrm>
            <a:off x="0" y="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ltLang="en-US" sz="1200" smtClean="0">
                <a:solidFill>
                  <a:srgbClr val="000000"/>
                </a:solidFill>
                <a:latin typeface="Courier"/>
              </a:rPr>
              <a:t>UNCLASSIFIED</a:t>
            </a:r>
          </a:p>
        </p:txBody>
      </p:sp>
      <p:sp>
        <p:nvSpPr>
          <p:cNvPr id="7" name="AACG_Title_Footer_Shape"/>
          <p:cNvSpPr txBox="1">
            <a:spLocks noChangeArrowheads="1"/>
          </p:cNvSpPr>
          <p:nvPr userDrawn="1"/>
        </p:nvSpPr>
        <p:spPr bwMode="auto">
          <a:xfrm>
            <a:off x="0" y="65690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ltLang="en-US" sz="1200" smtClean="0">
                <a:solidFill>
                  <a:srgbClr val="000000"/>
                </a:solidFill>
                <a:latin typeface="Courier"/>
              </a:rPr>
              <a:t>UNCLASSIFIED</a:t>
            </a:r>
          </a:p>
        </p:txBody>
      </p:sp>
      <p:sp>
        <p:nvSpPr>
          <p:cNvPr id="2180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a:lvl1pPr>
          </a:lstStyle>
          <a:p>
            <a:pPr lvl="0"/>
            <a:r>
              <a:rPr lang="en-AU" altLang="en-US" noProof="0" smtClean="0"/>
              <a:t>Click to edit Master subtitle style</a:t>
            </a:r>
          </a:p>
        </p:txBody>
      </p:sp>
      <p:sp>
        <p:nvSpPr>
          <p:cNvPr id="2180135" name="Rectangle 39"/>
          <p:cNvSpPr>
            <a:spLocks noGrp="1" noChangeArrowheads="1"/>
          </p:cNvSpPr>
          <p:nvPr>
            <p:ph type="ctrTitle" sz="quarter"/>
          </p:nvPr>
        </p:nvSpPr>
        <p:spPr>
          <a:xfrm>
            <a:off x="1187450" y="188913"/>
            <a:ext cx="6337300" cy="1655762"/>
          </a:xfrm>
        </p:spPr>
        <p:txBody>
          <a:bodyPr anchor="b"/>
          <a:lstStyle>
            <a:lvl1pPr>
              <a:defRPr/>
            </a:lvl1pPr>
          </a:lstStyle>
          <a:p>
            <a:pPr lvl="0"/>
            <a:r>
              <a:rPr lang="en-AU" altLang="en-US" noProof="0" smtClean="0"/>
              <a:t>Click to edit Master title style</a:t>
            </a:r>
          </a:p>
        </p:txBody>
      </p:sp>
      <p:sp>
        <p:nvSpPr>
          <p:cNvPr id="8" name="Rectangle 41"/>
          <p:cNvSpPr>
            <a:spLocks noGrp="1" noChangeArrowheads="1"/>
          </p:cNvSpPr>
          <p:nvPr>
            <p:ph type="dt" sz="quarter" idx="10"/>
          </p:nvPr>
        </p:nvSpPr>
        <p:spPr bwMode="auto">
          <a:xfrm>
            <a:off x="468313" y="623728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effectLst>
                  <a:outerShdw blurRad="38100" dist="38100" dir="2700000" algn="tl">
                    <a:srgbClr val="C0C0C0"/>
                  </a:outerShdw>
                </a:effectLst>
                <a:cs typeface="Arial" charset="0"/>
              </a:defRPr>
            </a:lvl1pPr>
          </a:lstStyle>
          <a:p>
            <a:pPr>
              <a:defRPr/>
            </a:pPr>
            <a:endParaRPr lang="en-AU" altLang="en-US"/>
          </a:p>
        </p:txBody>
      </p:sp>
      <p:sp>
        <p:nvSpPr>
          <p:cNvPr id="9" name="Rectangle 42"/>
          <p:cNvSpPr>
            <a:spLocks noGrp="1" noChangeArrowheads="1"/>
          </p:cNvSpPr>
          <p:nvPr>
            <p:ph type="ftr" sz="quarter" idx="11"/>
          </p:nvPr>
        </p:nvSpPr>
        <p:spPr>
          <a:xfrm>
            <a:off x="3132138" y="6237288"/>
            <a:ext cx="2895600" cy="457200"/>
          </a:xfrm>
        </p:spPr>
        <p:txBody>
          <a:bodyPr/>
          <a:lstStyle>
            <a:lvl1pPr>
              <a:defRPr/>
            </a:lvl1pPr>
          </a:lstStyle>
          <a:p>
            <a:pPr>
              <a:defRPr/>
            </a:pPr>
            <a:r>
              <a:rPr lang="en-AU" altLang="en-US"/>
              <a:t>20-22 February 2018                         Nadi, Fiji</a:t>
            </a:r>
          </a:p>
        </p:txBody>
      </p:sp>
      <p:sp>
        <p:nvSpPr>
          <p:cNvPr id="10" name="Rectangle 43"/>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2"/>
                </a:solidFill>
                <a:effectLst>
                  <a:outerShdw blurRad="38100" dist="38100" dir="2700000" algn="tl">
                    <a:srgbClr val="C0C0C0"/>
                  </a:outerShdw>
                </a:effectLst>
              </a:defRPr>
            </a:lvl1pPr>
          </a:lstStyle>
          <a:p>
            <a:pPr>
              <a:defRPr/>
            </a:pPr>
            <a:fld id="{35FF616F-634C-4F7F-9B4D-8345C7BF8B2C}" type="slidenum">
              <a:rPr lang="en-AU" altLang="en-US"/>
              <a:pPr>
                <a:defRPr/>
              </a:pPr>
              <a:t>‹#›</a:t>
            </a:fld>
            <a:endParaRPr lang="en-AU" altLang="en-US"/>
          </a:p>
        </p:txBody>
      </p:sp>
    </p:spTree>
    <p:extLst>
      <p:ext uri="{BB962C8B-B14F-4D97-AF65-F5344CB8AC3E}">
        <p14:creationId xmlns:p14="http://schemas.microsoft.com/office/powerpoint/2010/main" val="42317242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211079346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5888"/>
            <a:ext cx="2054225"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115888"/>
            <a:ext cx="6011862"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15188915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267882872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387339217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11188" y="1196975"/>
            <a:ext cx="3960812" cy="4862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24400" y="1196975"/>
            <a:ext cx="3962400" cy="4862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180617353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277446629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134047727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5933151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110762687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20-22 February 2018                         Nadi, Fiji</a:t>
            </a:r>
          </a:p>
        </p:txBody>
      </p:sp>
    </p:spTree>
    <p:extLst>
      <p:ext uri="{BB962C8B-B14F-4D97-AF65-F5344CB8AC3E}">
        <p14:creationId xmlns:p14="http://schemas.microsoft.com/office/powerpoint/2010/main" val="21248390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9111" name="Rectangle 39"/>
          <p:cNvSpPr>
            <a:spLocks noGrp="1" noChangeArrowheads="1"/>
          </p:cNvSpPr>
          <p:nvPr>
            <p:ph type="title"/>
          </p:nvPr>
        </p:nvSpPr>
        <p:spPr bwMode="auto">
          <a:xfrm>
            <a:off x="468313" y="115888"/>
            <a:ext cx="8218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smtClean="0"/>
              <a:t>Click to edit Master title style</a:t>
            </a:r>
          </a:p>
        </p:txBody>
      </p:sp>
      <p:sp>
        <p:nvSpPr>
          <p:cNvPr id="2179115" name="Rectangle 43"/>
          <p:cNvSpPr>
            <a:spLocks noGrp="1" noChangeArrowheads="1"/>
          </p:cNvSpPr>
          <p:nvPr>
            <p:ph type="body" idx="1"/>
          </p:nvPr>
        </p:nvSpPr>
        <p:spPr bwMode="auto">
          <a:xfrm>
            <a:off x="611188" y="1196975"/>
            <a:ext cx="8075612"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9"/>
          <p:cNvSpPr>
            <a:spLocks noChangeArrowheads="1"/>
          </p:cNvSpPr>
          <p:nvPr userDrawn="1"/>
        </p:nvSpPr>
        <p:spPr bwMode="auto">
          <a:xfrm>
            <a:off x="0" y="6308725"/>
            <a:ext cx="9144000" cy="5492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sp>
        <p:nvSpPr>
          <p:cNvPr id="1029" name="Line 44"/>
          <p:cNvSpPr>
            <a:spLocks noChangeShapeType="1"/>
          </p:cNvSpPr>
          <p:nvPr userDrawn="1"/>
        </p:nvSpPr>
        <p:spPr bwMode="auto">
          <a:xfrm>
            <a:off x="0" y="10525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50" descr="SWPC Logo_digitsed_0401201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604250" y="6381750"/>
            <a:ext cx="43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9127" name="Rectangle 55"/>
          <p:cNvSpPr>
            <a:spLocks noGrp="1" noChangeArrowheads="1"/>
          </p:cNvSpPr>
          <p:nvPr>
            <p:ph type="ftr" sz="quarter" idx="3"/>
          </p:nvPr>
        </p:nvSpPr>
        <p:spPr bwMode="auto">
          <a:xfrm>
            <a:off x="31321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2"/>
                </a:solidFill>
                <a:effectLst>
                  <a:outerShdw blurRad="38100" dist="38100" dir="2700000" algn="tl">
                    <a:srgbClr val="C0C0C0"/>
                  </a:outerShdw>
                </a:effectLst>
                <a:cs typeface="Arial" charset="0"/>
              </a:defRPr>
            </a:lvl1pPr>
          </a:lstStyle>
          <a:p>
            <a:pPr>
              <a:defRPr/>
            </a:pPr>
            <a:r>
              <a:rPr lang="en-AU" altLang="en-US"/>
              <a:t>20-22 February 2018                         Nadi, Fiji</a:t>
            </a:r>
          </a:p>
        </p:txBody>
      </p:sp>
      <p:sp>
        <p:nvSpPr>
          <p:cNvPr id="1032" name="AACG_Header_Shape"/>
          <p:cNvSpPr txBox="1">
            <a:spLocks noChangeArrowheads="1"/>
          </p:cNvSpPr>
          <p:nvPr userDrawn="1"/>
        </p:nvSpPr>
        <p:spPr bwMode="auto">
          <a:xfrm>
            <a:off x="0" y="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ltLang="en-US" sz="1200" smtClean="0">
                <a:solidFill>
                  <a:srgbClr val="000000"/>
                </a:solidFill>
                <a:latin typeface="Courier"/>
              </a:rPr>
              <a:t>UNCLASSIFIED</a:t>
            </a:r>
          </a:p>
        </p:txBody>
      </p:sp>
      <p:sp>
        <p:nvSpPr>
          <p:cNvPr id="1033" name="AACG_Footer_Shape"/>
          <p:cNvSpPr txBox="1">
            <a:spLocks noChangeArrowheads="1"/>
          </p:cNvSpPr>
          <p:nvPr userDrawn="1"/>
        </p:nvSpPr>
        <p:spPr bwMode="auto">
          <a:xfrm>
            <a:off x="0" y="65690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ltLang="en-US" sz="1200" smtClean="0">
                <a:solidFill>
                  <a:srgbClr val="000000"/>
                </a:solidFill>
                <a:latin typeface="Courier"/>
              </a:rPr>
              <a:t>UNCLASSIFIED</a:t>
            </a:r>
          </a:p>
        </p:txBody>
      </p:sp>
      <p:sp>
        <p:nvSpPr>
          <p:cNvPr id="1034" name="AACG_CaveatHeader_Shape"/>
          <p:cNvSpPr txBox="1">
            <a:spLocks noChangeArrowheads="1"/>
          </p:cNvSpPr>
          <p:nvPr userDrawn="1"/>
        </p:nvSpPr>
        <p:spPr bwMode="auto">
          <a:xfrm>
            <a:off x="0" y="279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200" smtClean="0">
              <a:solidFill>
                <a:srgbClr val="000000"/>
              </a:solidFill>
              <a:latin typeface="Courier"/>
            </a:endParaRPr>
          </a:p>
        </p:txBody>
      </p:sp>
    </p:spTree>
  </p:cSld>
  <p:clrMap bg1="dk2" tx1="lt1" bg2="dk1" tx2="lt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spd="med">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bg2"/>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bg2"/>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bg2"/>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yLCykiqBLKlqYcoNYuVMJtbWeF2E_bk5GMJ0GuVo-go/edit?pli=1#bookmark=id.30j0zll" TargetMode="External"/><Relationship Id="rId2" Type="http://schemas.openxmlformats.org/officeDocument/2006/relationships/hyperlink" Target="https://docs.google.com/document/d/1yLCykiqBLKlqYcoNYuVMJtbWeF2E_bk5GMJ0GuVo-go/edit?pli=1#bookmark=id.gjdgxs" TargetMode="External"/><Relationship Id="rId1" Type="http://schemas.openxmlformats.org/officeDocument/2006/relationships/slideLayout" Target="../slideLayouts/slideLayout2.xml"/><Relationship Id="rId4" Type="http://schemas.openxmlformats.org/officeDocument/2006/relationships/hyperlink" Target="https://docs.google.com/document/d/1yLCykiqBLKlqYcoNYuVMJtbWeF2E_bk5GMJ0GuVo-go/edit?pli=1#bookmark=id.1fob9t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ctrTitle"/>
          </p:nvPr>
        </p:nvSpPr>
        <p:spPr>
          <a:xfrm>
            <a:off x="684213" y="476250"/>
            <a:ext cx="7772400" cy="1441450"/>
          </a:xfrm>
        </p:spPr>
        <p:txBody>
          <a:bodyPr/>
          <a:lstStyle/>
          <a:p>
            <a:pPr eaLnBrk="1" hangingPunct="1">
              <a:defRPr/>
            </a:pPr>
            <a:r>
              <a:rPr lang="en-AU" altLang="en-US" sz="2400" dirty="0" smtClean="0"/>
              <a:t>15</a:t>
            </a:r>
            <a:r>
              <a:rPr lang="en-AU" altLang="en-US" sz="2400" baseline="30000" dirty="0" smtClean="0"/>
              <a:t>th</a:t>
            </a:r>
            <a:r>
              <a:rPr lang="en-AU" altLang="en-US" sz="2400" dirty="0" smtClean="0"/>
              <a:t> South West Pacific </a:t>
            </a:r>
            <a:br>
              <a:rPr lang="en-AU" altLang="en-US" sz="2400" dirty="0" smtClean="0"/>
            </a:br>
            <a:r>
              <a:rPr lang="en-AU" altLang="en-US" sz="2400" dirty="0" smtClean="0"/>
              <a:t>Hydrographic Commission Conference</a:t>
            </a:r>
            <a:br>
              <a:rPr lang="en-AU" altLang="en-US" sz="2400" dirty="0" smtClean="0"/>
            </a:br>
            <a:r>
              <a:rPr lang="en-AU" altLang="en-US" sz="1800" dirty="0" smtClean="0"/>
              <a:t/>
            </a:r>
            <a:br>
              <a:rPr lang="en-AU" altLang="en-US" sz="1800" dirty="0" smtClean="0"/>
            </a:br>
            <a:r>
              <a:rPr lang="en-AU" altLang="en-US" sz="1800" dirty="0" smtClean="0"/>
              <a:t>20-22 February 2018</a:t>
            </a:r>
            <a:r>
              <a:rPr lang="en-AU" altLang="en-US" sz="1800" b="0" dirty="0" smtClean="0"/>
              <a:t/>
            </a:r>
            <a:br>
              <a:rPr lang="en-AU" altLang="en-US" sz="1800" b="0" dirty="0" smtClean="0"/>
            </a:br>
            <a:r>
              <a:rPr lang="en-AU" altLang="en-US" sz="1800" dirty="0" err="1" smtClean="0"/>
              <a:t>Nadi</a:t>
            </a:r>
            <a:r>
              <a:rPr lang="en-AU" altLang="en-US" sz="1800" dirty="0" smtClean="0"/>
              <a:t>, Fiji</a:t>
            </a:r>
            <a:endParaRPr lang="en-AU" altLang="en-AU" sz="1800" dirty="0" smtClean="0"/>
          </a:p>
        </p:txBody>
      </p:sp>
      <p:sp>
        <p:nvSpPr>
          <p:cNvPr id="1084421" name="Rectangle 5"/>
          <p:cNvSpPr>
            <a:spLocks noGrp="1" noChangeArrowheads="1"/>
          </p:cNvSpPr>
          <p:nvPr>
            <p:ph type="subTitle" idx="1"/>
          </p:nvPr>
        </p:nvSpPr>
        <p:spPr>
          <a:xfrm>
            <a:off x="1476375" y="3213100"/>
            <a:ext cx="6400800" cy="2232025"/>
          </a:xfrm>
        </p:spPr>
        <p:txBody>
          <a:bodyPr/>
          <a:lstStyle/>
          <a:p>
            <a:pPr eaLnBrk="1" hangingPunct="1">
              <a:defRPr/>
            </a:pPr>
            <a:r>
              <a:rPr lang="en-US" altLang="en-US" sz="3600" dirty="0" smtClean="0"/>
              <a:t>United States of America</a:t>
            </a:r>
          </a:p>
          <a:p>
            <a:pPr eaLnBrk="1" hangingPunct="1">
              <a:defRPr/>
            </a:pPr>
            <a:r>
              <a:rPr lang="en-US" altLang="en-US" sz="3600" dirty="0" smtClean="0"/>
              <a:t>National Hydrography Report</a:t>
            </a:r>
          </a:p>
          <a:p>
            <a:pPr eaLnBrk="1" hangingPunct="1">
              <a:defRPr/>
            </a:pPr>
            <a:endParaRPr lang="en-US" altLang="en-US" sz="3600" dirty="0"/>
          </a:p>
          <a:p>
            <a:pPr eaLnBrk="1" hangingPunct="1">
              <a:defRPr/>
            </a:pPr>
            <a:r>
              <a:rPr lang="en-US" b="1" dirty="0"/>
              <a:t>Rear Admiral Shepard M. </a:t>
            </a:r>
            <a:r>
              <a:rPr lang="en-US" b="1" dirty="0" smtClean="0"/>
              <a:t>Smith, </a:t>
            </a:r>
            <a:r>
              <a:rPr lang="en-US" b="1" dirty="0"/>
              <a:t>NOAA</a:t>
            </a:r>
          </a:p>
          <a:p>
            <a:pPr eaLnBrk="1" hangingPunct="1">
              <a:defRPr/>
            </a:pPr>
            <a:endParaRPr lang="en-US" altLang="en-US" sz="3600" dirty="0" smtClean="0"/>
          </a:p>
        </p:txBody>
      </p:sp>
      <p:pic>
        <p:nvPicPr>
          <p:cNvPr id="5124" name="Picture 3" descr="Pictu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1950" y="1350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2563" y="1917700"/>
            <a:ext cx="9810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6675" y="1504950"/>
            <a:ext cx="914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3563" y="2271713"/>
            <a:ext cx="2987675" cy="338137"/>
          </a:xfrm>
          <a:prstGeom prst="rect">
            <a:avLst/>
          </a:prstGeom>
          <a:noFill/>
        </p:spPr>
        <p:txBody>
          <a:bodyPr>
            <a:spAutoFit/>
          </a:bodyPr>
          <a:lstStyle/>
          <a:p>
            <a:pPr algn="ctr" eaLnBrk="1" hangingPunct="1">
              <a:defRPr/>
            </a:pPr>
            <a:r>
              <a:rPr lang="en-US" sz="800" dirty="0">
                <a:solidFill>
                  <a:schemeClr val="bg1">
                    <a:lumMod val="50000"/>
                  </a:schemeClr>
                </a:solidFill>
              </a:rPr>
              <a:t>Office of Coast Survey</a:t>
            </a:r>
          </a:p>
          <a:p>
            <a:pPr eaLnBrk="1" hangingPunct="1">
              <a:defRPr/>
            </a:pPr>
            <a:r>
              <a:rPr lang="en-US" sz="800" dirty="0">
                <a:solidFill>
                  <a:schemeClr val="bg1">
                    <a:lumMod val="50000"/>
                  </a:schemeClr>
                </a:solidFill>
              </a:rPr>
              <a:t>National Oceanographic &amp; Atmospheric Administration</a:t>
            </a:r>
          </a:p>
        </p:txBody>
      </p:sp>
      <p:sp>
        <p:nvSpPr>
          <p:cNvPr id="8" name="TextBox 7"/>
          <p:cNvSpPr txBox="1"/>
          <p:nvPr/>
        </p:nvSpPr>
        <p:spPr>
          <a:xfrm>
            <a:off x="2989263" y="2795588"/>
            <a:ext cx="2987675" cy="338137"/>
          </a:xfrm>
          <a:prstGeom prst="rect">
            <a:avLst/>
          </a:prstGeom>
          <a:noFill/>
        </p:spPr>
        <p:txBody>
          <a:bodyPr>
            <a:spAutoFit/>
          </a:bodyPr>
          <a:lstStyle/>
          <a:p>
            <a:pPr algn="ctr" eaLnBrk="1" hangingPunct="1">
              <a:defRPr/>
            </a:pPr>
            <a:r>
              <a:rPr lang="en-US" sz="800" dirty="0">
                <a:solidFill>
                  <a:schemeClr val="bg1">
                    <a:lumMod val="50000"/>
                  </a:schemeClr>
                </a:solidFill>
              </a:rPr>
              <a:t>Maritime Safety Office</a:t>
            </a:r>
          </a:p>
          <a:p>
            <a:pPr algn="ctr" eaLnBrk="1" hangingPunct="1">
              <a:defRPr/>
            </a:pPr>
            <a:r>
              <a:rPr lang="en-US" sz="800" dirty="0">
                <a:solidFill>
                  <a:schemeClr val="bg1">
                    <a:lumMod val="50000"/>
                  </a:schemeClr>
                </a:solidFill>
              </a:rPr>
              <a:t>National Geospatial-Intelligence Agency</a:t>
            </a:r>
          </a:p>
        </p:txBody>
      </p:sp>
      <p:sp>
        <p:nvSpPr>
          <p:cNvPr id="9" name="TextBox 8"/>
          <p:cNvSpPr txBox="1"/>
          <p:nvPr/>
        </p:nvSpPr>
        <p:spPr>
          <a:xfrm>
            <a:off x="5413375" y="2403475"/>
            <a:ext cx="2987675" cy="339725"/>
          </a:xfrm>
          <a:prstGeom prst="rect">
            <a:avLst/>
          </a:prstGeom>
          <a:noFill/>
        </p:spPr>
        <p:txBody>
          <a:bodyPr>
            <a:spAutoFit/>
          </a:bodyPr>
          <a:lstStyle/>
          <a:p>
            <a:pPr algn="ctr" eaLnBrk="1" hangingPunct="1">
              <a:defRPr/>
            </a:pPr>
            <a:r>
              <a:rPr lang="en-US" sz="800" dirty="0">
                <a:solidFill>
                  <a:schemeClr val="bg1">
                    <a:lumMod val="50000"/>
                  </a:schemeClr>
                </a:solidFill>
              </a:rPr>
              <a:t>Naval Meteorology and Oceanography Command</a:t>
            </a:r>
          </a:p>
          <a:p>
            <a:pPr algn="ctr" eaLnBrk="1" hangingPunct="1">
              <a:defRPr/>
            </a:pPr>
            <a:r>
              <a:rPr lang="en-US" sz="800" dirty="0">
                <a:solidFill>
                  <a:schemeClr val="bg1">
                    <a:lumMod val="50000"/>
                  </a:schemeClr>
                </a:solidFill>
              </a:rPr>
              <a:t>United States Navy</a:t>
            </a:r>
          </a:p>
        </p:txBody>
      </p:sp>
      <p:sp>
        <p:nvSpPr>
          <p:cNvPr id="3" name="Footer Placeholder 2"/>
          <p:cNvSpPr>
            <a:spLocks noGrp="1"/>
          </p:cNvSpPr>
          <p:nvPr>
            <p:ph type="ftr" sz="quarter" idx="11"/>
          </p:nvPr>
        </p:nvSpPr>
        <p:spPr/>
        <p:txBody>
          <a:bodyPr/>
          <a:lstStyle/>
          <a:p>
            <a:pPr>
              <a:defRPr/>
            </a:pPr>
            <a:r>
              <a:rPr lang="en-AU" altLang="en-US"/>
              <a:t>20-22 February 2018                         Nadi, Fiji</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3" name="Rectangle 3"/>
          <p:cNvSpPr>
            <a:spLocks noGrp="1" noChangeArrowheads="1"/>
          </p:cNvSpPr>
          <p:nvPr>
            <p:ph type="body" idx="1"/>
          </p:nvPr>
        </p:nvSpPr>
        <p:spPr>
          <a:xfrm>
            <a:off x="214313" y="1077913"/>
            <a:ext cx="8713787" cy="5437187"/>
          </a:xfrm>
        </p:spPr>
        <p:txBody>
          <a:bodyPr/>
          <a:lstStyle/>
          <a:p>
            <a:pPr marL="0" indent="0" algn="ctr">
              <a:buFont typeface="Wingdings" panose="05000000000000000000" pitchFamily="2" charset="2"/>
              <a:buNone/>
              <a:defRPr/>
            </a:pPr>
            <a:r>
              <a:rPr lang="en-US" i="1" dirty="0">
                <a:effectLst/>
              </a:rPr>
              <a:t>Capacity Building </a:t>
            </a:r>
            <a:endParaRPr lang="en-US" i="1" dirty="0" smtClean="0">
              <a:effectLst/>
            </a:endParaRPr>
          </a:p>
          <a:p>
            <a:pPr marL="0" indent="0">
              <a:buFont typeface="Wingdings" panose="05000000000000000000" pitchFamily="2" charset="2"/>
              <a:buNone/>
              <a:defRPr/>
            </a:pPr>
            <a:endParaRPr lang="en-US" i="1" dirty="0">
              <a:effectLst/>
            </a:endParaRPr>
          </a:p>
          <a:p>
            <a:pPr>
              <a:defRPr/>
            </a:pPr>
            <a:r>
              <a:rPr lang="en-US" dirty="0">
                <a:effectLst/>
              </a:rPr>
              <a:t>Two Category B programs are available through: </a:t>
            </a:r>
          </a:p>
          <a:p>
            <a:pPr>
              <a:defRPr/>
            </a:pPr>
            <a:r>
              <a:rPr lang="en-US" dirty="0">
                <a:effectLst/>
              </a:rPr>
              <a:t>U.S. Navy</a:t>
            </a:r>
            <a:endParaRPr lang="en-US" sz="3600" dirty="0">
              <a:effectLst/>
            </a:endParaRPr>
          </a:p>
          <a:p>
            <a:pPr lvl="1">
              <a:defRPr/>
            </a:pPr>
            <a:r>
              <a:rPr lang="en-US" sz="1600" dirty="0">
                <a:effectLst/>
              </a:rPr>
              <a:t>COMNAVMETOCCOM offers a six-month category B International Hydrographic Management and Engineering Program and mobile training via its Naval Meteorology and Oceanography Professional Development Center in Gulfport, Mississippi.</a:t>
            </a:r>
          </a:p>
          <a:p>
            <a:pPr>
              <a:defRPr/>
            </a:pPr>
            <a:r>
              <a:rPr lang="en-US" dirty="0">
                <a:effectLst/>
              </a:rPr>
              <a:t>NOAA </a:t>
            </a:r>
            <a:endParaRPr lang="en-US" sz="3600" dirty="0">
              <a:effectLst/>
            </a:endParaRPr>
          </a:p>
          <a:p>
            <a:pPr lvl="1">
              <a:defRPr/>
            </a:pPr>
            <a:r>
              <a:rPr lang="en-US" sz="1600" dirty="0">
                <a:effectLst/>
              </a:rPr>
              <a:t>A Category-B Competence Training for Nautical Cartography is currently conducting its first class of 11 students, with 13 registered for 2019</a:t>
            </a:r>
            <a:endParaRPr lang="en-US" sz="2400" dirty="0">
              <a:effectLst/>
            </a:endParaRP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sp>
        <p:nvSpPr>
          <p:cNvPr id="7" name="Rectangle 6"/>
          <p:cNvSpPr/>
          <p:nvPr/>
        </p:nvSpPr>
        <p:spPr>
          <a:xfrm>
            <a:off x="1763713" y="1773238"/>
            <a:ext cx="8196262" cy="660400"/>
          </a:xfrm>
          <a:prstGeom prst="rect">
            <a:avLst/>
          </a:prstGeom>
        </p:spPr>
        <p:txBody>
          <a:bodyPr>
            <a:spAutoFit/>
          </a:bodyPr>
          <a:lstStyle/>
          <a:p>
            <a:pPr eaLnBrk="1" hangingPunct="1">
              <a:defRPr/>
            </a:pPr>
            <a:r>
              <a:rPr lang="en-US" b="1" i="1" dirty="0">
                <a:solidFill>
                  <a:srgbClr val="00CC66"/>
                </a:solidFill>
              </a:rPr>
              <a:t>Offer of and/or Demand for Capacity Building</a:t>
            </a:r>
          </a:p>
          <a:p>
            <a:pPr marL="285750" indent="-285750" eaLnBrk="1" hangingPunct="1">
              <a:lnSpc>
                <a:spcPct val="115000"/>
              </a:lnSpc>
              <a:spcBef>
                <a:spcPts val="0"/>
              </a:spcBef>
              <a:spcAft>
                <a:spcPts val="1000"/>
              </a:spcAft>
              <a:buFont typeface="Arial" panose="020B0604020202020204" pitchFamily="34" charset="0"/>
              <a:buChar char="•"/>
              <a:defRPr/>
            </a:pPr>
            <a:endParaRPr lang="en-US" i="1" dirty="0">
              <a:solidFill>
                <a:schemeClr val="bg2"/>
              </a:solidFill>
              <a:latin typeface="Arial" panose="020B0604020202020204" pitchFamily="34" charset="0"/>
              <a:ea typeface="Calibri" panose="020F0502020204030204" pitchFamily="34" charset="0"/>
            </a:endParaRPr>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3363" y="3287713"/>
            <a:ext cx="613727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3" name="Rectangle 3"/>
          <p:cNvSpPr>
            <a:spLocks noGrp="1" noChangeArrowheads="1"/>
          </p:cNvSpPr>
          <p:nvPr>
            <p:ph type="body" idx="1"/>
          </p:nvPr>
        </p:nvSpPr>
        <p:spPr>
          <a:xfrm>
            <a:off x="107950" y="981075"/>
            <a:ext cx="8928100" cy="5724525"/>
          </a:xfrm>
        </p:spPr>
        <p:txBody>
          <a:bodyPr/>
          <a:lstStyle/>
          <a:p>
            <a:pPr marL="0" indent="0" algn="ctr">
              <a:buFont typeface="Wingdings" panose="05000000000000000000" pitchFamily="2" charset="2"/>
              <a:buNone/>
              <a:defRPr/>
            </a:pPr>
            <a:r>
              <a:rPr lang="en-US" i="1" dirty="0" smtClean="0">
                <a:effectLst/>
              </a:rPr>
              <a:t>Other Activities</a:t>
            </a:r>
          </a:p>
          <a:p>
            <a:pPr>
              <a:defRPr/>
            </a:pPr>
            <a:r>
              <a:rPr lang="en-US" dirty="0">
                <a:effectLst/>
              </a:rPr>
              <a:t>NOAA’s Tidal Gauge Network </a:t>
            </a:r>
          </a:p>
          <a:p>
            <a:pPr>
              <a:defRPr/>
            </a:pPr>
            <a:r>
              <a:rPr lang="en-US" sz="1600" dirty="0">
                <a:effectLst/>
              </a:rPr>
              <a:t>6 active sensors, one in American Samoa, two in Guam, one in the Republic of the Marshall Islands, one on Midway Island and one on Wake Island.</a:t>
            </a:r>
          </a:p>
          <a:p>
            <a:pPr>
              <a:defRPr/>
            </a:pPr>
            <a:endParaRPr lang="en-US" sz="1600" dirty="0">
              <a:effectLst/>
            </a:endParaRPr>
          </a:p>
          <a:p>
            <a:pPr>
              <a:defRPr/>
            </a:pPr>
            <a:r>
              <a:rPr lang="en-US" sz="1600" dirty="0">
                <a:effectLst/>
              </a:rPr>
              <a:t>Data is usable for both near real time control of hydrographic surveys, as well as long term trend analysis.</a:t>
            </a:r>
          </a:p>
          <a:p>
            <a:pPr>
              <a:defRPr/>
            </a:pPr>
            <a:endParaRPr lang="en-US" dirty="0" smtClean="0">
              <a:effectLst/>
            </a:endParaRP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3" name="Rectangle 3"/>
          <p:cNvSpPr>
            <a:spLocks noGrp="1" noChangeArrowheads="1"/>
          </p:cNvSpPr>
          <p:nvPr>
            <p:ph type="body" idx="1"/>
          </p:nvPr>
        </p:nvSpPr>
        <p:spPr>
          <a:xfrm>
            <a:off x="107950" y="981075"/>
            <a:ext cx="8928100" cy="5724525"/>
          </a:xfrm>
        </p:spPr>
        <p:txBody>
          <a:bodyPr/>
          <a:lstStyle/>
          <a:p>
            <a:pPr marL="0" indent="0" algn="ctr">
              <a:buFont typeface="Wingdings" panose="05000000000000000000" pitchFamily="2" charset="2"/>
              <a:buNone/>
              <a:defRPr/>
            </a:pPr>
            <a:r>
              <a:rPr lang="en-US" i="1" dirty="0" smtClean="0">
                <a:effectLst/>
              </a:rPr>
              <a:t>Other Activities</a:t>
            </a:r>
          </a:p>
          <a:p>
            <a:pPr>
              <a:defRPr/>
            </a:pPr>
            <a:r>
              <a:rPr lang="en-US" dirty="0" smtClean="0">
                <a:effectLst/>
              </a:rPr>
              <a:t>Gravity Surveys</a:t>
            </a:r>
            <a:endParaRPr lang="en-US" sz="2400" dirty="0" smtClean="0">
              <a:effectLst/>
            </a:endParaRPr>
          </a:p>
          <a:p>
            <a:pPr>
              <a:lnSpc>
                <a:spcPct val="115000"/>
              </a:lnSpc>
              <a:spcBef>
                <a:spcPts val="0"/>
              </a:spcBef>
              <a:spcAft>
                <a:spcPts val="1000"/>
              </a:spcAft>
              <a:defRPr/>
            </a:pPr>
            <a:r>
              <a:rPr lang="en-US" sz="1800" dirty="0">
                <a:effectLst/>
              </a:rPr>
              <a:t>Hawaii and the Pacific Islands are planned for Phase II, Part 4 of the GRAV-D Project Plan. Current terrestrial gravity stations are extremely sparse throughout the region and no modern geoid or gravity products are currently available.  In Hawaii, each island currently uses its own local vertical datum.  Once the GRAV-D products are available, the entire State of Hawaii will be on the same datum for the first time, and modern geoid products will be available for Guam, the Northern Marianas Islands, and American Samoa.</a:t>
            </a:r>
          </a:p>
          <a:p>
            <a:pPr>
              <a:defRPr/>
            </a:pPr>
            <a:endParaRPr lang="en-US" dirty="0" smtClean="0">
              <a:effectLst/>
            </a:endParaRP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3" name="Rectangle 3"/>
          <p:cNvSpPr>
            <a:spLocks noGrp="1" noChangeArrowheads="1"/>
          </p:cNvSpPr>
          <p:nvPr>
            <p:ph type="body" idx="1"/>
          </p:nvPr>
        </p:nvSpPr>
        <p:spPr>
          <a:xfrm>
            <a:off x="107950" y="981075"/>
            <a:ext cx="8928100" cy="5724525"/>
          </a:xfrm>
        </p:spPr>
        <p:txBody>
          <a:bodyPr/>
          <a:lstStyle/>
          <a:p>
            <a:pPr marL="0" indent="0" algn="ctr">
              <a:buFont typeface="Wingdings" panose="05000000000000000000" pitchFamily="2" charset="2"/>
              <a:buNone/>
              <a:defRPr/>
            </a:pPr>
            <a:r>
              <a:rPr lang="en-US" i="1" dirty="0" smtClean="0">
                <a:effectLst/>
              </a:rPr>
              <a:t>Other Activities</a:t>
            </a:r>
          </a:p>
          <a:p>
            <a:pPr>
              <a:defRPr/>
            </a:pPr>
            <a:r>
              <a:rPr lang="en-US" dirty="0" smtClean="0">
                <a:effectLst/>
              </a:rPr>
              <a:t>Storm </a:t>
            </a:r>
            <a:r>
              <a:rPr lang="en-US" dirty="0">
                <a:effectLst/>
              </a:rPr>
              <a:t>Surge Modeling</a:t>
            </a:r>
          </a:p>
          <a:p>
            <a:pPr>
              <a:defRPr/>
            </a:pPr>
            <a:r>
              <a:rPr lang="en-US" sz="1800" dirty="0">
                <a:effectLst/>
                <a:ea typeface="Calibri" panose="020F0502020204030204" pitchFamily="34" charset="0"/>
              </a:rPr>
              <a:t>On February 13, 2018, a new ESTOFS-Micronesia system became operational in the tropical West Pacific. </a:t>
            </a:r>
            <a:r>
              <a:rPr lang="en-US" sz="1800" dirty="0" smtClean="0">
                <a:effectLst/>
                <a:ea typeface="Calibri" panose="020F0502020204030204" pitchFamily="34" charset="0"/>
              </a:rPr>
              <a:t>Hourly forecasts, 7 days out, refreshed every 6 hours.</a:t>
            </a:r>
            <a:endParaRPr lang="en-US" sz="1800" dirty="0">
              <a:effectLst/>
              <a:ea typeface="Calibri" panose="020F0502020204030204" pitchFamily="34" charset="0"/>
            </a:endParaRPr>
          </a:p>
          <a:p>
            <a:pPr>
              <a:defRPr/>
            </a:pPr>
            <a:endParaRPr lang="en-US" dirty="0" smtClean="0">
              <a:effectLst/>
            </a:endParaRP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pic>
        <p:nvPicPr>
          <p:cNvPr id="18438" name="Picture 5"/>
          <p:cNvPicPr>
            <a:picLocks noChangeAspect="1" noChangeArrowheads="1"/>
          </p:cNvPicPr>
          <p:nvPr/>
        </p:nvPicPr>
        <p:blipFill>
          <a:blip r:embed="rId3" cstate="email">
            <a:clrChange>
              <a:clrFrom>
                <a:srgbClr val="F1F0EE"/>
              </a:clrFrom>
              <a:clrTo>
                <a:srgbClr val="F1F0EE">
                  <a:alpha val="0"/>
                </a:srgbClr>
              </a:clrTo>
            </a:clrChange>
            <a:extLst>
              <a:ext uri="{28A0092B-C50C-407E-A947-70E740481C1C}">
                <a14:useLocalDpi xmlns:a14="http://schemas.microsoft.com/office/drawing/2010/main"/>
              </a:ext>
            </a:extLst>
          </a:blip>
          <a:srcRect/>
          <a:stretch>
            <a:fillRect/>
          </a:stretch>
        </p:blipFill>
        <p:spPr bwMode="auto">
          <a:xfrm>
            <a:off x="1436688" y="3246438"/>
            <a:ext cx="608806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sp>
        <p:nvSpPr>
          <p:cNvPr id="2" name="Content Placeholder 1"/>
          <p:cNvSpPr>
            <a:spLocks noGrp="1"/>
          </p:cNvSpPr>
          <p:nvPr>
            <p:ph idx="1"/>
          </p:nvPr>
        </p:nvSpPr>
        <p:spPr/>
        <p:txBody>
          <a:bodyPr/>
          <a:lstStyle/>
          <a:p>
            <a:pPr>
              <a:defRPr/>
            </a:pPr>
            <a:endParaRPr lang="en-US" dirty="0"/>
          </a:p>
        </p:txBody>
      </p:sp>
      <p:pic>
        <p:nvPicPr>
          <p:cNvPr id="20486" name="Picture 6" descr="ESTOFS 19 Hour Storm Surge image (f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1073150"/>
            <a:ext cx="7775575"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sp>
        <p:nvSpPr>
          <p:cNvPr id="2" name="Content Placeholder 1"/>
          <p:cNvSpPr>
            <a:spLocks noGrp="1"/>
          </p:cNvSpPr>
          <p:nvPr>
            <p:ph idx="1"/>
          </p:nvPr>
        </p:nvSpPr>
        <p:spPr/>
        <p:txBody>
          <a:bodyPr/>
          <a:lstStyle/>
          <a:p>
            <a:pPr>
              <a:defRPr/>
            </a:pPr>
            <a:endParaRPr lang="en-US" dirty="0"/>
          </a:p>
        </p:txBody>
      </p:sp>
      <p:pic>
        <p:nvPicPr>
          <p:cNvPr id="21510" name="Picture 4" descr="ESTOFS 23 Hour Storm Surge image (f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775" y="1098550"/>
            <a:ext cx="7758113"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sp>
        <p:nvSpPr>
          <p:cNvPr id="2" name="Content Placeholder 1"/>
          <p:cNvSpPr>
            <a:spLocks noGrp="1"/>
          </p:cNvSpPr>
          <p:nvPr>
            <p:ph idx="1"/>
          </p:nvPr>
        </p:nvSpPr>
        <p:spPr/>
        <p:txBody>
          <a:bodyPr/>
          <a:lstStyle/>
          <a:p>
            <a:pPr>
              <a:defRPr/>
            </a:pPr>
            <a:endParaRPr lang="en-US" dirty="0"/>
          </a:p>
        </p:txBody>
      </p:sp>
      <p:pic>
        <p:nvPicPr>
          <p:cNvPr id="22534" name="Picture 2" descr="ESTOFS 27 Hour Storm Surge image (f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1074738"/>
            <a:ext cx="778827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pifscblog.files.wordpress.com/2014/04/ana_ha_b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1"/>
          <p:cNvSpPr>
            <a:spLocks noChangeArrowheads="1"/>
          </p:cNvSpPr>
          <p:nvPr/>
        </p:nvSpPr>
        <p:spPr bwMode="auto">
          <a:xfrm>
            <a:off x="5253038" y="4559300"/>
            <a:ext cx="3007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Thank you</a:t>
            </a:r>
          </a:p>
        </p:txBody>
      </p:sp>
      <p:sp>
        <p:nvSpPr>
          <p:cNvPr id="23556" name="TextBox 3"/>
          <p:cNvSpPr txBox="1">
            <a:spLocks noChangeArrowheads="1"/>
          </p:cNvSpPr>
          <p:nvPr/>
        </p:nvSpPr>
        <p:spPr bwMode="auto">
          <a:xfrm>
            <a:off x="160338" y="6275388"/>
            <a:ext cx="8528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100">
                <a:solidFill>
                  <a:schemeClr val="tx1"/>
                </a:solidFill>
                <a:latin typeface="Verdana" panose="020B0604030504040204" pitchFamily="34" charset="0"/>
              </a:rPr>
              <a:t>NOAA Ship </a:t>
            </a:r>
            <a:r>
              <a:rPr lang="en-US" altLang="en-US" sz="1100" i="1">
                <a:solidFill>
                  <a:schemeClr val="tx1"/>
                </a:solidFill>
                <a:latin typeface="Verdana" panose="020B0604030504040204" pitchFamily="34" charset="0"/>
              </a:rPr>
              <a:t>Hi’ialakai </a:t>
            </a:r>
            <a:r>
              <a:rPr lang="en-US" altLang="en-US" sz="1100">
                <a:solidFill>
                  <a:schemeClr val="tx1"/>
                </a:solidFill>
                <a:latin typeface="Verdana" panose="020B0604030504040204" pitchFamily="34" charset="0"/>
              </a:rPr>
              <a:t>off the island of Anatahan in the Commonwealth of the Northern Mariana Islands</a:t>
            </a:r>
          </a:p>
          <a:p>
            <a:pPr>
              <a:spcBef>
                <a:spcPct val="0"/>
              </a:spcBef>
              <a:buClrTx/>
              <a:buSzTx/>
              <a:buFontTx/>
              <a:buNone/>
            </a:pPr>
            <a:endParaRPr lang="en-US" altLang="en-US" sz="1100">
              <a:solidFill>
                <a:schemeClr val="bg1"/>
              </a:solidFill>
              <a:latin typeface="Verdana" panose="020B0604030504040204" pitchFamily="34" charset="0"/>
            </a:endParaRPr>
          </a:p>
        </p:txBody>
      </p:sp>
      <p:sp>
        <p:nvSpPr>
          <p:cNvPr id="2" name="Footer Placeholder 1"/>
          <p:cNvSpPr>
            <a:spLocks noGrp="1"/>
          </p:cNvSpPr>
          <p:nvPr>
            <p:ph type="ftr" sz="quarter" idx="10"/>
          </p:nvPr>
        </p:nvSpPr>
        <p:spPr/>
        <p:txBody>
          <a:bodyPr/>
          <a:lstStyle/>
          <a:p>
            <a:pPr>
              <a:defRPr/>
            </a:pPr>
            <a:r>
              <a:rPr lang="en-AU" altLang="en-US"/>
              <a:t>20-22 February 2018                         Nadi, Fiji</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AU" altLang="en-US"/>
              <a:t>20-22 February 2018                         Nadi, Fiji</a:t>
            </a:r>
            <a:endParaRPr lang="en-AU" altLang="en-US" dirty="0"/>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1530889" name="Rectangle 9"/>
          <p:cNvSpPr>
            <a:spLocks noGrp="1" noChangeArrowheads="1"/>
          </p:cNvSpPr>
          <p:nvPr>
            <p:ph type="body" idx="1"/>
          </p:nvPr>
        </p:nvSpPr>
        <p:spPr>
          <a:xfrm>
            <a:off x="1071563" y="1308100"/>
            <a:ext cx="7313612" cy="4784725"/>
          </a:xfrm>
        </p:spPr>
        <p:txBody>
          <a:bodyPr/>
          <a:lstStyle/>
          <a:p>
            <a:pPr marL="0" indent="0" algn="ctr">
              <a:buFont typeface="Wingdings" panose="05000000000000000000" pitchFamily="2" charset="2"/>
              <a:buNone/>
              <a:defRPr/>
            </a:pPr>
            <a:r>
              <a:rPr lang="en-US" sz="1600" b="1" dirty="0" smtClean="0">
                <a:solidFill>
                  <a:srgbClr val="0070C0"/>
                </a:solidFill>
                <a:effectLst/>
              </a:rPr>
              <a:t>U.S. Government Agencies </a:t>
            </a:r>
            <a:r>
              <a:rPr lang="en-US" sz="1600" b="1" dirty="0">
                <a:solidFill>
                  <a:srgbClr val="0070C0"/>
                </a:solidFill>
                <a:effectLst/>
              </a:rPr>
              <a:t>with hydrographic responsibilities </a:t>
            </a:r>
            <a:endParaRPr lang="en-US" sz="1600" b="1" dirty="0" smtClean="0">
              <a:solidFill>
                <a:srgbClr val="0070C0"/>
              </a:solidFill>
              <a:effectLst/>
            </a:endParaRPr>
          </a:p>
          <a:p>
            <a:pPr marL="0" indent="0" algn="ctr">
              <a:buFont typeface="Wingdings" panose="05000000000000000000" pitchFamily="2" charset="2"/>
              <a:buNone/>
              <a:defRPr/>
            </a:pPr>
            <a:r>
              <a:rPr lang="en-US" sz="1600" b="1" dirty="0" smtClean="0">
                <a:solidFill>
                  <a:srgbClr val="0070C0"/>
                </a:solidFill>
                <a:effectLst/>
              </a:rPr>
              <a:t>in </a:t>
            </a:r>
            <a:r>
              <a:rPr lang="en-US" sz="1600" b="1" dirty="0">
                <a:solidFill>
                  <a:srgbClr val="0070C0"/>
                </a:solidFill>
                <a:effectLst/>
              </a:rPr>
              <a:t>the South West Pacific </a:t>
            </a:r>
            <a:r>
              <a:rPr lang="en-US" sz="1600" b="1" dirty="0" smtClean="0">
                <a:solidFill>
                  <a:srgbClr val="0070C0"/>
                </a:solidFill>
                <a:effectLst/>
              </a:rPr>
              <a:t>Region</a:t>
            </a:r>
          </a:p>
          <a:p>
            <a:pPr marL="0" indent="0" algn="ctr">
              <a:buFont typeface="Wingdings" panose="05000000000000000000" pitchFamily="2" charset="2"/>
              <a:buNone/>
              <a:defRPr/>
            </a:pPr>
            <a:endParaRPr lang="en-US" sz="1600" dirty="0">
              <a:solidFill>
                <a:srgbClr val="0070C0"/>
              </a:solidFill>
              <a:effectLst/>
            </a:endParaRPr>
          </a:p>
          <a:p>
            <a:pPr marL="0" indent="0">
              <a:buFont typeface="Wingdings" panose="05000000000000000000" pitchFamily="2" charset="2"/>
              <a:buNone/>
              <a:defRPr/>
            </a:pPr>
            <a:r>
              <a:rPr lang="en-US" sz="1800" b="1" dirty="0">
                <a:solidFill>
                  <a:schemeClr val="bg1">
                    <a:lumMod val="50000"/>
                  </a:schemeClr>
                </a:solidFill>
                <a:effectLst/>
              </a:rPr>
              <a:t>National Oceanic and Atmospheric Administration (NOAA)</a:t>
            </a:r>
            <a:r>
              <a:rPr lang="en-US" sz="1800" b="1" dirty="0">
                <a:solidFill>
                  <a:schemeClr val="bg1">
                    <a:lumMod val="50000"/>
                  </a:schemeClr>
                </a:solidFill>
                <a:effectLst/>
                <a:hlinkClick r:id="rId2"/>
              </a:rPr>
              <a:t> </a:t>
            </a:r>
            <a:r>
              <a:rPr lang="en-US" sz="1800" dirty="0">
                <a:effectLst/>
              </a:rPr>
              <a:t>conducts hydrographic surveys and produces nautical charts and related hydrographic information within the nation’s Exclusive Economic Zone (EEZ</a:t>
            </a:r>
            <a:r>
              <a:rPr lang="en-US" sz="1800" dirty="0" smtClean="0">
                <a:effectLst/>
              </a:rPr>
              <a:t>).</a:t>
            </a:r>
          </a:p>
          <a:p>
            <a:pPr marL="0" indent="0">
              <a:buFont typeface="Wingdings" panose="05000000000000000000" pitchFamily="2" charset="2"/>
              <a:buNone/>
              <a:defRPr/>
            </a:pPr>
            <a:endParaRPr lang="en-US" sz="1800" dirty="0" smtClean="0">
              <a:effectLst/>
            </a:endParaRPr>
          </a:p>
          <a:p>
            <a:pPr marL="0" indent="0">
              <a:buFont typeface="Wingdings" panose="05000000000000000000" pitchFamily="2" charset="2"/>
              <a:buNone/>
              <a:defRPr/>
            </a:pPr>
            <a:r>
              <a:rPr lang="en-US" sz="1800" b="1" dirty="0" smtClean="0">
                <a:solidFill>
                  <a:schemeClr val="bg1">
                    <a:lumMod val="50000"/>
                  </a:schemeClr>
                </a:solidFill>
                <a:effectLst/>
              </a:rPr>
              <a:t>N</a:t>
            </a:r>
            <a:r>
              <a:rPr lang="en-US" sz="1800" b="1" dirty="0" smtClean="0">
                <a:effectLst/>
              </a:rPr>
              <a:t>ational</a:t>
            </a:r>
            <a:r>
              <a:rPr lang="en-US" sz="1800" b="1" dirty="0" smtClean="0">
                <a:solidFill>
                  <a:schemeClr val="bg1">
                    <a:lumMod val="50000"/>
                  </a:schemeClr>
                </a:solidFill>
                <a:effectLst/>
              </a:rPr>
              <a:t> </a:t>
            </a:r>
            <a:r>
              <a:rPr lang="en-US" sz="1800" b="1" dirty="0">
                <a:solidFill>
                  <a:schemeClr val="bg1">
                    <a:lumMod val="50000"/>
                  </a:schemeClr>
                </a:solidFill>
                <a:effectLst/>
              </a:rPr>
              <a:t>Geospatial-Intelligence Agency (NGA)</a:t>
            </a:r>
            <a:r>
              <a:rPr lang="en-US" sz="1800" b="1" dirty="0">
                <a:solidFill>
                  <a:schemeClr val="bg1">
                    <a:lumMod val="50000"/>
                  </a:schemeClr>
                </a:solidFill>
                <a:effectLst/>
                <a:hlinkClick r:id="rId3"/>
              </a:rPr>
              <a:t> </a:t>
            </a:r>
            <a:r>
              <a:rPr lang="en-US" sz="1800" dirty="0">
                <a:effectLst/>
              </a:rPr>
              <a:t>provides nautical charts and related hydrographic information outside of the U.S. </a:t>
            </a:r>
            <a:r>
              <a:rPr lang="en-US" sz="1800" dirty="0" smtClean="0">
                <a:effectLst/>
              </a:rPr>
              <a:t>EEZ and </a:t>
            </a:r>
            <a:r>
              <a:rPr lang="en-US" sz="1800" dirty="0">
                <a:effectLst/>
              </a:rPr>
              <a:t>is the mapping and charting authority for the US Department of Defense and commercial mariners in areas outside the US where the US is designated as the charting </a:t>
            </a:r>
            <a:r>
              <a:rPr lang="en-US" sz="1800" dirty="0" smtClean="0">
                <a:effectLst/>
              </a:rPr>
              <a:t>authority.</a:t>
            </a:r>
          </a:p>
          <a:p>
            <a:pPr marL="0" indent="0">
              <a:buFont typeface="Wingdings" panose="05000000000000000000" pitchFamily="2" charset="2"/>
              <a:buNone/>
              <a:defRPr/>
            </a:pPr>
            <a:endParaRPr lang="en-US" sz="1800" b="1" dirty="0">
              <a:effectLst/>
            </a:endParaRPr>
          </a:p>
          <a:p>
            <a:pPr marL="0" indent="0">
              <a:buFont typeface="Wingdings" panose="05000000000000000000" pitchFamily="2" charset="2"/>
              <a:buNone/>
              <a:defRPr/>
            </a:pPr>
            <a:r>
              <a:rPr lang="en-US" sz="1800" b="1" dirty="0" smtClean="0">
                <a:effectLst/>
              </a:rPr>
              <a:t>The </a:t>
            </a:r>
            <a:r>
              <a:rPr lang="en-US" sz="1800" b="1" dirty="0">
                <a:effectLst/>
              </a:rPr>
              <a:t>U.S. Navy</a:t>
            </a:r>
            <a:r>
              <a:rPr lang="en-US" sz="1800" dirty="0">
                <a:effectLst/>
                <a:hlinkClick r:id="rId4"/>
              </a:rPr>
              <a:t> </a:t>
            </a:r>
            <a:r>
              <a:rPr lang="en-US" sz="1800" dirty="0">
                <a:effectLst/>
              </a:rPr>
              <a:t>conducts oceanographic, bathymetric, and hydrographic surveys worldwide to satisfy US Navy requirements.</a:t>
            </a:r>
          </a:p>
          <a:p>
            <a:pPr eaLnBrk="1" hangingPunct="1">
              <a:defRPr/>
            </a:pPr>
            <a:endParaRPr lang="en-US" altLang="en-US" sz="1000" dirty="0" smtClean="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248400"/>
            <a:ext cx="2895600" cy="457200"/>
          </a:xfrm>
        </p:spPr>
        <p:txBody>
          <a:bodyPr/>
          <a:lstStyle/>
          <a:p>
            <a:pPr>
              <a:defRPr/>
            </a:pPr>
            <a:r>
              <a:rPr lang="en-AU" altLang="en-US"/>
              <a:t>20-22 February 2018                         Nadi, Fiji</a:t>
            </a:r>
            <a:endParaRPr lang="en-AU" altLang="en-US" dirty="0"/>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pic>
        <p:nvPicPr>
          <p:cNvPr id="717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46113" y="1196975"/>
            <a:ext cx="8005762" cy="4862513"/>
          </a:xfrm>
        </p:spPr>
      </p:pic>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a:t>20-22 February 2018                         Nadi, Fiji</a:t>
            </a:r>
            <a:endParaRPr lang="en-AU" altLang="en-US"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2293763" name="Rectangle 3"/>
          <p:cNvSpPr>
            <a:spLocks noGrp="1" noChangeArrowheads="1"/>
          </p:cNvSpPr>
          <p:nvPr>
            <p:ph type="body" idx="1"/>
          </p:nvPr>
        </p:nvSpPr>
        <p:spPr>
          <a:xfrm>
            <a:off x="179388" y="1268413"/>
            <a:ext cx="8713787" cy="5437187"/>
          </a:xfrm>
        </p:spPr>
        <p:txBody>
          <a:bodyPr/>
          <a:lstStyle/>
          <a:p>
            <a:pPr marL="0" indent="0" algn="ctr" eaLnBrk="1" hangingPunct="1">
              <a:buFont typeface="Wingdings" panose="05000000000000000000" pitchFamily="2" charset="2"/>
              <a:buNone/>
              <a:defRPr/>
            </a:pPr>
            <a:r>
              <a:rPr lang="en-US" altLang="en-US" dirty="0" smtClean="0"/>
              <a:t>Charts &amp; Updates</a:t>
            </a:r>
          </a:p>
          <a:p>
            <a:pPr>
              <a:defRPr/>
            </a:pPr>
            <a:r>
              <a:rPr lang="en-US" sz="2000" b="1" dirty="0" smtClean="0">
                <a:effectLst/>
              </a:rPr>
              <a:t>ENC – NGA &amp; NOAA Partnership </a:t>
            </a:r>
            <a:r>
              <a:rPr lang="en-US" sz="2000" dirty="0" smtClean="0">
                <a:effectLst/>
              </a:rPr>
              <a:t>= 6 new ENC cells to complete coverage in Palau Waters.</a:t>
            </a:r>
          </a:p>
          <a:p>
            <a:pPr>
              <a:defRPr/>
            </a:pPr>
            <a:endParaRPr lang="en-US" sz="2000" dirty="0">
              <a:effectLst/>
            </a:endParaRPr>
          </a:p>
          <a:p>
            <a:pPr>
              <a:defRPr/>
            </a:pPr>
            <a:r>
              <a:rPr lang="en-US" sz="2000" b="1" dirty="0">
                <a:effectLst/>
              </a:rPr>
              <a:t>ENC – </a:t>
            </a:r>
            <a:r>
              <a:rPr lang="en-US" sz="2000" b="1" dirty="0" smtClean="0">
                <a:effectLst/>
              </a:rPr>
              <a:t>NOAA’s National Charting Plan </a:t>
            </a:r>
            <a:r>
              <a:rPr lang="en-US" sz="2000" dirty="0" smtClean="0">
                <a:effectLst/>
              </a:rPr>
              <a:t>= </a:t>
            </a:r>
            <a:r>
              <a:rPr lang="en-US" sz="2000" dirty="0" err="1" smtClean="0">
                <a:effectLst/>
              </a:rPr>
              <a:t>Rescheming</a:t>
            </a:r>
            <a:r>
              <a:rPr lang="en-US" sz="2000" dirty="0" smtClean="0">
                <a:effectLst/>
              </a:rPr>
              <a:t> the ENC bands and scales, from 131 current scales to 10 for improved clarity, consistency, and alignment with IHO recommendations.</a:t>
            </a:r>
            <a:endParaRPr lang="en-US" sz="2000" dirty="0">
              <a:effectLst/>
            </a:endParaRPr>
          </a:p>
          <a:p>
            <a:pPr>
              <a:defRPr/>
            </a:pPr>
            <a:endParaRPr lang="en-US" sz="2000" b="1" dirty="0">
              <a:effectLst/>
            </a:endParaRPr>
          </a:p>
          <a:p>
            <a:pPr lvl="1" eaLnBrk="1" hangingPunct="1">
              <a:defRPr/>
            </a:pPr>
            <a:endParaRPr lang="en-US" altLang="en-US" sz="2000" dirty="0" smtClean="0">
              <a:ea typeface="+mn-ea"/>
            </a:endParaRPr>
          </a:p>
          <a:p>
            <a:pPr lvl="1" eaLnBrk="1" hangingPunct="1">
              <a:defRPr/>
            </a:pPr>
            <a:endParaRPr lang="en-US" altLang="en-US" sz="2000" dirty="0">
              <a:ea typeface="+mn-ea"/>
            </a:endParaRPr>
          </a:p>
          <a:p>
            <a:pPr lvl="1" eaLnBrk="1" hangingPunct="1">
              <a:defRPr/>
            </a:pPr>
            <a:endParaRPr lang="en-US" altLang="en-US" dirty="0" smtClean="0"/>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pic>
        <p:nvPicPr>
          <p:cNvPr id="819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1788" y="3921125"/>
            <a:ext cx="34226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ffectLst/>
              </a:rPr>
              <a:t>Palau and Micronesia</a:t>
            </a:r>
          </a:p>
        </p:txBody>
      </p:sp>
      <p:sp>
        <p:nvSpPr>
          <p:cNvPr id="3" name="Content Placeholder 2"/>
          <p:cNvSpPr>
            <a:spLocks noGrp="1"/>
          </p:cNvSpPr>
          <p:nvPr>
            <p:ph idx="1"/>
          </p:nvPr>
        </p:nvSpPr>
        <p:spPr>
          <a:xfrm>
            <a:off x="611188" y="1196975"/>
            <a:ext cx="4105275" cy="4862513"/>
          </a:xfrm>
        </p:spPr>
        <p:txBody>
          <a:bodyPr/>
          <a:lstStyle/>
          <a:p>
            <a:pPr>
              <a:defRPr/>
            </a:pPr>
            <a:r>
              <a:rPr lang="en-US" sz="2400" dirty="0" smtClean="0">
                <a:effectLst/>
              </a:rPr>
              <a:t>The </a:t>
            </a:r>
            <a:r>
              <a:rPr lang="en-US" sz="2400" dirty="0">
                <a:effectLst/>
              </a:rPr>
              <a:t>U.S. (NGA) is responsible for producing ENC cells in areas where the U.S. functions as the Prime Charting Authority outside U.S. domestic waters. NGA recently produced Six (6) ENCs within the SWPHC region in the waters surrounding the Palau Islands</a:t>
            </a:r>
            <a:r>
              <a:rPr lang="en-US" sz="2000" dirty="0">
                <a:effectLst/>
              </a:rPr>
              <a:t>. </a:t>
            </a:r>
          </a:p>
          <a:p>
            <a:pPr>
              <a:defRPr/>
            </a:pPr>
            <a:endParaRPr lang="en-US" dirty="0"/>
          </a:p>
        </p:txBody>
      </p:sp>
      <p:sp>
        <p:nvSpPr>
          <p:cNvPr id="4" name="Footer Placeholder 3"/>
          <p:cNvSpPr>
            <a:spLocks noGrp="1"/>
          </p:cNvSpPr>
          <p:nvPr>
            <p:ph type="ftr" sz="quarter" idx="10"/>
          </p:nvPr>
        </p:nvSpPr>
        <p:spPr>
          <a:xfrm>
            <a:off x="3128963" y="6137275"/>
            <a:ext cx="2895600" cy="457200"/>
          </a:xfrm>
        </p:spPr>
        <p:txBody>
          <a:bodyPr/>
          <a:lstStyle/>
          <a:p>
            <a:pPr>
              <a:defRPr/>
            </a:pPr>
            <a:r>
              <a:rPr lang="en-AU" altLang="en-US" dirty="0"/>
              <a:t>20-22 February 2018                         </a:t>
            </a:r>
            <a:r>
              <a:rPr lang="en-AU" altLang="en-US" dirty="0" err="1"/>
              <a:t>Nadi</a:t>
            </a:r>
            <a:r>
              <a:rPr lang="en-AU" altLang="en-US" dirty="0"/>
              <a:t>, Fiji</a:t>
            </a:r>
          </a:p>
        </p:txBody>
      </p:sp>
      <p:pic>
        <p:nvPicPr>
          <p:cNvPr id="9221"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l="1410" t="1292" r="1410" b="1234"/>
          <a:stretch>
            <a:fillRect/>
          </a:stretch>
        </p:blipFill>
        <p:spPr bwMode="auto">
          <a:xfrm>
            <a:off x="4705350" y="1192213"/>
            <a:ext cx="417671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a:t>20-22 February 2018                         Nadi, Fiji</a:t>
            </a:r>
            <a:endParaRPr lang="en-AU" altLang="en-US"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2293763" name="Rectangle 3"/>
          <p:cNvSpPr>
            <a:spLocks noGrp="1" noChangeArrowheads="1"/>
          </p:cNvSpPr>
          <p:nvPr>
            <p:ph type="body" idx="1"/>
          </p:nvPr>
        </p:nvSpPr>
        <p:spPr>
          <a:xfrm>
            <a:off x="179388" y="1268413"/>
            <a:ext cx="8713787" cy="5437187"/>
          </a:xfrm>
        </p:spPr>
        <p:txBody>
          <a:bodyPr/>
          <a:lstStyle/>
          <a:p>
            <a:pPr marL="0" indent="0" algn="ctr" eaLnBrk="1" hangingPunct="1">
              <a:buFont typeface="Wingdings" panose="05000000000000000000" pitchFamily="2" charset="2"/>
              <a:buNone/>
              <a:defRPr/>
            </a:pPr>
            <a:r>
              <a:rPr lang="en-US" altLang="en-US" dirty="0" smtClean="0"/>
              <a:t>Surveys: External Source Data</a:t>
            </a:r>
          </a:p>
          <a:p>
            <a:pPr>
              <a:defRPr/>
            </a:pPr>
            <a:r>
              <a:rPr lang="en-US" sz="2400" dirty="0" smtClean="0">
                <a:effectLst/>
              </a:rPr>
              <a:t>Extensive holding of bathymetric data available.</a:t>
            </a:r>
          </a:p>
          <a:p>
            <a:pPr>
              <a:defRPr/>
            </a:pPr>
            <a:endParaRPr lang="en-US" sz="2400" dirty="0" smtClean="0">
              <a:effectLst/>
            </a:endParaRPr>
          </a:p>
          <a:p>
            <a:pPr>
              <a:defRPr/>
            </a:pPr>
            <a:r>
              <a:rPr lang="en-US" sz="2400" dirty="0" smtClean="0">
                <a:effectLst/>
              </a:rPr>
              <a:t>While </a:t>
            </a:r>
            <a:r>
              <a:rPr lang="en-US" sz="2400" dirty="0">
                <a:effectLst/>
              </a:rPr>
              <a:t>it will take time to assess and apply these data holdings, US charts will see substantial improvements in the SWPHC region in the coming years</a:t>
            </a:r>
            <a:r>
              <a:rPr lang="en-US" sz="2400" dirty="0" smtClean="0">
                <a:effectLst/>
              </a:rPr>
              <a:t>.</a:t>
            </a:r>
          </a:p>
          <a:p>
            <a:pPr>
              <a:defRPr/>
            </a:pPr>
            <a:endParaRPr lang="en-US" sz="2400" dirty="0">
              <a:effectLst/>
            </a:endParaRPr>
          </a:p>
          <a:p>
            <a:pPr>
              <a:defRPr/>
            </a:pPr>
            <a:r>
              <a:rPr lang="en-US" sz="2400" dirty="0" smtClean="0">
                <a:effectLst/>
              </a:rPr>
              <a:t>The South Pacific is an ideal location for early implementation of ESD policies, such as in American Samoa and around Palmyra Atoll.</a:t>
            </a:r>
            <a:endParaRPr lang="en-US" sz="2400" dirty="0">
              <a:effectLst/>
            </a:endParaRPr>
          </a:p>
          <a:p>
            <a:pPr eaLnBrk="1" hangingPunct="1">
              <a:defRPr/>
            </a:pPr>
            <a:endParaRPr lang="en-US" altLang="en-US" dirty="0" smtClean="0"/>
          </a:p>
          <a:p>
            <a:pPr eaLnBrk="1" hangingPunct="1">
              <a:defRPr/>
            </a:pPr>
            <a:endParaRPr lang="en-US" altLang="en-US" dirty="0" smtClean="0"/>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a:t>20-22 February 2018                         Nadi, Fiji</a:t>
            </a:r>
            <a:endParaRPr lang="en-AU" altLang="en-US"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2293763" name="Rectangle 3"/>
          <p:cNvSpPr>
            <a:spLocks noGrp="1" noChangeArrowheads="1"/>
          </p:cNvSpPr>
          <p:nvPr>
            <p:ph type="body" idx="1"/>
          </p:nvPr>
        </p:nvSpPr>
        <p:spPr>
          <a:xfrm>
            <a:off x="179388" y="1268413"/>
            <a:ext cx="8713787" cy="5437187"/>
          </a:xfrm>
        </p:spPr>
        <p:txBody>
          <a:bodyPr/>
          <a:lstStyle/>
          <a:p>
            <a:pPr marL="0" indent="0" algn="ctr" eaLnBrk="1" hangingPunct="1">
              <a:buFont typeface="Wingdings" panose="05000000000000000000" pitchFamily="2" charset="2"/>
              <a:buNone/>
              <a:defRPr/>
            </a:pPr>
            <a:r>
              <a:rPr lang="en-US" altLang="en-US" dirty="0" smtClean="0"/>
              <a:t>Surveys: American Samoa</a:t>
            </a:r>
          </a:p>
          <a:p>
            <a:pPr eaLnBrk="1" hangingPunct="1">
              <a:defRPr/>
            </a:pPr>
            <a:endParaRPr lang="en-US" altLang="en-US" dirty="0" smtClean="0"/>
          </a:p>
          <a:p>
            <a:pPr eaLnBrk="1" hangingPunct="1">
              <a:defRPr/>
            </a:pPr>
            <a:endParaRPr lang="en-US" altLang="en-US" dirty="0" smtClean="0"/>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pic>
        <p:nvPicPr>
          <p:cNvPr id="1127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4425" y="1903413"/>
            <a:ext cx="693737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713" y="1903413"/>
            <a:ext cx="692308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a:t>20-22 February 2018                         Nadi, Fiji</a:t>
            </a:r>
            <a:endParaRPr lang="en-AU" altLang="en-US"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2293763" name="Rectangle 3"/>
          <p:cNvSpPr>
            <a:spLocks noGrp="1" noChangeArrowheads="1"/>
          </p:cNvSpPr>
          <p:nvPr>
            <p:ph type="body" idx="1"/>
          </p:nvPr>
        </p:nvSpPr>
        <p:spPr>
          <a:xfrm>
            <a:off x="179388" y="1268413"/>
            <a:ext cx="8713787" cy="5437187"/>
          </a:xfrm>
        </p:spPr>
        <p:txBody>
          <a:bodyPr/>
          <a:lstStyle/>
          <a:p>
            <a:pPr marL="0" indent="0" algn="ctr" eaLnBrk="1" hangingPunct="1">
              <a:buFont typeface="Wingdings" panose="05000000000000000000" pitchFamily="2" charset="2"/>
              <a:buNone/>
              <a:defRPr/>
            </a:pPr>
            <a:r>
              <a:rPr lang="en-US" altLang="en-US" dirty="0" smtClean="0"/>
              <a:t>Surveys: Kingman Reef and Palmyra </a:t>
            </a: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pic>
        <p:nvPicPr>
          <p:cNvPr id="12294"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8388" y="1855788"/>
            <a:ext cx="693578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8388" y="1855788"/>
            <a:ext cx="694690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165850"/>
            <a:ext cx="2895600" cy="457200"/>
          </a:xfrm>
        </p:spPr>
        <p:txBody>
          <a:bodyPr/>
          <a:lstStyle/>
          <a:p>
            <a:pPr>
              <a:defRPr/>
            </a:pPr>
            <a:r>
              <a:rPr lang="en-AU" altLang="en-US" i="1"/>
              <a:t>20-22 February 2018                         Nadi, Fiji</a:t>
            </a:r>
            <a:endParaRPr lang="en-AU" altLang="en-US" i="1" dirty="0"/>
          </a:p>
        </p:txBody>
      </p:sp>
      <p:sp>
        <p:nvSpPr>
          <p:cNvPr id="229376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i="1" dirty="0" smtClean="0"/>
              <a:t>15</a:t>
            </a:r>
            <a:r>
              <a:rPr lang="en-AU" altLang="en-US" sz="2000" i="1" baseline="30000" dirty="0" smtClean="0"/>
              <a:t>th</a:t>
            </a:r>
            <a:r>
              <a:rPr lang="en-AU" altLang="en-US" sz="2000" i="1" dirty="0" smtClean="0"/>
              <a:t> South West Pacific Hydrographic Commission Conference</a:t>
            </a:r>
          </a:p>
        </p:txBody>
      </p:sp>
      <p:sp>
        <p:nvSpPr>
          <p:cNvPr id="2293763" name="Rectangle 3"/>
          <p:cNvSpPr>
            <a:spLocks noGrp="1" noChangeArrowheads="1"/>
          </p:cNvSpPr>
          <p:nvPr>
            <p:ph type="body" idx="1"/>
          </p:nvPr>
        </p:nvSpPr>
        <p:spPr>
          <a:xfrm>
            <a:off x="214313" y="1077913"/>
            <a:ext cx="8713787" cy="5437187"/>
          </a:xfrm>
        </p:spPr>
        <p:txBody>
          <a:bodyPr/>
          <a:lstStyle/>
          <a:p>
            <a:pPr marL="0" indent="0" algn="ctr">
              <a:buFont typeface="Wingdings" panose="05000000000000000000" pitchFamily="2" charset="2"/>
              <a:buNone/>
              <a:defRPr/>
            </a:pPr>
            <a:r>
              <a:rPr lang="en-US" i="1" dirty="0">
                <a:effectLst/>
              </a:rPr>
              <a:t>Capacity Building </a:t>
            </a:r>
            <a:endParaRPr lang="en-US" i="1" dirty="0" smtClean="0">
              <a:effectLst/>
            </a:endParaRPr>
          </a:p>
          <a:p>
            <a:pPr marL="0" indent="0">
              <a:buFont typeface="Wingdings" panose="05000000000000000000" pitchFamily="2" charset="2"/>
              <a:buNone/>
              <a:defRPr/>
            </a:pPr>
            <a:endParaRPr lang="en-US" i="1" dirty="0">
              <a:effectLst/>
            </a:endParaRPr>
          </a:p>
          <a:p>
            <a:pPr>
              <a:defRPr/>
            </a:pPr>
            <a:r>
              <a:rPr lang="en-US" dirty="0" smtClean="0">
                <a:effectLst/>
              </a:rPr>
              <a:t>Training </a:t>
            </a:r>
            <a:r>
              <a:rPr lang="en-US" dirty="0">
                <a:effectLst/>
              </a:rPr>
              <a:t>opportunities are available at various institutions in the United States. </a:t>
            </a:r>
            <a:endParaRPr lang="en-US" dirty="0" smtClean="0">
              <a:effectLst/>
            </a:endParaRPr>
          </a:p>
          <a:p>
            <a:pPr>
              <a:defRPr/>
            </a:pPr>
            <a:r>
              <a:rPr lang="en-US" dirty="0" smtClean="0">
                <a:effectLst/>
              </a:rPr>
              <a:t>Two </a:t>
            </a:r>
            <a:r>
              <a:rPr lang="en-US" dirty="0">
                <a:effectLst/>
              </a:rPr>
              <a:t>Category A certified hydrographic programs </a:t>
            </a:r>
            <a:r>
              <a:rPr lang="en-US" dirty="0" smtClean="0">
                <a:effectLst/>
              </a:rPr>
              <a:t>are </a:t>
            </a:r>
            <a:r>
              <a:rPr lang="en-US" dirty="0">
                <a:effectLst/>
              </a:rPr>
              <a:t>available through</a:t>
            </a:r>
            <a:r>
              <a:rPr lang="en-US" dirty="0" smtClean="0">
                <a:effectLst/>
              </a:rPr>
              <a:t>:</a:t>
            </a:r>
            <a:r>
              <a:rPr lang="en-US" dirty="0">
                <a:effectLst/>
              </a:rPr>
              <a:t> </a:t>
            </a:r>
          </a:p>
          <a:p>
            <a:pPr lvl="1">
              <a:defRPr/>
            </a:pPr>
            <a:r>
              <a:rPr lang="en-US" sz="2000" dirty="0">
                <a:effectLst/>
              </a:rPr>
              <a:t>The University of Southern </a:t>
            </a:r>
            <a:r>
              <a:rPr lang="en-US" sz="2000" dirty="0" smtClean="0">
                <a:effectLst/>
              </a:rPr>
              <a:t>Mississippi (in partnership with the US Navy)</a:t>
            </a:r>
            <a:endParaRPr lang="en-US" sz="2400" dirty="0">
              <a:effectLst/>
            </a:endParaRPr>
          </a:p>
          <a:p>
            <a:pPr lvl="1">
              <a:defRPr/>
            </a:pPr>
            <a:r>
              <a:rPr lang="en-US" sz="2000" dirty="0" smtClean="0">
                <a:effectLst/>
              </a:rPr>
              <a:t>The </a:t>
            </a:r>
            <a:r>
              <a:rPr lang="en-US" sz="2000" dirty="0">
                <a:effectLst/>
              </a:rPr>
              <a:t>University of New Hampshire </a:t>
            </a:r>
            <a:r>
              <a:rPr lang="en-US" sz="2000" dirty="0" smtClean="0">
                <a:effectLst/>
              </a:rPr>
              <a:t>(in partnership with NOAA)</a:t>
            </a:r>
            <a:endParaRPr lang="en-US" sz="2400" dirty="0">
              <a:effectLst/>
            </a:endParaRP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i="1">
              <a:solidFill>
                <a:schemeClr val="bg2"/>
              </a:solidFill>
              <a:effectLst>
                <a:outerShdw blurRad="38100" dist="38100" dir="2700000" algn="tl">
                  <a:srgbClr val="C0C0C0"/>
                </a:outerShdw>
              </a:effectLst>
              <a:cs typeface="Arial" charset="0"/>
            </a:endParaRPr>
          </a:p>
        </p:txBody>
      </p:sp>
      <p:sp>
        <p:nvSpPr>
          <p:cNvPr id="7" name="Rectangle 6"/>
          <p:cNvSpPr/>
          <p:nvPr/>
        </p:nvSpPr>
        <p:spPr>
          <a:xfrm>
            <a:off x="1763713" y="1773238"/>
            <a:ext cx="8196262" cy="660400"/>
          </a:xfrm>
          <a:prstGeom prst="rect">
            <a:avLst/>
          </a:prstGeom>
        </p:spPr>
        <p:txBody>
          <a:bodyPr>
            <a:spAutoFit/>
          </a:bodyPr>
          <a:lstStyle/>
          <a:p>
            <a:pPr eaLnBrk="1" hangingPunct="1">
              <a:defRPr/>
            </a:pPr>
            <a:r>
              <a:rPr lang="en-US" b="1" i="1" dirty="0">
                <a:solidFill>
                  <a:srgbClr val="00CC66"/>
                </a:solidFill>
              </a:rPr>
              <a:t>Offer of and/or Demand for Capacity Building</a:t>
            </a:r>
          </a:p>
          <a:p>
            <a:pPr marL="285750" indent="-285750" eaLnBrk="1" hangingPunct="1">
              <a:lnSpc>
                <a:spcPct val="115000"/>
              </a:lnSpc>
              <a:spcBef>
                <a:spcPts val="0"/>
              </a:spcBef>
              <a:spcAft>
                <a:spcPts val="1000"/>
              </a:spcAft>
              <a:buFont typeface="Arial" panose="020B0604020202020204" pitchFamily="34" charset="0"/>
              <a:buChar char="•"/>
              <a:defRPr/>
            </a:pPr>
            <a:endParaRPr lang="en-US" i="1" dirty="0">
              <a:solidFill>
                <a:schemeClr val="bg2"/>
              </a:solidFill>
              <a:latin typeface="Arial" panose="020B0604020202020204" pitchFamily="34" charset="0"/>
              <a:ea typeface="Calibri" panose="020F0502020204030204" pitchFamily="34" charset="0"/>
            </a:endParaRPr>
          </a:p>
        </p:txBody>
      </p:sp>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457</TotalTime>
  <Words>831</Words>
  <Application>Microsoft Office PowerPoint</Application>
  <PresentationFormat>On-screen Show (4:3)</PresentationFormat>
  <Paragraphs>99</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Verdana</vt:lpstr>
      <vt:lpstr>Arial</vt:lpstr>
      <vt:lpstr>Wingdings</vt:lpstr>
      <vt:lpstr>Times New Roman</vt:lpstr>
      <vt:lpstr>Courier</vt:lpstr>
      <vt:lpstr>Calibri</vt:lpstr>
      <vt:lpstr>Globe</vt:lpstr>
      <vt:lpstr>15th South West Pacific  Hydrographic Commission Conference  20-22 February 2018 Nadi, Fiji</vt:lpstr>
      <vt:lpstr>15th South West Pacific Hydrographic Commission Conference</vt:lpstr>
      <vt:lpstr>15th South West Pacific Hydrographic Commission Conference</vt:lpstr>
      <vt:lpstr>15th South West Pacific Hydrographic Commission Conference</vt:lpstr>
      <vt:lpstr>Palau and Micronesia</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PowerPoint Presentation</vt:lpstr>
    </vt:vector>
  </TitlesOfParts>
  <Company>Department of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14th  South West Pacific  Hydrographic Commission Conference  30 November – 02 December NOUMEA</dc:title>
  <dc:creator>Melinda McMullen</dc:creator>
  <cp:lastModifiedBy>Alberto Costa Neves</cp:lastModifiedBy>
  <cp:revision>48</cp:revision>
  <dcterms:created xsi:type="dcterms:W3CDTF">2016-11-03T03:14:38Z</dcterms:created>
  <dcterms:modified xsi:type="dcterms:W3CDTF">2018-02-23T06:45:35Z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R32923348</vt:lpwstr>
  </property>
  <property fmtid="{D5CDD505-2E9C-101B-9397-08002B2CF9AE}" pid="3" name="Objective-Title">
    <vt:lpwstr>SWPHC15 ppt template</vt:lpwstr>
  </property>
  <property fmtid="{D5CDD505-2E9C-101B-9397-08002B2CF9AE}" pid="4" name="Objective-Comment">
    <vt:lpwstr/>
  </property>
  <property fmtid="{D5CDD505-2E9C-101B-9397-08002B2CF9AE}" pid="5" name="Objective-CreationStamp">
    <vt:filetime>2018-01-15T05:39:14Z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2018-01-15T05:39:14Z</vt:filetime>
  </property>
  <property fmtid="{D5CDD505-2E9C-101B-9397-08002B2CF9AE}" pid="9" name="Objective-ModificationStamp">
    <vt:filetime>2018-01-15T05:39:15Z</vt:filetime>
  </property>
  <property fmtid="{D5CDD505-2E9C-101B-9397-08002B2CF9AE}" pid="10" name="Objective-Owner">
    <vt:lpwstr>Randhawa, Jasbir (MR)(DDER -  External Relations)</vt:lpwstr>
  </property>
  <property fmtid="{D5CDD505-2E9C-101B-9397-08002B2CF9AE}" pid="11" name="Objective-Path">
    <vt:lpwstr>Objective Global Folder - PROD:Defence Business Units:Strategic Policy and Intelligence Group:Workgroup Staging Area:HM BRANCH : Hydrography and Metoc Branch:HM BRANCH WORLD:03 HM  BRANCH CORPORATE FILES:D. (Process 03) Management of External Relations Pr</vt:lpwstr>
  </property>
  <property fmtid="{D5CDD505-2E9C-101B-9397-08002B2CF9AE}" pid="12" name="Objective-Parent">
    <vt:lpwstr>SWPHC15_National reports</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2004/2500001</vt:lpwstr>
  </property>
  <property fmtid="{D5CDD505-2E9C-101B-9397-08002B2CF9AE}" pid="18" name="Objective-Classification">
    <vt:lpwstr>[Inherited - Unclassified]</vt:lpwstr>
  </property>
  <property fmtid="{D5CDD505-2E9C-101B-9397-08002B2CF9AE}" pid="19" name="Objective-Caveats">
    <vt:lpwstr/>
  </property>
  <property fmtid="{D5CDD505-2E9C-101B-9397-08002B2CF9AE}" pid="20" name="Objective-Document Type [system]">
    <vt:lpwstr/>
  </property>
  <property fmtid="{D5CDD505-2E9C-101B-9397-08002B2CF9AE}" pid="21" name="AACG_OFFICE_DLL">
    <vt:bool>true</vt:bool>
  </property>
  <property fmtid="{D5CDD505-2E9C-101B-9397-08002B2CF9AE}" pid="22" name="AACG_Created">
    <vt:bool>true</vt:bool>
  </property>
  <property fmtid="{D5CDD505-2E9C-101B-9397-08002B2CF9AE}" pid="23" name="AACG_DescMarkings">
    <vt:lpwstr/>
  </property>
  <property fmtid="{D5CDD505-2E9C-101B-9397-08002B2CF9AE}" pid="24" name="AACG_AddMark">
    <vt:lpwstr/>
  </property>
  <property fmtid="{D5CDD505-2E9C-101B-9397-08002B2CF9AE}" pid="25" name="AACG_Header">
    <vt:lpwstr>UNCLASSIFIED</vt:lpwstr>
  </property>
  <property fmtid="{D5CDD505-2E9C-101B-9397-08002B2CF9AE}" pid="26" name="AACG_Footer">
    <vt:lpwstr>_x000d_UNCLASSIFIED</vt:lpwstr>
  </property>
  <property fmtid="{D5CDD505-2E9C-101B-9397-08002B2CF9AE}" pid="27" name="AACG_ClassBlock">
    <vt:lpwstr/>
  </property>
  <property fmtid="{D5CDD505-2E9C-101B-9397-08002B2CF9AE}" pid="28" name="AACG_ClassType">
    <vt:lpwstr>USClassificationMarking</vt:lpwstr>
  </property>
  <property fmtid="{D5CDD505-2E9C-101B-9397-08002B2CF9AE}" pid="29" name="AACG_DeclOnList">
    <vt:lpwstr/>
  </property>
  <property fmtid="{D5CDD505-2E9C-101B-9397-08002B2CF9AE}" pid="30" name="AACG_USAF_Derivatives">
    <vt:lpwstr/>
  </property>
  <property fmtid="{D5CDD505-2E9C-101B-9397-08002B2CF9AE}" pid="31" name="AACG_SCI_Other">
    <vt:lpwstr/>
  </property>
  <property fmtid="{D5CDD505-2E9C-101B-9397-08002B2CF9AE}" pid="32" name="AACG_Dissem_Other">
    <vt:lpwstr/>
  </property>
  <property fmtid="{D5CDD505-2E9C-101B-9397-08002B2CF9AE}" pid="33" name="AACG_NonInt_Other">
    <vt:lpwstr/>
  </property>
  <property fmtid="{D5CDD505-2E9C-101B-9397-08002B2CF9AE}" pid="34" name="PortionWaiver">
    <vt:lpwstr/>
  </property>
  <property fmtid="{D5CDD505-2E9C-101B-9397-08002B2CF9AE}" pid="35" name="AACG_OrconOriginator">
    <vt:lpwstr/>
  </property>
  <property fmtid="{D5CDD505-2E9C-101B-9397-08002B2CF9AE}" pid="36" name="AACG_OrconRecipients">
    <vt:lpwstr/>
  </property>
  <property fmtid="{D5CDD505-2E9C-101B-9397-08002B2CF9AE}" pid="37" name="AACG_SatWarningType">
    <vt:lpwstr/>
  </property>
  <property fmtid="{D5CDD505-2E9C-101B-9397-08002B2CF9AE}" pid="38" name="AACG_NatoWarningClassLevel">
    <vt:lpwstr/>
  </property>
  <property fmtid="{D5CDD505-2E9C-101B-9397-08002B2CF9AE}" pid="39" name="AACG_CustomClassXMLPart">
    <vt:lpwstr>{8A7FE962-33A1-42E8-9402-C7DA4D795807}</vt:lpwstr>
  </property>
</Properties>
</file>