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7"/>
  </p:notesMasterIdLst>
  <p:handoutMasterIdLst>
    <p:handoutMasterId r:id="rId18"/>
  </p:handoutMasterIdLst>
  <p:sldIdLst>
    <p:sldId id="535" r:id="rId2"/>
    <p:sldId id="542" r:id="rId3"/>
    <p:sldId id="543" r:id="rId4"/>
    <p:sldId id="544" r:id="rId5"/>
    <p:sldId id="546" r:id="rId6"/>
    <p:sldId id="557" r:id="rId7"/>
    <p:sldId id="558" r:id="rId8"/>
    <p:sldId id="555" r:id="rId9"/>
    <p:sldId id="556" r:id="rId10"/>
    <p:sldId id="547" r:id="rId11"/>
    <p:sldId id="561" r:id="rId12"/>
    <p:sldId id="553" r:id="rId13"/>
    <p:sldId id="559" r:id="rId14"/>
    <p:sldId id="560" r:id="rId15"/>
    <p:sldId id="554" r:id="rId16"/>
  </p:sldIdLst>
  <p:sldSz cx="9144000" cy="6858000" type="screen4x3"/>
  <p:notesSz cx="6888163" cy="10020300"/>
  <p:defaultTextStyle>
    <a:defPPr>
      <a:defRPr lang="en-A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F89400"/>
    <a:srgbClr val="B29EFA"/>
    <a:srgbClr val="BCADEB"/>
    <a:srgbClr val="C19DFB"/>
    <a:srgbClr val="908BF9"/>
    <a:srgbClr val="66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3" autoAdjust="0"/>
    <p:restoredTop sz="99537" autoAdjust="0"/>
  </p:normalViewPr>
  <p:slideViewPr>
    <p:cSldViewPr>
      <p:cViewPr>
        <p:scale>
          <a:sx n="70" d="100"/>
          <a:sy n="70" d="100"/>
        </p:scale>
        <p:origin x="-58" y="-18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30723" name="Rectangle 3"/>
          <p:cNvSpPr>
            <a:spLocks noGrp="1" noChangeArrowheads="1"/>
          </p:cNvSpPr>
          <p:nvPr>
            <p:ph type="dt" sz="quarter"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pitchFamily="18" charset="0"/>
                <a:cs typeface="+mn-cs"/>
              </a:defRPr>
            </a:lvl1pPr>
          </a:lstStyle>
          <a:p>
            <a:pPr>
              <a:defRPr/>
            </a:pPr>
            <a:endParaRPr lang="en-AU"/>
          </a:p>
        </p:txBody>
      </p:sp>
      <p:sp>
        <p:nvSpPr>
          <p:cNvPr id="30724" name="Rectangle 4"/>
          <p:cNvSpPr>
            <a:spLocks noGrp="1" noChangeArrowheads="1"/>
          </p:cNvSpPr>
          <p:nvPr>
            <p:ph type="ftr" sz="quarter" idx="2"/>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30725" name="Rectangle 5"/>
          <p:cNvSpPr>
            <a:spLocks noGrp="1" noChangeArrowheads="1"/>
          </p:cNvSpPr>
          <p:nvPr>
            <p:ph type="sldNum" sz="quarter" idx="3"/>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pitchFamily="18" charset="0"/>
                <a:cs typeface="+mn-cs"/>
              </a:defRPr>
            </a:lvl1pPr>
          </a:lstStyle>
          <a:p>
            <a:pPr>
              <a:defRPr/>
            </a:pPr>
            <a:fld id="{2E4524A9-F5DF-446A-996E-8D8B47E1E4CB}" type="slidenum">
              <a:rPr lang="en-AU"/>
              <a:pPr>
                <a:defRPr/>
              </a:pPr>
              <a:t>‹nº›</a:t>
            </a:fld>
            <a:endParaRPr lang="en-AU"/>
          </a:p>
        </p:txBody>
      </p:sp>
    </p:spTree>
    <p:extLst>
      <p:ext uri="{BB962C8B-B14F-4D97-AF65-F5344CB8AC3E}">
        <p14:creationId xmlns:p14="http://schemas.microsoft.com/office/powerpoint/2010/main" val="34116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8195"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a:defRPr sz="1300">
                <a:latin typeface="Times New Roman" pitchFamily="18" charset="0"/>
                <a:cs typeface="+mn-cs"/>
              </a:defRPr>
            </a:lvl1pPr>
          </a:lstStyle>
          <a:p>
            <a:pPr>
              <a:defRPr/>
            </a:pPr>
            <a:endParaRPr lang="en-AU"/>
          </a:p>
        </p:txBody>
      </p:sp>
      <p:sp>
        <p:nvSpPr>
          <p:cNvPr id="1024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8198"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defRPr sz="1300">
                <a:latin typeface="Times New Roman" pitchFamily="18" charset="0"/>
                <a:cs typeface="+mn-cs"/>
              </a:defRPr>
            </a:lvl1pPr>
          </a:lstStyle>
          <a:p>
            <a:pPr>
              <a:defRPr/>
            </a:pPr>
            <a:endParaRPr lang="en-AU"/>
          </a:p>
        </p:txBody>
      </p:sp>
      <p:sp>
        <p:nvSpPr>
          <p:cNvPr id="8199"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a:defRPr sz="1300">
                <a:latin typeface="Times New Roman" pitchFamily="18" charset="0"/>
                <a:cs typeface="+mn-cs"/>
              </a:defRPr>
            </a:lvl1pPr>
          </a:lstStyle>
          <a:p>
            <a:pPr>
              <a:defRPr/>
            </a:pPr>
            <a:fld id="{BB448944-4159-4F83-B19D-CF58034B39B6}" type="slidenum">
              <a:rPr lang="en-AU"/>
              <a:pPr>
                <a:defRPr/>
              </a:pPr>
              <a:t>‹nº›</a:t>
            </a:fld>
            <a:endParaRPr lang="en-AU"/>
          </a:p>
        </p:txBody>
      </p:sp>
    </p:spTree>
    <p:extLst>
      <p:ext uri="{BB962C8B-B14F-4D97-AF65-F5344CB8AC3E}">
        <p14:creationId xmlns:p14="http://schemas.microsoft.com/office/powerpoint/2010/main" val="3034811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PlaceHolder 1"/>
          <p:cNvSpPr>
            <a:spLocks noGrp="1"/>
          </p:cNvSpPr>
          <p:nvPr>
            <p:ph type="body"/>
          </p:nvPr>
        </p:nvSpPr>
        <p:spPr>
          <a:xfrm>
            <a:off x="688816" y="4759642"/>
            <a:ext cx="5510169" cy="4508741"/>
          </a:xfrm>
          <a:prstGeom prst="rect">
            <a:avLst/>
          </a:prstGeom>
        </p:spPr>
        <p:txBody>
          <a:bodyPr/>
          <a:lstStyle/>
          <a:p>
            <a:endParaRPr/>
          </a:p>
        </p:txBody>
      </p:sp>
      <p:sp>
        <p:nvSpPr>
          <p:cNvPr id="155" name="TextShape 2"/>
          <p:cNvSpPr txBox="1"/>
          <p:nvPr/>
        </p:nvSpPr>
        <p:spPr>
          <a:xfrm>
            <a:off x="3901846" y="9517707"/>
            <a:ext cx="2984509" cy="500621"/>
          </a:xfrm>
          <a:prstGeom prst="rect">
            <a:avLst/>
          </a:prstGeom>
          <a:noFill/>
          <a:ln>
            <a:noFill/>
          </a:ln>
        </p:spPr>
        <p:txBody>
          <a:bodyPr lIns="96616" tIns="48308" rIns="96616" bIns="48308" anchor="b"/>
          <a:lstStyle/>
          <a:p>
            <a:pPr algn="r">
              <a:lnSpc>
                <a:spcPct val="100000"/>
              </a:lnSpc>
            </a:pPr>
            <a:fld id="{1E54771E-B18A-400D-A083-934B2350BF81}" type="slidenum">
              <a:rPr lang="pt-BR" sz="1300">
                <a:solidFill>
                  <a:srgbClr val="000000"/>
                </a:solidFill>
                <a:latin typeface="+mn-lt"/>
              </a:rPr>
              <a:pPr algn="r">
                <a:lnSpc>
                  <a:spcPct val="100000"/>
                </a:lnSpc>
              </a:pPr>
              <a:t>5</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Diapositive de titre">
    <p:spTree>
      <p:nvGrpSpPr>
        <p:cNvPr id="1" name=""/>
        <p:cNvGrpSpPr/>
        <p:nvPr/>
      </p:nvGrpSpPr>
      <p:grpSpPr>
        <a:xfrm>
          <a:off x="0" y="0"/>
          <a:ext cx="0" cy="0"/>
          <a:chOff x="0" y="0"/>
          <a:chExt cx="0" cy="0"/>
        </a:xfrm>
      </p:grpSpPr>
      <p:grpSp>
        <p:nvGrpSpPr>
          <p:cNvPr id="3"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7"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9"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pic>
        <p:nvPicPr>
          <p:cNvPr id="40" name="Picture 78" descr="IHO Colour-transparent-small.gif"/>
          <p:cNvPicPr>
            <a:picLocks noChangeAspect="1"/>
          </p:cNvPicPr>
          <p:nvPr/>
        </p:nvPicPr>
        <p:blipFill>
          <a:blip r:embed="rId2" cstate="print"/>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041525" y="1490663"/>
            <a:ext cx="4803775"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Hydrographic Services and Standards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fr-FR" smtClean="0"/>
              <a:t>Cliquez pour modifier le style du titre</a:t>
            </a:r>
            <a:endParaRPr lang="en-AU"/>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1_Diapositive de titre">
    <p:spTree>
      <p:nvGrpSpPr>
        <p:cNvPr id="1" name=""/>
        <p:cNvGrpSpPr/>
        <p:nvPr/>
      </p:nvGrpSpPr>
      <p:grpSpPr>
        <a:xfrm>
          <a:off x="0" y="0"/>
          <a:ext cx="0" cy="0"/>
          <a:chOff x="0" y="0"/>
          <a:chExt cx="0" cy="0"/>
        </a:xfrm>
      </p:grpSpPr>
      <p:grpSp>
        <p:nvGrpSpPr>
          <p:cNvPr id="2" name="Group 2"/>
          <p:cNvGrpSpPr>
            <a:grpSpLocks/>
          </p:cNvGrpSpPr>
          <p:nvPr/>
        </p:nvGrpSpPr>
        <p:grpSpPr bwMode="auto">
          <a:xfrm>
            <a:off x="0" y="20638"/>
            <a:ext cx="9148763" cy="6851650"/>
            <a:chOff x="1" y="0"/>
            <a:chExt cx="5763" cy="4316"/>
          </a:xfrm>
        </p:grpSpPr>
        <p:sp>
          <p:nvSpPr>
            <p:cNvPr id="4" name="Freeform 42"/>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 name="Freeform 43"/>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6" name="Freeform 44"/>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3" name="Group 6"/>
            <p:cNvGrpSpPr>
              <a:grpSpLocks/>
            </p:cNvGrpSpPr>
            <p:nvPr/>
          </p:nvGrpSpPr>
          <p:grpSpPr bwMode="auto">
            <a:xfrm>
              <a:off x="288" y="0"/>
              <a:ext cx="5098" cy="4316"/>
              <a:chOff x="288" y="0"/>
              <a:chExt cx="5098" cy="4316"/>
            </a:xfrm>
          </p:grpSpPr>
          <p:sp>
            <p:nvSpPr>
              <p:cNvPr id="27"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8"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29"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0"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1"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2"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3"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4"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5"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6"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7"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8"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39"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8"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9"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10"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1"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12"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13"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14"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15"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16"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7"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18"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7" name="Group 31"/>
            <p:cNvGrpSpPr>
              <a:grpSpLocks/>
            </p:cNvGrpSpPr>
            <p:nvPr/>
          </p:nvGrpSpPr>
          <p:grpSpPr bwMode="auto">
            <a:xfrm>
              <a:off x="1" y="392"/>
              <a:ext cx="5758" cy="1571"/>
              <a:chOff x="1" y="392"/>
              <a:chExt cx="5758" cy="1571"/>
            </a:xfrm>
          </p:grpSpPr>
          <p:sp>
            <p:nvSpPr>
              <p:cNvPr id="22"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3"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4"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5"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26"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20"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21"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pic>
        <p:nvPicPr>
          <p:cNvPr id="40" name="Picture 78" descr="IHO Colour-transparent-small.gif"/>
          <p:cNvPicPr>
            <a:picLocks noChangeAspect="1"/>
          </p:cNvPicPr>
          <p:nvPr/>
        </p:nvPicPr>
        <p:blipFill>
          <a:blip r:embed="rId2" cstate="print"/>
          <a:srcRect/>
          <a:stretch>
            <a:fillRect/>
          </a:stretch>
        </p:blipFill>
        <p:spPr bwMode="auto">
          <a:xfrm>
            <a:off x="4006850" y="415925"/>
            <a:ext cx="812800" cy="1079500"/>
          </a:xfrm>
          <a:prstGeom prst="rect">
            <a:avLst/>
          </a:prstGeom>
          <a:noFill/>
          <a:ln w="9525">
            <a:noFill/>
            <a:miter lim="800000"/>
            <a:headEnd/>
            <a:tailEnd/>
          </a:ln>
        </p:spPr>
      </p:pic>
      <p:sp>
        <p:nvSpPr>
          <p:cNvPr id="41" name="Rectangle 40"/>
          <p:cNvSpPr/>
          <p:nvPr/>
        </p:nvSpPr>
        <p:spPr>
          <a:xfrm>
            <a:off x="2041525" y="1490663"/>
            <a:ext cx="4803775" cy="400050"/>
          </a:xfrm>
          <a:prstGeom prst="rect">
            <a:avLst/>
          </a:prstGeom>
        </p:spPr>
        <p:txBody>
          <a:bodyPr wrap="none">
            <a:spAutoFit/>
          </a:bodyPr>
          <a:lstStyle/>
          <a:p>
            <a:pPr>
              <a:defRPr/>
            </a:pPr>
            <a:r>
              <a:rPr lang="en-US" sz="2000" dirty="0">
                <a:solidFill>
                  <a:srgbClr val="FFFF00"/>
                </a:solidFill>
                <a:effectLst>
                  <a:outerShdw blurRad="38100" dist="38100" dir="2700000" algn="tl">
                    <a:srgbClr val="000000"/>
                  </a:outerShdw>
                </a:effectLst>
                <a:latin typeface="+mn-lt"/>
                <a:cs typeface="+mn-cs"/>
              </a:rPr>
              <a:t>Hydrographic Services and Standards Committee</a:t>
            </a:r>
            <a:endParaRPr lang="en-AU" sz="2000" dirty="0">
              <a:solidFill>
                <a:srgbClr val="FFFF00"/>
              </a:solidFill>
              <a:effectLst>
                <a:outerShdw blurRad="38100" dist="38100" dir="2700000" algn="tl">
                  <a:srgbClr val="000000"/>
                </a:outerShdw>
              </a:effectLst>
              <a:latin typeface="+mn-lt"/>
              <a:cs typeface="+mn-cs"/>
            </a:endParaRPr>
          </a:p>
        </p:txBody>
      </p:sp>
      <p:sp>
        <p:nvSpPr>
          <p:cNvPr id="588840" name="Rectangle 40"/>
          <p:cNvSpPr>
            <a:spLocks noGrp="1" noChangeArrowheads="1"/>
          </p:cNvSpPr>
          <p:nvPr>
            <p:ph type="subTitle" sz="quarter" idx="1"/>
          </p:nvPr>
        </p:nvSpPr>
        <p:spPr>
          <a:xfrm>
            <a:off x="1275946" y="2564904"/>
            <a:ext cx="6400800" cy="3163958"/>
          </a:xfrm>
        </p:spPr>
        <p:txBody>
          <a:bodyPr/>
          <a:lstStyle>
            <a:lvl1pPr marL="0" indent="0" algn="ctr">
              <a:spcBef>
                <a:spcPts val="1200"/>
              </a:spcBef>
              <a:spcAft>
                <a:spcPts val="600"/>
              </a:spcAft>
              <a:buFont typeface="Wingdings" pitchFamily="2" charset="2"/>
              <a:buNone/>
              <a:defRPr sz="2400"/>
            </a:lvl1pPr>
          </a:lstStyle>
          <a:p>
            <a:r>
              <a:rPr lang="fr-FR" smtClean="0"/>
              <a:t>Cliquez pour modifier le style des sous-titres du masque</a:t>
            </a:r>
            <a:endParaRPr lang="en-AU" dirty="0"/>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57042" y="277813"/>
            <a:ext cx="7429500" cy="1139825"/>
          </a:xfrm>
        </p:spPr>
        <p:txBody>
          <a:bodyPr/>
          <a:lstStyle>
            <a:lvl1pPr algn="l" defTabSz="720000">
              <a:defRPr/>
            </a:lvl1pPr>
          </a:lstStyle>
          <a:p>
            <a:r>
              <a:rPr lang="fr-FR" smtClean="0"/>
              <a:t>Cliquez pour modifier le style du titre</a:t>
            </a:r>
            <a:endParaRPr lang="en-AU" dirty="0"/>
          </a:p>
        </p:txBody>
      </p:sp>
      <p:sp>
        <p:nvSpPr>
          <p:cNvPr id="3" name="Content Placeholder 2"/>
          <p:cNvSpPr>
            <a:spLocks noGrp="1"/>
          </p:cNvSpPr>
          <p:nvPr>
            <p:ph idx="1"/>
          </p:nvPr>
        </p:nvSpPr>
        <p:spPr>
          <a:xfrm>
            <a:off x="774853" y="1600200"/>
            <a:ext cx="7488237" cy="4530725"/>
          </a:xfrm>
        </p:spPr>
        <p:txBody>
          <a:bodyPr/>
          <a:lstStyle>
            <a:lvl1pPr marL="363538" indent="-363538">
              <a:defRPr/>
            </a:lvl1pPr>
            <a:lvl2pPr marL="538163" indent="-174625">
              <a:defRPr/>
            </a:lvl2pPr>
            <a:lvl3pPr marL="901700" indent="-185738">
              <a:defRPr/>
            </a:lvl3pPr>
            <a:lvl4pPr marL="1077913" indent="-176213">
              <a:defRPr/>
            </a:lvl4pPr>
            <a:lvl5pPr marL="1252538" indent="-174625">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
        <p:nvSpPr>
          <p:cNvPr id="3" name="Content Placeholder 2"/>
          <p:cNvSpPr>
            <a:spLocks noGrp="1"/>
          </p:cNvSpPr>
          <p:nvPr>
            <p:ph sz="half" idx="1"/>
          </p:nvPr>
        </p:nvSpPr>
        <p:spPr>
          <a:xfrm>
            <a:off x="900113" y="1600200"/>
            <a:ext cx="3667125"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dirty="0"/>
          </a:p>
        </p:txBody>
      </p:sp>
      <p:sp>
        <p:nvSpPr>
          <p:cNvPr id="4" name="Content Placeholder 3"/>
          <p:cNvSpPr>
            <a:spLocks noGrp="1"/>
          </p:cNvSpPr>
          <p:nvPr>
            <p:ph sz="half" idx="2"/>
          </p:nvPr>
        </p:nvSpPr>
        <p:spPr>
          <a:xfrm>
            <a:off x="4719638" y="1600200"/>
            <a:ext cx="3668712"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Rectangle 40"/>
          <p:cNvSpPr>
            <a:spLocks noGrp="1" noChangeArrowheads="1"/>
          </p:cNvSpPr>
          <p:nvPr>
            <p:ph type="dt" sz="half" idx="10"/>
          </p:nvPr>
        </p:nvSpPr>
        <p:spPr>
          <a:xfrm>
            <a:off x="457200" y="6243638"/>
            <a:ext cx="2133600" cy="457200"/>
          </a:xfrm>
          <a:prstGeom prst="rect">
            <a:avLst/>
          </a:prstGeom>
        </p:spPr>
        <p:txBody>
          <a:bodyPr/>
          <a:lstStyle>
            <a:lvl1pPr>
              <a:defRPr>
                <a:cs typeface="+mn-cs"/>
              </a:defRPr>
            </a:lvl1pPr>
          </a:lstStyle>
          <a:p>
            <a:pPr>
              <a:defRPr/>
            </a:pPr>
            <a:endParaRPr lang="en-AU"/>
          </a:p>
        </p:txBody>
      </p:sp>
      <p:sp>
        <p:nvSpPr>
          <p:cNvPr id="6" name="Rectangle 41"/>
          <p:cNvSpPr>
            <a:spLocks noGrp="1" noChangeArrowheads="1"/>
          </p:cNvSpPr>
          <p:nvPr>
            <p:ph type="ftr" sz="quarter" idx="11"/>
          </p:nvPr>
        </p:nvSpPr>
        <p:spPr>
          <a:xfrm>
            <a:off x="3124200" y="6248400"/>
            <a:ext cx="2895600" cy="457200"/>
          </a:xfrm>
          <a:prstGeom prst="rect">
            <a:avLst/>
          </a:prstGeom>
        </p:spPr>
        <p:txBody>
          <a:bodyPr/>
          <a:lstStyle>
            <a:lvl1pPr>
              <a:defRPr>
                <a:cs typeface="+mn-cs"/>
              </a:defRPr>
            </a:lvl1pPr>
          </a:lstStyle>
          <a:p>
            <a:pPr>
              <a:defRPr/>
            </a:pPr>
            <a:endParaRPr lang="en-AU"/>
          </a:p>
        </p:txBody>
      </p:sp>
      <p:sp>
        <p:nvSpPr>
          <p:cNvPr id="7" name="Rectangle 42"/>
          <p:cNvSpPr>
            <a:spLocks noGrp="1" noChangeArrowheads="1"/>
          </p:cNvSpPr>
          <p:nvPr>
            <p:ph type="sldNum" sz="quarter" idx="12"/>
          </p:nvPr>
        </p:nvSpPr>
        <p:spPr>
          <a:xfrm>
            <a:off x="6553200" y="6243638"/>
            <a:ext cx="2133600" cy="457200"/>
          </a:xfrm>
          <a:prstGeom prst="rect">
            <a:avLst/>
          </a:prstGeom>
        </p:spPr>
        <p:txBody>
          <a:bodyPr/>
          <a:lstStyle>
            <a:lvl1pPr>
              <a:defRPr>
                <a:cs typeface="+mn-cs"/>
              </a:defRPr>
            </a:lvl1pPr>
          </a:lstStyle>
          <a:p>
            <a:pPr>
              <a:defRPr/>
            </a:pPr>
            <a:fld id="{B0F24AB1-61A3-4743-BAF4-DC479DBC4E95}" type="slidenum">
              <a:rPr lang="en-AU"/>
              <a:pPr>
                <a:defRPr/>
              </a:pPr>
              <a:t>‹nº›</a:t>
            </a:fld>
            <a:endParaRPr lang="en-AU"/>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AU"/>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763" y="0"/>
            <a:ext cx="9148763" cy="6851650"/>
            <a:chOff x="1" y="0"/>
            <a:chExt cx="5763" cy="4316"/>
          </a:xfrm>
        </p:grpSpPr>
        <p:sp>
          <p:nvSpPr>
            <p:cNvPr id="5877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grpSp>
          <p:nvGrpSpPr>
            <p:cNvPr id="1033" name="Group 6"/>
            <p:cNvGrpSpPr>
              <a:grpSpLocks/>
            </p:cNvGrpSpPr>
            <p:nvPr/>
          </p:nvGrpSpPr>
          <p:grpSpPr bwMode="auto">
            <a:xfrm>
              <a:off x="288" y="0"/>
              <a:ext cx="5098" cy="4316"/>
              <a:chOff x="288" y="0"/>
              <a:chExt cx="5098" cy="4316"/>
            </a:xfrm>
          </p:grpSpPr>
          <p:sp>
            <p:nvSpPr>
              <p:cNvPr id="587783" name="Freeform 7"/>
              <p:cNvSpPr>
                <a:spLocks/>
              </p:cNvSpPr>
              <p:nvPr/>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4" name="Freeform 8"/>
              <p:cNvSpPr>
                <a:spLocks/>
              </p:cNvSpPr>
              <p:nvPr/>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5" name="Freeform 9"/>
              <p:cNvSpPr>
                <a:spLocks/>
              </p:cNvSpPr>
              <p:nvPr/>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6" name="Freeform 10"/>
              <p:cNvSpPr>
                <a:spLocks/>
              </p:cNvSpPr>
              <p:nvPr/>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7" name="Freeform 11"/>
              <p:cNvSpPr>
                <a:spLocks/>
              </p:cNvSpPr>
              <p:nvPr/>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8" name="Freeform 12"/>
              <p:cNvSpPr>
                <a:spLocks/>
              </p:cNvSpPr>
              <p:nvPr/>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89" name="Freeform 13"/>
              <p:cNvSpPr>
                <a:spLocks/>
              </p:cNvSpPr>
              <p:nvPr/>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0" name="Freeform 14"/>
              <p:cNvSpPr>
                <a:spLocks/>
              </p:cNvSpPr>
              <p:nvPr/>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1" name="Freeform 15"/>
              <p:cNvSpPr>
                <a:spLocks/>
              </p:cNvSpPr>
              <p:nvPr/>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2" name="Freeform 16"/>
              <p:cNvSpPr>
                <a:spLocks/>
              </p:cNvSpPr>
              <p:nvPr/>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3" name="Freeform 17"/>
              <p:cNvSpPr>
                <a:spLocks/>
              </p:cNvSpPr>
              <p:nvPr/>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4" name="Freeform 18"/>
              <p:cNvSpPr>
                <a:spLocks/>
              </p:cNvSpPr>
              <p:nvPr/>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sp>
            <p:nvSpPr>
              <p:cNvPr id="587795" name="Freeform 19"/>
              <p:cNvSpPr>
                <a:spLocks/>
              </p:cNvSpPr>
              <p:nvPr/>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AU">
                  <a:cs typeface="+mn-cs"/>
                </a:endParaRPr>
              </a:p>
            </p:txBody>
          </p:sp>
        </p:grpSp>
        <p:sp>
          <p:nvSpPr>
            <p:cNvPr id="5877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AU">
                <a:cs typeface="+mn-cs"/>
              </a:endParaRPr>
            </a:p>
          </p:txBody>
        </p:sp>
        <p:sp>
          <p:nvSpPr>
            <p:cNvPr id="5877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7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AU">
                <a:cs typeface="+mn-cs"/>
              </a:endParaRPr>
            </a:p>
          </p:txBody>
        </p:sp>
        <p:sp>
          <p:nvSpPr>
            <p:cNvPr id="5878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AU">
                <a:cs typeface="+mn-cs"/>
              </a:endParaRPr>
            </a:p>
          </p:txBody>
        </p:sp>
        <p:sp>
          <p:nvSpPr>
            <p:cNvPr id="5878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AU">
                <a:cs typeface="+mn-cs"/>
              </a:endParaRPr>
            </a:p>
          </p:txBody>
        </p:sp>
        <p:sp>
          <p:nvSpPr>
            <p:cNvPr id="5878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AU">
                <a:cs typeface="+mn-cs"/>
              </a:endParaRPr>
            </a:p>
          </p:txBody>
        </p:sp>
        <p:sp>
          <p:nvSpPr>
            <p:cNvPr id="5878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AU">
                <a:cs typeface="+mn-cs"/>
              </a:endParaRPr>
            </a:p>
          </p:txBody>
        </p:sp>
        <p:sp>
          <p:nvSpPr>
            <p:cNvPr id="5878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nvGrpSpPr>
            <p:cNvPr id="1045" name="Group 31"/>
            <p:cNvGrpSpPr>
              <a:grpSpLocks/>
            </p:cNvGrpSpPr>
            <p:nvPr/>
          </p:nvGrpSpPr>
          <p:grpSpPr bwMode="auto">
            <a:xfrm>
              <a:off x="1" y="392"/>
              <a:ext cx="5758" cy="1571"/>
              <a:chOff x="1" y="392"/>
              <a:chExt cx="5758" cy="1571"/>
            </a:xfrm>
          </p:grpSpPr>
          <p:sp>
            <p:nvSpPr>
              <p:cNvPr id="587808" name="Line 32"/>
              <p:cNvSpPr>
                <a:spLocks noChangeShapeType="1"/>
              </p:cNvSpPr>
              <p:nvPr/>
            </p:nvSpPr>
            <p:spPr bwMode="hidden">
              <a:xfrm>
                <a:off x="1" y="784"/>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09" name="Line 33"/>
              <p:cNvSpPr>
                <a:spLocks noChangeShapeType="1"/>
              </p:cNvSpPr>
              <p:nvPr/>
            </p:nvSpPr>
            <p:spPr bwMode="hidden">
              <a:xfrm>
                <a:off x="1" y="1963"/>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0" name="Line 34"/>
              <p:cNvSpPr>
                <a:spLocks noChangeShapeType="1"/>
              </p:cNvSpPr>
              <p:nvPr/>
            </p:nvSpPr>
            <p:spPr bwMode="hidden">
              <a:xfrm>
                <a:off x="1" y="1570"/>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1" name="Line 35"/>
              <p:cNvSpPr>
                <a:spLocks noChangeShapeType="1"/>
              </p:cNvSpPr>
              <p:nvPr/>
            </p:nvSpPr>
            <p:spPr bwMode="hidden">
              <a:xfrm>
                <a:off x="1" y="1177"/>
                <a:ext cx="5758" cy="0"/>
              </a:xfrm>
              <a:prstGeom prst="line">
                <a:avLst/>
              </a:prstGeom>
              <a:noFill/>
              <a:ln w="15875">
                <a:solidFill>
                  <a:schemeClr val="bg1"/>
                </a:solidFill>
                <a:round/>
                <a:headEnd/>
                <a:tailEnd/>
              </a:ln>
              <a:effectLst/>
            </p:spPr>
            <p:txBody>
              <a:bodyPr/>
              <a:lstStyle/>
              <a:p>
                <a:pPr>
                  <a:defRPr/>
                </a:pPr>
                <a:endParaRPr lang="en-AU">
                  <a:cs typeface="+mn-cs"/>
                </a:endParaRPr>
              </a:p>
            </p:txBody>
          </p:sp>
          <p:sp>
            <p:nvSpPr>
              <p:cNvPr id="587812" name="Line 36"/>
              <p:cNvSpPr>
                <a:spLocks noChangeShapeType="1"/>
              </p:cNvSpPr>
              <p:nvPr/>
            </p:nvSpPr>
            <p:spPr bwMode="hidden">
              <a:xfrm>
                <a:off x="1" y="392"/>
                <a:ext cx="5758" cy="0"/>
              </a:xfrm>
              <a:prstGeom prst="line">
                <a:avLst/>
              </a:prstGeom>
              <a:noFill/>
              <a:ln w="15875">
                <a:solidFill>
                  <a:schemeClr val="bg1"/>
                </a:solidFill>
                <a:round/>
                <a:headEnd/>
                <a:tailEnd/>
              </a:ln>
              <a:effectLst/>
            </p:spPr>
            <p:txBody>
              <a:bodyPr/>
              <a:lstStyle/>
              <a:p>
                <a:pPr>
                  <a:defRPr/>
                </a:pPr>
                <a:endParaRPr lang="en-AU">
                  <a:cs typeface="+mn-cs"/>
                </a:endParaRPr>
              </a:p>
            </p:txBody>
          </p:sp>
        </p:grpSp>
        <p:sp>
          <p:nvSpPr>
            <p:cNvPr id="5878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AU">
                <a:cs typeface="+mn-cs"/>
              </a:endParaRPr>
            </a:p>
          </p:txBody>
        </p:sp>
        <p:sp>
          <p:nvSpPr>
            <p:cNvPr id="5878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AU">
                <a:cs typeface="+mn-cs"/>
              </a:endParaRPr>
            </a:p>
          </p:txBody>
        </p:sp>
      </p:grpSp>
      <p:sp>
        <p:nvSpPr>
          <p:cNvPr id="587815" name="Rectangle 39"/>
          <p:cNvSpPr>
            <a:spLocks noGrp="1" noChangeArrowheads="1"/>
          </p:cNvSpPr>
          <p:nvPr>
            <p:ph type="title"/>
          </p:nvPr>
        </p:nvSpPr>
        <p:spPr bwMode="auto">
          <a:xfrm>
            <a:off x="857250" y="277813"/>
            <a:ext cx="7429500" cy="113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en-AU" dirty="0" smtClean="0"/>
          </a:p>
        </p:txBody>
      </p:sp>
      <p:sp>
        <p:nvSpPr>
          <p:cNvPr id="587819" name="Rectangle 43"/>
          <p:cNvSpPr>
            <a:spLocks noGrp="1" noChangeArrowheads="1"/>
          </p:cNvSpPr>
          <p:nvPr>
            <p:ph type="body" idx="1"/>
          </p:nvPr>
        </p:nvSpPr>
        <p:spPr bwMode="auto">
          <a:xfrm>
            <a:off x="900113" y="1600200"/>
            <a:ext cx="7488237"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 Second level</a:t>
            </a:r>
          </a:p>
          <a:p>
            <a:pPr lvl="2"/>
            <a:r>
              <a:rPr lang="en-US" noProof="0" dirty="0" smtClean="0"/>
              <a:t>Third level</a:t>
            </a:r>
          </a:p>
          <a:p>
            <a:pPr lvl="3"/>
            <a:r>
              <a:rPr lang="en-US" noProof="0" dirty="0" smtClean="0"/>
              <a:t>Fourth level</a:t>
            </a:r>
          </a:p>
          <a:p>
            <a:pPr lvl="4"/>
            <a:r>
              <a:rPr lang="en-US" noProof="0" dirty="0" smtClean="0"/>
              <a:t>Fifth level</a:t>
            </a:r>
            <a:endParaRPr lang="en-AU" dirty="0" smtClean="0"/>
          </a:p>
        </p:txBody>
      </p:sp>
      <p:pic>
        <p:nvPicPr>
          <p:cNvPr id="1029" name="Picture 43" descr="IHO Colour-transparent-small.gif"/>
          <p:cNvPicPr>
            <a:picLocks noChangeAspect="1"/>
          </p:cNvPicPr>
          <p:nvPr/>
        </p:nvPicPr>
        <p:blipFill>
          <a:blip r:embed="rId14" cstate="print"/>
          <a:srcRect/>
          <a:stretch>
            <a:fillRect/>
          </a:stretch>
        </p:blipFill>
        <p:spPr bwMode="auto">
          <a:xfrm>
            <a:off x="90488" y="6173788"/>
            <a:ext cx="438150" cy="5810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2" r:id="rId1"/>
    <p:sldLayoutId id="2147483713" r:id="rId2"/>
    <p:sldLayoutId id="2147483704" r:id="rId3"/>
    <p:sldLayoutId id="2147483714" r:id="rId4"/>
    <p:sldLayoutId id="2147483705" r:id="rId5"/>
    <p:sldLayoutId id="2147483706" r:id="rId6"/>
    <p:sldLayoutId id="2147483707" r:id="rId7"/>
    <p:sldLayoutId id="2147483708" r:id="rId8"/>
    <p:sldLayoutId id="2147483709" r:id="rId9"/>
    <p:sldLayoutId id="2147483710" r:id="rId10"/>
    <p:sldLayoutId id="2147483711" r:id="rId11"/>
    <p:sldLayoutId id="2147483727" r:id="rId12"/>
  </p:sldLayoutIdLst>
  <p:transition>
    <p:wipe dir="d"/>
  </p:transition>
  <p:timing>
    <p:tnLst>
      <p:par>
        <p:cTn id="1" dur="indefinite" restart="never" nodeType="tmRoot"/>
      </p:par>
    </p:tnLst>
  </p:timing>
  <p:txStyles>
    <p:titleStyle>
      <a:lvl1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2pPr>
      <a:lvl3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3pPr>
      <a:lvl4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4pPr>
      <a:lvl5pPr algn="l" rtl="0" eaLnBrk="1" fontAlgn="base" hangingPunct="1">
        <a:spcBef>
          <a:spcPct val="0"/>
        </a:spcBef>
        <a:spcAft>
          <a:spcPct val="0"/>
        </a:spcAft>
        <a:defRPr sz="3600">
          <a:solidFill>
            <a:srgbClr val="FFFF00"/>
          </a:solidFill>
          <a:effectLst>
            <a:outerShdw blurRad="38100" dist="38100" dir="2700000" algn="tl">
              <a:srgbClr val="000000"/>
            </a:outerShdw>
          </a:effectLst>
          <a:latin typeface="Arial Narrow" pitchFamily="34" charset="0"/>
        </a:defRPr>
      </a:lvl5pPr>
      <a:lvl6pPr marL="4572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6pPr>
      <a:lvl7pPr marL="9144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7pPr>
      <a:lvl8pPr marL="13716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8pPr>
      <a:lvl9pPr marL="1828800" algn="ctr" rtl="0" eaLnBrk="1" fontAlgn="base" hangingPunct="1">
        <a:spcBef>
          <a:spcPct val="0"/>
        </a:spcBef>
        <a:spcAft>
          <a:spcPct val="0"/>
        </a:spcAft>
        <a:defRPr sz="4400">
          <a:solidFill>
            <a:srgbClr val="FFFF00"/>
          </a:solidFill>
          <a:effectLst>
            <a:outerShdw blurRad="38100" dist="38100" dir="2700000" algn="tl">
              <a:srgbClr val="000000"/>
            </a:outerShdw>
          </a:effectLst>
          <a:latin typeface="Arial Narrow" pitchFamily="34" charset="0"/>
        </a:defRPr>
      </a:lvl9pPr>
    </p:titleStyle>
    <p:bodyStyle>
      <a:lvl1pPr marL="450850" indent="-450850" algn="l" rtl="0" eaLnBrk="1" fontAlgn="base" hangingPunct="1">
        <a:spcBef>
          <a:spcPts val="600"/>
        </a:spcBef>
        <a:spcAft>
          <a:spcPts val="600"/>
        </a:spcAft>
        <a:buClr>
          <a:srgbClr val="FFFF00"/>
        </a:buClr>
        <a:buSzPct val="60000"/>
        <a:buFont typeface="Wingdings" pitchFamily="2" charset="2"/>
        <a:buChar char=""/>
        <a:defRPr sz="3200">
          <a:solidFill>
            <a:srgbClr val="FFFF00"/>
          </a:solidFill>
          <a:effectLst>
            <a:outerShdw blurRad="38100" dist="38100" dir="2700000" algn="tl">
              <a:srgbClr val="000000"/>
            </a:outerShdw>
          </a:effectLst>
          <a:latin typeface="+mn-lt"/>
          <a:ea typeface="+mn-ea"/>
          <a:cs typeface="+mn-cs"/>
        </a:defRPr>
      </a:lvl1pPr>
      <a:lvl2pPr marL="622300" indent="-171450" algn="l" rtl="0" eaLnBrk="1" fontAlgn="base" hangingPunct="1">
        <a:spcBef>
          <a:spcPts val="600"/>
        </a:spcBef>
        <a:spcAft>
          <a:spcPts val="600"/>
        </a:spcAft>
        <a:buClr>
          <a:srgbClr val="FFFF00"/>
        </a:buClr>
        <a:buSzPct val="60000"/>
        <a:buFont typeface="Arial Narrow" pitchFamily="34" charset="0"/>
        <a:buChar char="–"/>
        <a:defRPr sz="2800">
          <a:solidFill>
            <a:srgbClr val="FFFF00"/>
          </a:solidFill>
          <a:effectLst>
            <a:outerShdw blurRad="38100" dist="38100" dir="2700000" algn="tl">
              <a:srgbClr val="000000"/>
            </a:outerShdw>
          </a:effectLst>
          <a:latin typeface="+mn-lt"/>
        </a:defRPr>
      </a:lvl2pPr>
      <a:lvl3pPr marL="901700" indent="-185738" algn="l" rtl="0" eaLnBrk="1" fontAlgn="base" hangingPunct="1">
        <a:spcBef>
          <a:spcPts val="600"/>
        </a:spcBef>
        <a:spcAft>
          <a:spcPts val="600"/>
        </a:spcAft>
        <a:buClr>
          <a:srgbClr val="FFFF00"/>
        </a:buClr>
        <a:buSzPct val="60000"/>
        <a:buFont typeface="Arial Narrow" pitchFamily="34" charset="0"/>
        <a:buChar char="–"/>
        <a:defRPr sz="2400">
          <a:solidFill>
            <a:srgbClr val="FFFF00"/>
          </a:solidFill>
          <a:effectLst>
            <a:outerShdw blurRad="38100" dist="38100" dir="2700000" algn="tl">
              <a:srgbClr val="000000"/>
            </a:outerShdw>
          </a:effectLst>
          <a:latin typeface="+mn-lt"/>
        </a:defRPr>
      </a:lvl3pPr>
      <a:lvl4pPr marL="1166813" indent="-185738"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4pPr>
      <a:lvl5pPr marL="1338263" indent="-171450" algn="l" rtl="0" eaLnBrk="1" fontAlgn="base" hangingPunct="1">
        <a:spcBef>
          <a:spcPts val="600"/>
        </a:spcBef>
        <a:spcAft>
          <a:spcPts val="600"/>
        </a:spcAft>
        <a:buClr>
          <a:srgbClr val="FFFF00"/>
        </a:buClr>
        <a:buSzPct val="60000"/>
        <a:buFont typeface="Arial Narrow" pitchFamily="34" charset="0"/>
        <a:buChar char="–"/>
        <a:defRPr sz="2000">
          <a:solidFill>
            <a:srgbClr val="FFFF00"/>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rgbClr val="FFFF00"/>
        </a:buClr>
        <a:buSzPct val="60000"/>
        <a:buFont typeface="Wingdings" pitchFamily="2" charset="2"/>
        <a:buChar char="n"/>
        <a:defRPr sz="2000">
          <a:solidFill>
            <a:srgbClr val="FFFF00"/>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4372689"/>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419" sz="2400" dirty="0" smtClean="0"/>
              <a:t>Informe sobre la 8ª Reunión del Comitê de Servicios Y Normas Hidrográficas de la OHI </a:t>
            </a:r>
            <a:endParaRPr lang="pt-BR" sz="2400" dirty="0" smtClean="0"/>
          </a:p>
          <a:p>
            <a:pPr algn="ctr"/>
            <a:r>
              <a:rPr lang="es-419" sz="2400" dirty="0" smtClean="0"/>
              <a:t>(HSSC-8)</a:t>
            </a:r>
            <a:endParaRPr lang="pt-BR" sz="2400" dirty="0" smtClean="0"/>
          </a:p>
          <a:p>
            <a:pPr algn="ctr"/>
            <a:endParaRPr lang="pt-BR" sz="2000" b="1" dirty="0" smtClean="0"/>
          </a:p>
          <a:p>
            <a:pPr algn="ctr"/>
            <a:r>
              <a:rPr lang="pt-BR" sz="2000" b="1" dirty="0" smtClean="0"/>
              <a:t> </a:t>
            </a:r>
            <a:r>
              <a:rPr lang="pt-BR" sz="2000" b="1" dirty="0" err="1" smtClean="0"/>
              <a:t>Monaco</a:t>
            </a:r>
            <a:r>
              <a:rPr lang="pt-BR" sz="2000" b="1" dirty="0" smtClean="0"/>
              <a:t>, 15-18 </a:t>
            </a:r>
            <a:r>
              <a:rPr lang="pt-BR" sz="2000" b="1" dirty="0" err="1" smtClean="0"/>
              <a:t>November</a:t>
            </a:r>
            <a:endParaRPr lang="pt-BR" sz="2000" dirty="0"/>
          </a:p>
        </p:txBody>
      </p:sp>
      <p:pic>
        <p:nvPicPr>
          <p:cNvPr id="14340" name="image2.jpeg"/>
          <p:cNvPicPr>
            <a:picLocks noChangeAspect="1" noChangeArrowheads="1"/>
          </p:cNvPicPr>
          <p:nvPr/>
        </p:nvPicPr>
        <p:blipFill>
          <a:blip r:embed="rId2" cstate="print"/>
          <a:srcRect/>
          <a:stretch>
            <a:fillRect/>
          </a:stretch>
        </p:blipFill>
        <p:spPr bwMode="auto">
          <a:xfrm>
            <a:off x="457200" y="838200"/>
            <a:ext cx="1949342" cy="1219200"/>
          </a:xfrm>
          <a:prstGeom prst="rect">
            <a:avLst/>
          </a:prstGeom>
          <a:noFill/>
        </p:spPr>
      </p:pic>
      <p:grpSp>
        <p:nvGrpSpPr>
          <p:cNvPr id="14341" name="Group 2"/>
          <p:cNvGrpSpPr>
            <a:grpSpLocks/>
          </p:cNvGrpSpPr>
          <p:nvPr/>
        </p:nvGrpSpPr>
        <p:grpSpPr bwMode="auto">
          <a:xfrm>
            <a:off x="7239000" y="685800"/>
            <a:ext cx="1419225" cy="1676400"/>
            <a:chOff x="9965" y="-196"/>
            <a:chExt cx="1036" cy="1263"/>
          </a:xfrm>
        </p:grpSpPr>
        <p:sp>
          <p:nvSpPr>
            <p:cNvPr id="2" name="Line 4"/>
            <p:cNvSpPr>
              <a:spLocks noChangeShapeType="1"/>
            </p:cNvSpPr>
            <p:nvPr/>
          </p:nvSpPr>
          <p:spPr bwMode="auto">
            <a:xfrm>
              <a:off x="10994" y="1055"/>
              <a:ext cx="5" cy="0"/>
            </a:xfrm>
            <a:prstGeom prst="line">
              <a:avLst/>
            </a:prstGeom>
            <a:noFill/>
            <a:ln w="1524">
              <a:solidFill>
                <a:srgbClr val="FEFD91"/>
              </a:solidFill>
              <a:round/>
              <a:headEnd/>
              <a:tailEnd/>
            </a:ln>
          </p:spPr>
          <p:txBody>
            <a:bodyPr vert="horz" wrap="square" lIns="91440" tIns="45720" rIns="91440" bIns="45720" numCol="1" anchor="t" anchorCtr="0" compatLnSpc="1">
              <a:prstTxWarp prst="textNoShape">
                <a:avLst/>
              </a:prstTxWarp>
            </a:bodyPr>
            <a:lstStyle/>
            <a:p>
              <a:endParaRPr lang="pt-BR"/>
            </a:p>
          </p:txBody>
        </p:sp>
        <p:pic>
          <p:nvPicPr>
            <p:cNvPr id="6" name="Picture 3"/>
            <p:cNvPicPr>
              <a:picLocks noChangeAspect="1" noChangeArrowheads="1"/>
            </p:cNvPicPr>
            <p:nvPr/>
          </p:nvPicPr>
          <p:blipFill>
            <a:blip r:embed="rId3" cstate="print"/>
            <a:srcRect/>
            <a:stretch>
              <a:fillRect/>
            </a:stretch>
          </p:blipFill>
          <p:spPr bwMode="auto">
            <a:xfrm>
              <a:off x="9965" y="-196"/>
              <a:ext cx="1034" cy="1262"/>
            </a:xfrm>
            <a:prstGeom prst="rect">
              <a:avLst/>
            </a:prstGeom>
            <a:noFill/>
          </p:spPr>
        </p:pic>
      </p:grpSp>
      <p:sp>
        <p:nvSpPr>
          <p:cNvPr id="143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4345" name="Rectangle 9"/>
          <p:cNvSpPr>
            <a:spLocks noChangeArrowheads="1"/>
          </p:cNvSpPr>
          <p:nvPr/>
        </p:nvSpPr>
        <p:spPr bwMode="auto">
          <a:xfrm>
            <a:off x="2438400" y="805191"/>
            <a:ext cx="47244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ORGANIZACIÓN HIDROGRÁFICA INTERNACIONAL </a:t>
            </a:r>
          </a:p>
          <a:p>
            <a:pPr marR="0" lvl="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COMISIÓN HIDROGRÁFICA DEL ATLÁNTICO SUDOCCIDENTAL</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CHAtSO</a:t>
            </a: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pt-BR" sz="2000" b="1"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lang="en-US" dirty="0" smtClean="0">
              <a:latin typeface="Arial" pitchFamily="34" charset="0"/>
              <a:ea typeface="Times New Roman" pitchFamily="18" charset="0"/>
              <a:cs typeface="Arial" pitchFamily="34" charset="0"/>
            </a:endParaRPr>
          </a:p>
          <a:p>
            <a:pPr lvl="0" algn="ctr" eaLnBrk="0" hangingPunct="0"/>
            <a:r>
              <a:rPr lang="en-US" sz="2000" dirty="0" smtClean="0">
                <a:latin typeface="Arial" pitchFamily="34" charset="0"/>
                <a:ea typeface="Times New Roman" pitchFamily="18" charset="0"/>
                <a:cs typeface="Arial" pitchFamily="34" charset="0"/>
              </a:rPr>
              <a:t>11ª </a:t>
            </a:r>
            <a:r>
              <a:rPr lang="en-US" sz="2000" dirty="0" err="1" smtClean="0">
                <a:latin typeface="Arial" pitchFamily="34" charset="0"/>
                <a:ea typeface="Times New Roman" pitchFamily="18" charset="0"/>
                <a:cs typeface="Arial" pitchFamily="34" charset="0"/>
              </a:rPr>
              <a:t>Reunión</a:t>
            </a:r>
            <a:r>
              <a:rPr lang="en-US" sz="2000" dirty="0" smtClean="0">
                <a:latin typeface="Arial" pitchFamily="34" charset="0"/>
                <a:ea typeface="Times New Roman" pitchFamily="18" charset="0"/>
                <a:cs typeface="Arial" pitchFamily="34" charset="0"/>
              </a:rPr>
              <a:t>, </a:t>
            </a:r>
            <a:r>
              <a:rPr lang="en-US" sz="2000" dirty="0" err="1" smtClean="0">
                <a:latin typeface="Arial" pitchFamily="34" charset="0"/>
                <a:ea typeface="Times New Roman" pitchFamily="18" charset="0"/>
                <a:cs typeface="Arial" pitchFamily="34" charset="0"/>
              </a:rPr>
              <a:t>Niterói</a:t>
            </a:r>
            <a:r>
              <a:rPr lang="en-US" sz="2000" dirty="0" smtClean="0">
                <a:latin typeface="Arial" pitchFamily="34" charset="0"/>
                <a:ea typeface="Times New Roman" pitchFamily="18"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BRASIL</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6 - 7 de </a:t>
            </a:r>
            <a:r>
              <a:rPr kumimoji="0" lang="en-U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Marzo</a:t>
            </a: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2017</a:t>
            </a:r>
            <a:endParaRPr kumimoji="0" lang="pt-BR" sz="2000" b="0" i="0" u="none" strike="noStrike" cap="none" normalizeH="0" baseline="0" dirty="0" smtClean="0">
              <a:ln>
                <a:noFill/>
              </a:ln>
              <a:solidFill>
                <a:schemeClr val="tx1"/>
              </a:solidFill>
              <a:effectLst/>
              <a:latin typeface="Arial" pitchFamily="34" charset="0"/>
              <a:cs typeface="Arial" pitchFamily="34" charset="0"/>
            </a:endParaRPr>
          </a:p>
          <a:p>
            <a:pPr marR="0" lvl="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12371" y="457200"/>
            <a:ext cx="7620000" cy="5632311"/>
          </a:xfrm>
          <a:prstGeom prst="rect">
            <a:avLst/>
          </a:prstGeom>
        </p:spPr>
        <p:txBody>
          <a:bodyPr wrap="square">
            <a:spAutoFit/>
          </a:bodyPr>
          <a:lstStyle/>
          <a:p>
            <a:r>
              <a:rPr lang="es-ES" sz="2400" dirty="0"/>
              <a:t>El Comité acato los cambios propuestos a la Edición 4.6.0 de S-4 - Especificaciones de la Carta de la OHI y encargó al GT de Cartas Náuticas que finalice la minuta de la nueva edición 4.7.0 y la remita a la Secretaría para avaluación de los Estados Miembros de la OHI. El Comité llegó a una decisión similar con relación a la  nueva minuta de Edición 3.0.0 de S-11 Parte A - Orientación para la preparación y el mantenimiento de los Esquemas de Cartas Internacionales,  que ahora incluye una sección separada sobre los esquemas ENC. El Comité recordó al GT de CN la importancia de completar su tarea sobre el tema de trabajo de lo futuro de la Carta de papel.</a:t>
            </a:r>
            <a:endParaRPr lang="pt-BR" sz="2400" dirty="0"/>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1066800"/>
            <a:ext cx="7620000" cy="4401205"/>
          </a:xfrm>
          <a:prstGeom prst="rect">
            <a:avLst/>
          </a:prstGeom>
        </p:spPr>
        <p:txBody>
          <a:bodyPr wrap="square">
            <a:spAutoFit/>
          </a:bodyPr>
          <a:lstStyle/>
          <a:p>
            <a:pPr algn="just"/>
            <a:r>
              <a:rPr lang="es-ES" sz="2000" dirty="0"/>
              <a:t>Alemania presento un informe con resultados preliminares de un estudio sobre la posibilidad de desarrollar una camada batimétrica adicional para las ENC S-57 que proporcionaran mayor densidad de líneas de contorno para los navegantes. </a:t>
            </a:r>
            <a:endParaRPr lang="es-ES" sz="2000" dirty="0" smtClean="0"/>
          </a:p>
          <a:p>
            <a:pPr algn="just"/>
            <a:r>
              <a:rPr lang="es-ES" sz="2000" dirty="0" smtClean="0"/>
              <a:t>El </a:t>
            </a:r>
            <a:r>
              <a:rPr lang="es-ES" sz="2000" dirty="0"/>
              <a:t>Comité concordó  que esta cuestión debía examinarse más a fondo, con arreglo a un nuevo tema de trabajo para el ENCWG. </a:t>
            </a:r>
            <a:endParaRPr lang="es-ES" sz="2000" dirty="0" smtClean="0"/>
          </a:p>
          <a:p>
            <a:pPr algn="just"/>
            <a:r>
              <a:rPr lang="es-ES" sz="2000" dirty="0" smtClean="0"/>
              <a:t>Los </a:t>
            </a:r>
            <a:r>
              <a:rPr lang="es-ES" sz="2000" dirty="0"/>
              <a:t>representantes de la Industria y Usuarios  aprovecharan para enfatizar a todos los Estados Miembros de la OHI que producen </a:t>
            </a:r>
            <a:r>
              <a:rPr lang="es-ES" sz="2000" dirty="0" err="1"/>
              <a:t>ENCs</a:t>
            </a:r>
            <a:r>
              <a:rPr lang="es-ES" sz="2000" dirty="0"/>
              <a:t> para poblar los valores CATZOC (1 a 5) para ayudar a los marineros en su proceso de toma de decisiones para una navegación segura.</a:t>
            </a:r>
            <a:endParaRPr lang="pt-BR" sz="2000" dirty="0"/>
          </a:p>
        </p:txBody>
      </p:sp>
    </p:spTree>
    <p:extLst>
      <p:ext uri="{BB962C8B-B14F-4D97-AF65-F5344CB8AC3E}">
        <p14:creationId xmlns:p14="http://schemas.microsoft.com/office/powerpoint/2010/main" val="2872126422"/>
      </p:ext>
    </p:extLst>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5800" y="1028342"/>
            <a:ext cx="7772400" cy="4832092"/>
          </a:xfrm>
          <a:prstGeom prst="rect">
            <a:avLst/>
          </a:prstGeom>
        </p:spPr>
        <p:txBody>
          <a:bodyPr wrap="square">
            <a:spAutoFit/>
          </a:bodyPr>
          <a:lstStyle/>
          <a:p>
            <a:pPr lvl="0"/>
            <a:r>
              <a:rPr lang="es-ES" sz="2000" b="1" dirty="0"/>
              <a:t>Consideración de la necesidad de establecer un Grupo de Trabajo de </a:t>
            </a:r>
            <a:r>
              <a:rPr lang="es-419" sz="2000" b="1" dirty="0"/>
              <a:t>Levantamientos Hidrográficos.</a:t>
            </a:r>
            <a:endParaRPr lang="pt-BR" sz="2000" b="1" dirty="0"/>
          </a:p>
          <a:p>
            <a:r>
              <a:rPr lang="es-ES" sz="2400" dirty="0"/>
              <a:t> </a:t>
            </a:r>
            <a:endParaRPr lang="pt-BR" sz="2400" dirty="0"/>
          </a:p>
          <a:p>
            <a:pPr algn="just"/>
            <a:r>
              <a:rPr lang="es-ES" sz="2000" dirty="0"/>
              <a:t>El Comité examinó el informe presentado por el Presidente del Time de Proyecto de </a:t>
            </a:r>
            <a:r>
              <a:rPr lang="es-419" sz="2000" dirty="0"/>
              <a:t>Levantamientos Hidrográficos</a:t>
            </a:r>
            <a:r>
              <a:rPr lang="es-ES" sz="2000" dirty="0"/>
              <a:t> (H2S PT) establecido en </a:t>
            </a:r>
            <a:r>
              <a:rPr lang="es-ES" sz="2000" dirty="0" smtClean="0"/>
              <a:t>2015.</a:t>
            </a:r>
          </a:p>
          <a:p>
            <a:pPr algn="just"/>
            <a:r>
              <a:rPr lang="es-ES" sz="2000" dirty="0"/>
              <a:t>El Comité</a:t>
            </a:r>
            <a:r>
              <a:rPr lang="es-ES" sz="2000" dirty="0" smtClean="0"/>
              <a:t> </a:t>
            </a:r>
            <a:r>
              <a:rPr lang="es-ES" sz="2000" dirty="0"/>
              <a:t>decidió establecer un nuevo Time de Proyecto sobre Estudios Hidrográficos (HS PT), encargado principalmente de revisar S-44 - </a:t>
            </a:r>
            <a:r>
              <a:rPr lang="es-419" sz="2000" dirty="0"/>
              <a:t>Normas de la OHI para los Levantamientos Hidrográficos</a:t>
            </a:r>
            <a:r>
              <a:rPr lang="es-ES" sz="2000" dirty="0"/>
              <a:t>, redactar una nueva edición, y secundariamente  identificar tareas adicionales, si las hubiere, que si definan si procede lo establecimiento de un Grupo de Trabajo Permanente de </a:t>
            </a:r>
            <a:r>
              <a:rPr lang="es-419" sz="2000" dirty="0" smtClean="0"/>
              <a:t>Levantamientos Hidrográficos</a:t>
            </a:r>
            <a:r>
              <a:rPr lang="es-ES" sz="2000" dirty="0" smtClean="0"/>
              <a:t>.</a:t>
            </a:r>
          </a:p>
          <a:p>
            <a:pPr algn="just"/>
            <a:endParaRPr lang="pt-BR" sz="24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5800" y="685800"/>
            <a:ext cx="7924800" cy="5386090"/>
          </a:xfrm>
          <a:prstGeom prst="rect">
            <a:avLst/>
          </a:prstGeom>
        </p:spPr>
        <p:txBody>
          <a:bodyPr wrap="square">
            <a:spAutoFit/>
          </a:bodyPr>
          <a:lstStyle/>
          <a:p>
            <a:pPr lvl="0"/>
            <a:r>
              <a:rPr lang="es-ES" sz="2000" b="1" dirty="0"/>
              <a:t>Relaciones con la Industria y Usuarios</a:t>
            </a:r>
            <a:endParaRPr lang="pt-BR" sz="2000" b="1" dirty="0"/>
          </a:p>
          <a:p>
            <a:endParaRPr lang="en-US" sz="2400" b="1" dirty="0" smtClean="0"/>
          </a:p>
          <a:p>
            <a:r>
              <a:rPr lang="es-ES" sz="2000" dirty="0"/>
              <a:t>El Comité invitó a la Secretaría de la OHI a que supervisara las actividades de la Grupo de Trabajo de del Consorcio Geoespacial de Dominio Abierto y acordó un conjunto de</a:t>
            </a:r>
            <a:br>
              <a:rPr lang="es-ES" sz="2000" dirty="0"/>
            </a:br>
            <a:r>
              <a:rPr lang="es-ES" sz="2000" dirty="0"/>
              <a:t>acciones para tratar de los temas presentados en la presentación proporcionada por el representante de la Comisión Internacional Protección de Cables (ICPC), que podría afectar las especificaciones actuales de la cartografía, el proyecto de Fundo del Mar  GEBCO 2030 y el desarrollo continuo de las especificaciones de los productos S-100 en relación con </a:t>
            </a:r>
            <a:r>
              <a:rPr lang="es-ES" sz="2000" dirty="0" smtClean="0"/>
              <a:t>la Protección </a:t>
            </a:r>
            <a:r>
              <a:rPr lang="es-ES" sz="2000" dirty="0"/>
              <a:t>de los cables. Tomando nota de los termos del memorando de entendimiento sobre la cooperación entre la OHI y el CIPC (ICPC) Y la creación subsiguiente de un Grupo de Enfoque del CIPC, el Comité acordó iniciar el desarrollo  una Guiada para guiar la implementación práctica de este MOU. </a:t>
            </a:r>
            <a:endParaRPr lang="pt-BR" sz="2000" dirty="0"/>
          </a:p>
        </p:txBody>
      </p:sp>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600532" y="825044"/>
            <a:ext cx="3859775"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2800" b="1" i="0" u="none" strike="noStrike" cap="none" normalizeH="0" baseline="0" dirty="0" smtClean="0">
                <a:ln>
                  <a:noFill/>
                </a:ln>
                <a:solidFill>
                  <a:schemeClr val="tx1"/>
                </a:solidFill>
                <a:effectLst/>
                <a:latin typeface="Times New Roman" pitchFamily="18" charset="0"/>
                <a:ea typeface="Batang"/>
                <a:cs typeface="Times New Roman" pitchFamily="18" charset="0"/>
              </a:rPr>
              <a:t>LISTA</a:t>
            </a:r>
            <a:r>
              <a:rPr kumimoji="0" lang="en-GB" altLang="ko-KR" sz="2800" b="1" i="0" u="none" strike="noStrike" cap="none" normalizeH="0" dirty="0" smtClean="0">
                <a:ln>
                  <a:noFill/>
                </a:ln>
                <a:solidFill>
                  <a:schemeClr val="tx1"/>
                </a:solidFill>
                <a:effectLst/>
                <a:latin typeface="Times New Roman" pitchFamily="18" charset="0"/>
                <a:ea typeface="Batang"/>
                <a:cs typeface="Times New Roman" pitchFamily="18" charset="0"/>
              </a:rPr>
              <a:t> DE ACCIONES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ko-KR" sz="2800" b="1" i="0" u="none" strike="noStrike" cap="none" normalizeH="0" dirty="0" smtClean="0">
                <a:ln>
                  <a:noFill/>
                </a:ln>
                <a:solidFill>
                  <a:schemeClr val="tx1"/>
                </a:solidFill>
                <a:effectLst/>
                <a:latin typeface="Times New Roman" pitchFamily="18" charset="0"/>
                <a:ea typeface="Batang"/>
                <a:cs typeface="Times New Roman" pitchFamily="18" charset="0"/>
              </a:rPr>
              <a:t>DE</a:t>
            </a:r>
            <a:r>
              <a:rPr kumimoji="0" lang="en-GB" altLang="ko-KR" sz="2800" b="1" i="0" u="none" strike="noStrike" cap="none" normalizeH="0" baseline="0" dirty="0" smtClean="0">
                <a:ln>
                  <a:noFill/>
                </a:ln>
                <a:solidFill>
                  <a:schemeClr val="tx1"/>
                </a:solidFill>
                <a:effectLst/>
                <a:latin typeface="Times New Roman" pitchFamily="18" charset="0"/>
                <a:ea typeface="Batang"/>
                <a:cs typeface="Times New Roman" pitchFamily="18" charset="0"/>
              </a:rPr>
              <a:t> HSSC-8</a:t>
            </a:r>
            <a:endParaRPr kumimoji="0" lang="en-GB" altLang="ko-KR"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28" name="Object 4"/>
          <p:cNvGraphicFramePr>
            <a:graphicFrameLocks noChangeAspect="1"/>
          </p:cNvGraphicFramePr>
          <p:nvPr/>
        </p:nvGraphicFramePr>
        <p:xfrm>
          <a:off x="3605213" y="2522538"/>
          <a:ext cx="2625725" cy="3717925"/>
        </p:xfrm>
        <a:graphic>
          <a:graphicData uri="http://schemas.openxmlformats.org/presentationml/2006/ole">
            <mc:AlternateContent xmlns:mc="http://schemas.openxmlformats.org/markup-compatibility/2006">
              <mc:Choice xmlns:v="urn:schemas-microsoft-com:vml" Requires="v">
                <p:oleObj spid="_x0000_s1030" name="Acrobat Document" r:id="rId3" imgW="5668166" imgH="8019048" progId="AcroExch.Document.7">
                  <p:embed/>
                </p:oleObj>
              </mc:Choice>
              <mc:Fallback>
                <p:oleObj name="Acrobat Document" r:id="rId3" imgW="5668166" imgH="8019048" progId="AcroExch.Document.7">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13" y="2522538"/>
                        <a:ext cx="2625725"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85800" y="304800"/>
            <a:ext cx="7924800" cy="5632311"/>
          </a:xfrm>
          <a:prstGeom prst="rect">
            <a:avLst/>
          </a:prstGeom>
        </p:spPr>
        <p:txBody>
          <a:bodyPr wrap="square">
            <a:spAutoFit/>
          </a:bodyPr>
          <a:lstStyle/>
          <a:p>
            <a:pPr lvl="0"/>
            <a:r>
              <a:rPr lang="es-ES" sz="2000" b="1" dirty="0">
                <a:ea typeface="Verdana" panose="020B0604030504040204" pitchFamily="34" charset="0"/>
                <a:cs typeface="Verdana" panose="020B0604030504040204" pitchFamily="34" charset="0"/>
              </a:rPr>
              <a:t>Próximas reuniones</a:t>
            </a:r>
            <a:endParaRPr lang="pt-BR" sz="2000" b="1" dirty="0">
              <a:ea typeface="Verdana" panose="020B0604030504040204" pitchFamily="34" charset="0"/>
              <a:cs typeface="Verdana" panose="020B0604030504040204" pitchFamily="34" charset="0"/>
            </a:endParaRPr>
          </a:p>
          <a:p>
            <a:r>
              <a:rPr lang="es-ES" sz="2000" dirty="0">
                <a:ea typeface="Verdana" panose="020B0604030504040204" pitchFamily="34" charset="0"/>
                <a:cs typeface="Verdana" panose="020B0604030504040204" pitchFamily="34" charset="0"/>
              </a:rPr>
              <a:t> </a:t>
            </a:r>
            <a:endParaRPr lang="pt-BR" sz="2000" dirty="0">
              <a:ea typeface="Verdana" panose="020B0604030504040204" pitchFamily="34" charset="0"/>
              <a:cs typeface="Verdana" panose="020B0604030504040204" pitchFamily="34" charset="0"/>
            </a:endParaRPr>
          </a:p>
          <a:p>
            <a:pPr algn="just"/>
            <a:r>
              <a:rPr lang="es-ES" sz="2000" dirty="0" smtClean="0">
                <a:ea typeface="Verdana" panose="020B0604030504040204" pitchFamily="34" charset="0"/>
                <a:cs typeface="Verdana" panose="020B0604030504040204" pitchFamily="34" charset="0"/>
              </a:rPr>
              <a:t>-   La </a:t>
            </a:r>
            <a:r>
              <a:rPr lang="es-ES" sz="2000" dirty="0">
                <a:ea typeface="Verdana" panose="020B0604030504040204" pitchFamily="34" charset="0"/>
                <a:cs typeface="Verdana" panose="020B0604030504040204" pitchFamily="34" charset="0"/>
              </a:rPr>
              <a:t>próxima reunión del HSSC (HSSC-9) está programada del 6 al 10 de noviembre de 2017, en Ottawa, Canadá.</a:t>
            </a:r>
            <a:endParaRPr lang="pt-BR" sz="2000" dirty="0">
              <a:ea typeface="Verdana" panose="020B0604030504040204" pitchFamily="34" charset="0"/>
              <a:cs typeface="Verdana" panose="020B0604030504040204" pitchFamily="34" charset="0"/>
            </a:endParaRPr>
          </a:p>
          <a:p>
            <a:pPr marL="342900" indent="-342900" algn="just">
              <a:buFontTx/>
              <a:buChar char="-"/>
            </a:pPr>
            <a:r>
              <a:rPr lang="es-ES" sz="2000" dirty="0" smtClean="0">
                <a:ea typeface="Verdana" panose="020B0604030504040204" pitchFamily="34" charset="0"/>
                <a:cs typeface="Verdana" panose="020B0604030504040204" pitchFamily="34" charset="0"/>
              </a:rPr>
              <a:t>HSSC-10 </a:t>
            </a:r>
            <a:r>
              <a:rPr lang="es-ES" sz="2000" dirty="0">
                <a:ea typeface="Verdana" panose="020B0604030504040204" pitchFamily="34" charset="0"/>
                <a:cs typeface="Verdana" panose="020B0604030504040204" pitchFamily="34" charset="0"/>
              </a:rPr>
              <a:t>está programado para celebrarse en </a:t>
            </a:r>
            <a:r>
              <a:rPr lang="es-ES" sz="2000" dirty="0" err="1">
                <a:ea typeface="Verdana" panose="020B0604030504040204" pitchFamily="34" charset="0"/>
                <a:cs typeface="Verdana" panose="020B0604030504040204" pitchFamily="34" charset="0"/>
              </a:rPr>
              <a:t>Rostock</a:t>
            </a:r>
            <a:r>
              <a:rPr lang="es-ES" sz="2000" dirty="0">
                <a:ea typeface="Verdana" panose="020B0604030504040204" pitchFamily="34" charset="0"/>
                <a:cs typeface="Verdana" panose="020B0604030504040204" pitchFamily="34" charset="0"/>
              </a:rPr>
              <a:t>, Alemania en mayo de 2018. </a:t>
            </a:r>
            <a:endParaRPr lang="es-ES" sz="2000" dirty="0" smtClean="0">
              <a:ea typeface="Verdana" panose="020B0604030504040204" pitchFamily="34" charset="0"/>
              <a:cs typeface="Verdana" panose="020B0604030504040204" pitchFamily="34" charset="0"/>
            </a:endParaRPr>
          </a:p>
          <a:p>
            <a:pPr marL="342900" indent="-342900" algn="just">
              <a:buFontTx/>
              <a:buChar char="-"/>
            </a:pPr>
            <a:r>
              <a:rPr lang="es-ES" sz="2000" dirty="0" smtClean="0">
                <a:ea typeface="Verdana" panose="020B0604030504040204" pitchFamily="34" charset="0"/>
                <a:cs typeface="Verdana" panose="020B0604030504040204" pitchFamily="34" charset="0"/>
              </a:rPr>
              <a:t>El </a:t>
            </a:r>
            <a:r>
              <a:rPr lang="es-ES" sz="2000" dirty="0">
                <a:ea typeface="Verdana" panose="020B0604030504040204" pitchFamily="34" charset="0"/>
                <a:cs typeface="Verdana" panose="020B0604030504040204" pitchFamily="34" charset="0"/>
              </a:rPr>
              <a:t>Comité acordó programar HSSC-10 y las reuniones anuales subsiguientes del HSSC en mayo con el fin de aportar su Reuniones del Consejo previstas en octubre.</a:t>
            </a:r>
            <a:endParaRPr lang="pt-BR" sz="2000" dirty="0">
              <a:ea typeface="Verdana" panose="020B0604030504040204" pitchFamily="34" charset="0"/>
              <a:cs typeface="Verdana" panose="020B0604030504040204" pitchFamily="34" charset="0"/>
            </a:endParaRPr>
          </a:p>
          <a:p>
            <a:endParaRPr lang="en-US" sz="2000" b="1" dirty="0">
              <a:ea typeface="Verdana" panose="020B0604030504040204" pitchFamily="34" charset="0"/>
              <a:cs typeface="Verdana" panose="020B0604030504040204" pitchFamily="34" charset="0"/>
            </a:endParaRPr>
          </a:p>
          <a:p>
            <a:r>
              <a:rPr lang="es-419" sz="2000" dirty="0" smtClean="0"/>
              <a:t>Observaciones</a:t>
            </a:r>
            <a:endParaRPr lang="pt-BR" sz="2000" dirty="0"/>
          </a:p>
          <a:p>
            <a:r>
              <a:rPr lang="es-419" sz="2000" dirty="0"/>
              <a:t> </a:t>
            </a:r>
            <a:endParaRPr lang="pt-BR" sz="2000" dirty="0"/>
          </a:p>
          <a:p>
            <a:r>
              <a:rPr lang="es-ES" sz="2000" dirty="0"/>
              <a:t>Todos los documentos examinados en la reunión y más información están disponibles en el  sitio web de la OHI Inicio&gt; Comités &amp; WG&gt; </a:t>
            </a:r>
            <a:r>
              <a:rPr lang="es-ES" sz="2000" dirty="0" smtClean="0"/>
              <a:t>HSSC</a:t>
            </a:r>
          </a:p>
          <a:p>
            <a:endParaRPr lang="es-ES" sz="2000" dirty="0"/>
          </a:p>
          <a:p>
            <a:r>
              <a:rPr lang="es-419" sz="2000" dirty="0"/>
              <a:t>Se solicita a la comisión tomar conocimiento del presente y adoptar las medidas correspondientes</a:t>
            </a:r>
            <a:r>
              <a:rPr lang="es-419" sz="2000" dirty="0" smtClean="0"/>
              <a:t>.</a:t>
            </a:r>
            <a:endParaRPr lang="pt-BR" sz="20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381000" y="533400"/>
            <a:ext cx="8382000" cy="1938992"/>
          </a:xfrm>
          <a:prstGeom prst="rect">
            <a:avLst/>
          </a:prstGeom>
        </p:spPr>
        <p:txBody>
          <a:bodyPr wrap="square">
            <a:spAutoFit/>
          </a:bodyPr>
          <a:lstStyle/>
          <a:p>
            <a:pPr algn="just"/>
            <a:r>
              <a:rPr lang="es-ES" sz="2000" dirty="0" smtClean="0"/>
              <a:t>La reunión del Comité de Normas y Servicios Hidrográficos (HSSC) fue organizada por la IHO en Mónaco, del 15 al 18 de noviembre de 2016. </a:t>
            </a:r>
            <a:endParaRPr lang="pt-BR" sz="2000" dirty="0" smtClean="0"/>
          </a:p>
          <a:p>
            <a:pPr algn="just"/>
            <a:r>
              <a:rPr lang="es-ES" sz="2000" dirty="0" smtClean="0"/>
              <a:t>74 representantes asistieron al HSSC-8 de 22 Estados Miembros, 9 organizaciones internacionales acreditadas como observadoras  y la Secretaría de la OHI. </a:t>
            </a:r>
            <a:endParaRPr lang="pt-BR" sz="2000" dirty="0"/>
          </a:p>
        </p:txBody>
      </p:sp>
      <p:pic>
        <p:nvPicPr>
          <p:cNvPr id="1026" name="Picture 2"/>
          <p:cNvPicPr>
            <a:picLocks noChangeAspect="1" noChangeArrowheads="1"/>
          </p:cNvPicPr>
          <p:nvPr/>
        </p:nvPicPr>
        <p:blipFill>
          <a:blip r:embed="rId2" cstate="print"/>
          <a:srcRect/>
          <a:stretch>
            <a:fillRect/>
          </a:stretch>
        </p:blipFill>
        <p:spPr bwMode="auto">
          <a:xfrm>
            <a:off x="228600" y="2438400"/>
            <a:ext cx="8752114" cy="367163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838200" y="1981200"/>
            <a:ext cx="7772400" cy="2308324"/>
          </a:xfrm>
          <a:prstGeom prst="rect">
            <a:avLst/>
          </a:prstGeom>
        </p:spPr>
        <p:txBody>
          <a:bodyPr wrap="square">
            <a:spAutoFit/>
          </a:bodyPr>
          <a:lstStyle/>
          <a:p>
            <a:pPr algn="just"/>
            <a:r>
              <a:rPr lang="es-ES" sz="2400" dirty="0" smtClean="0"/>
              <a:t>El Comité aprobó las aportaciones de los Presidentes de los Grupos sobre la revisión del Plan Estratégico de la OHI y la preparación del proyecto de Programa trabajo trienal de la OHI para 2018-2020 que se llevará a la consideración de la Asamblea.</a:t>
            </a:r>
            <a:endParaRPr lang="pt-BR" sz="2400" b="1" dirty="0">
              <a:latin typeface="Cambria" pitchFamily="18" charset="0"/>
              <a:cs typeface="Times New Roman" pitchFamily="18" charset="0"/>
            </a:endParaRPr>
          </a:p>
        </p:txBody>
      </p:sp>
      <p:sp>
        <p:nvSpPr>
          <p:cNvPr id="2" name="Retângulo 1"/>
          <p:cNvSpPr/>
          <p:nvPr/>
        </p:nvSpPr>
        <p:spPr>
          <a:xfrm>
            <a:off x="838200" y="4800600"/>
            <a:ext cx="7772400" cy="707886"/>
          </a:xfrm>
          <a:prstGeom prst="rect">
            <a:avLst/>
          </a:prstGeom>
        </p:spPr>
        <p:txBody>
          <a:bodyPr wrap="square">
            <a:spAutoFit/>
          </a:bodyPr>
          <a:lstStyle/>
          <a:p>
            <a:r>
              <a:rPr lang="en-US" sz="2000" dirty="0"/>
              <a:t>A </a:t>
            </a:r>
            <a:r>
              <a:rPr lang="en-US" sz="2000" dirty="0" err="1"/>
              <a:t>continuación</a:t>
            </a:r>
            <a:r>
              <a:rPr lang="en-US" sz="2000" dirty="0"/>
              <a:t> se </a:t>
            </a:r>
            <a:r>
              <a:rPr lang="en-US" sz="2000" dirty="0" err="1"/>
              <a:t>presentan</a:t>
            </a:r>
            <a:r>
              <a:rPr lang="en-US" sz="2000" dirty="0"/>
              <a:t> </a:t>
            </a:r>
            <a:r>
              <a:rPr lang="en-US" sz="2000" dirty="0" err="1"/>
              <a:t>los</a:t>
            </a:r>
            <a:r>
              <a:rPr lang="en-US" sz="2000" dirty="0"/>
              <a:t> </a:t>
            </a:r>
            <a:r>
              <a:rPr lang="en-US" sz="2000" dirty="0" err="1"/>
              <a:t>principales</a:t>
            </a:r>
            <a:r>
              <a:rPr lang="en-US" sz="2000" dirty="0"/>
              <a:t> </a:t>
            </a:r>
            <a:r>
              <a:rPr lang="en-US" sz="2000" dirty="0" err="1"/>
              <a:t>resultados</a:t>
            </a:r>
            <a:r>
              <a:rPr lang="en-US" sz="2000" dirty="0"/>
              <a:t> de la </a:t>
            </a:r>
            <a:r>
              <a:rPr lang="en-US" sz="2000" dirty="0" err="1"/>
              <a:t>reunión</a:t>
            </a:r>
            <a:r>
              <a:rPr lang="en-US" sz="2000" dirty="0"/>
              <a:t> con </a:t>
            </a:r>
            <a:r>
              <a:rPr lang="en-US" sz="2000" dirty="0" err="1"/>
              <a:t>los</a:t>
            </a:r>
            <a:r>
              <a:rPr lang="en-US" sz="2000" dirty="0"/>
              <a:t> </a:t>
            </a:r>
            <a:r>
              <a:rPr lang="en-US" sz="2000" dirty="0" err="1"/>
              <a:t>informes</a:t>
            </a:r>
            <a:r>
              <a:rPr lang="en-US" sz="2000" dirty="0"/>
              <a:t> de </a:t>
            </a:r>
            <a:r>
              <a:rPr lang="en-US" sz="2000" dirty="0" err="1"/>
              <a:t>los</a:t>
            </a:r>
            <a:r>
              <a:rPr lang="en-US" sz="2000" dirty="0"/>
              <a:t> </a:t>
            </a:r>
            <a:r>
              <a:rPr lang="en-US" sz="2000" dirty="0" err="1"/>
              <a:t>Grupos</a:t>
            </a:r>
            <a:r>
              <a:rPr lang="en-US" sz="2000" dirty="0"/>
              <a:t> de </a:t>
            </a:r>
            <a:r>
              <a:rPr lang="en-US" sz="2000" dirty="0" err="1"/>
              <a:t>Trabajos</a:t>
            </a:r>
            <a:r>
              <a:rPr lang="en-US" sz="2000" dirty="0"/>
              <a:t>:</a:t>
            </a:r>
            <a:endParaRPr lang="pt-BR" sz="20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522514" y="152400"/>
            <a:ext cx="8316686" cy="707886"/>
          </a:xfrm>
          <a:prstGeom prst="rect">
            <a:avLst/>
          </a:prstGeom>
        </p:spPr>
        <p:txBody>
          <a:bodyPr wrap="square">
            <a:spAutoFit/>
          </a:bodyPr>
          <a:lstStyle/>
          <a:p>
            <a:r>
              <a:rPr lang="en-US" sz="2000" dirty="0" smtClean="0"/>
              <a:t> </a:t>
            </a:r>
            <a:endParaRPr lang="pt-BR" sz="2000" dirty="0" smtClean="0"/>
          </a:p>
          <a:p>
            <a:pPr lvl="0"/>
            <a:r>
              <a:rPr lang="en-US" sz="2000" b="1" dirty="0" err="1" smtClean="0"/>
              <a:t>Desarrollo</a:t>
            </a:r>
            <a:r>
              <a:rPr lang="en-US" sz="2000" b="1" dirty="0" smtClean="0"/>
              <a:t>  de S-100 y </a:t>
            </a:r>
            <a:r>
              <a:rPr lang="en-US" sz="2000" b="1" dirty="0" err="1" smtClean="0"/>
              <a:t>actividades</a:t>
            </a:r>
            <a:r>
              <a:rPr lang="en-US" sz="2000" b="1" dirty="0" smtClean="0"/>
              <a:t> </a:t>
            </a:r>
            <a:r>
              <a:rPr lang="en-US" sz="2000" b="1" dirty="0" err="1" smtClean="0"/>
              <a:t>relacionadas</a:t>
            </a:r>
            <a:r>
              <a:rPr lang="en-US" sz="2000" dirty="0" smtClean="0"/>
              <a:t>:</a:t>
            </a:r>
            <a:endParaRPr lang="pt-BR" sz="2000" dirty="0"/>
          </a:p>
        </p:txBody>
      </p:sp>
      <p:sp>
        <p:nvSpPr>
          <p:cNvPr id="4" name="Retângulo 3"/>
          <p:cNvSpPr/>
          <p:nvPr/>
        </p:nvSpPr>
        <p:spPr>
          <a:xfrm>
            <a:off x="522514" y="1066800"/>
            <a:ext cx="8305800" cy="2031325"/>
          </a:xfrm>
          <a:prstGeom prst="rect">
            <a:avLst/>
          </a:prstGeom>
        </p:spPr>
        <p:txBody>
          <a:bodyPr wrap="square">
            <a:spAutoFit/>
          </a:bodyPr>
          <a:lstStyle/>
          <a:p>
            <a:pPr algn="just"/>
            <a:r>
              <a:rPr lang="es-ES" dirty="0"/>
              <a:t>Esfuerzos significativos del GT de S-100 (S-100WG</a:t>
            </a:r>
            <a:r>
              <a:rPr lang="es-ES" dirty="0" smtClean="0"/>
              <a:t>) en </a:t>
            </a:r>
            <a:r>
              <a:rPr lang="es-ES" dirty="0"/>
              <a:t>actualización de la Interface  para la web del Registro </a:t>
            </a:r>
            <a:r>
              <a:rPr lang="es-ES" dirty="0" smtClean="0"/>
              <a:t>S-100</a:t>
            </a:r>
          </a:p>
          <a:p>
            <a:pPr algn="just"/>
            <a:r>
              <a:rPr lang="es-ES" dirty="0" smtClean="0"/>
              <a:t>Informe  </a:t>
            </a:r>
            <a:r>
              <a:rPr lang="es-ES" dirty="0"/>
              <a:t>del primer “prueba de mar“ de un conjunto de datos de prueba de la familia  S-10x, Incluyendo datos dinámicos tales como S-111 (Corrientes Superficiales) y S-112 (Dinámica Transferencia de Datos de Nivel de Agua), junto con Datos estáticos tales como S-101 (</a:t>
            </a:r>
            <a:r>
              <a:rPr lang="es-ES" dirty="0" err="1"/>
              <a:t>ENCs</a:t>
            </a:r>
            <a:r>
              <a:rPr lang="es-ES" dirty="0"/>
              <a:t>) y S-102 (Superficie batimétrica).</a:t>
            </a:r>
            <a:endParaRPr lang="es-ES" dirty="0" smtClean="0"/>
          </a:p>
        </p:txBody>
      </p:sp>
      <p:pic>
        <p:nvPicPr>
          <p:cNvPr id="2050" name="Picture 2"/>
          <p:cNvPicPr>
            <a:picLocks noChangeAspect="1" noChangeArrowheads="1"/>
          </p:cNvPicPr>
          <p:nvPr/>
        </p:nvPicPr>
        <p:blipFill>
          <a:blip r:embed="rId2" cstate="print"/>
          <a:srcRect/>
          <a:stretch>
            <a:fillRect/>
          </a:stretch>
        </p:blipFill>
        <p:spPr bwMode="auto">
          <a:xfrm>
            <a:off x="2438400" y="3200400"/>
            <a:ext cx="5257800" cy="342900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CustomShape 2"/>
          <p:cNvSpPr/>
          <p:nvPr/>
        </p:nvSpPr>
        <p:spPr>
          <a:xfrm>
            <a:off x="0" y="4746600"/>
            <a:ext cx="9143640" cy="360"/>
          </a:xfrm>
          <a:prstGeom prst="rect">
            <a:avLst/>
          </a:prstGeom>
          <a:noFill/>
          <a:ln w="9360">
            <a:noFill/>
          </a:ln>
        </p:spPr>
        <p:style>
          <a:lnRef idx="0">
            <a:scrgbClr r="0" g="0" b="0"/>
          </a:lnRef>
          <a:fillRef idx="0">
            <a:scrgbClr r="0" g="0" b="0"/>
          </a:fillRef>
          <a:effectRef idx="0">
            <a:scrgbClr r="0" g="0" b="0"/>
          </a:effectRef>
          <a:fontRef idx="minor"/>
        </p:style>
      </p:sp>
      <p:sp>
        <p:nvSpPr>
          <p:cNvPr id="3" name="Retângulo 2"/>
          <p:cNvSpPr/>
          <p:nvPr/>
        </p:nvSpPr>
        <p:spPr>
          <a:xfrm>
            <a:off x="685800" y="457200"/>
            <a:ext cx="8001000" cy="5632311"/>
          </a:xfrm>
          <a:prstGeom prst="rect">
            <a:avLst/>
          </a:prstGeom>
        </p:spPr>
        <p:txBody>
          <a:bodyPr wrap="square">
            <a:spAutoFit/>
          </a:bodyPr>
          <a:lstStyle/>
          <a:p>
            <a:pPr algn="just"/>
            <a:r>
              <a:rPr lang="es-ES" sz="2400" dirty="0"/>
              <a:t>El Comité aprobó el proyecto de la nueva Edición 3.0.0 de S-100 - Modelo Universal de Datos Hidrográficos de la OHI y apoyo con beneplácito el progreso del trabajo de los </a:t>
            </a:r>
            <a:r>
              <a:rPr lang="es-ES" sz="2400" dirty="0" smtClean="0"/>
              <a:t>times </a:t>
            </a:r>
            <a:r>
              <a:rPr lang="es-ES" sz="2400" dirty="0"/>
              <a:t>del proyecto responsables de Especificaciones: S-101 (</a:t>
            </a:r>
            <a:r>
              <a:rPr lang="es-ES" sz="2400" dirty="0" err="1"/>
              <a:t>ENCs</a:t>
            </a:r>
            <a:r>
              <a:rPr lang="es-ES" sz="2400" dirty="0"/>
              <a:t>), S-121 (Fronteras  y límites marítimos), S-124 Advertencias Náuticas) 1 y S-129 (Información de Gestión de limites abajo de la Quilla). </a:t>
            </a:r>
            <a:endParaRPr lang="es-ES" sz="2400" dirty="0" smtClean="0"/>
          </a:p>
          <a:p>
            <a:pPr algn="just"/>
            <a:r>
              <a:rPr lang="es-ES" sz="2400" dirty="0" smtClean="0"/>
              <a:t>Tomando </a:t>
            </a:r>
            <a:r>
              <a:rPr lang="es-ES" sz="2400" dirty="0"/>
              <a:t>en cuenta los diversos requisitos de los usuarios  junto con los recursos limitados Disponible, el Comité invitó al </a:t>
            </a:r>
            <a:r>
              <a:rPr lang="es-ES" sz="2400" dirty="0" smtClean="0"/>
              <a:t>GT S-100 el </a:t>
            </a:r>
            <a:r>
              <a:rPr lang="es-ES" sz="2400" dirty="0"/>
              <a:t>desarrollo de las especificaciones de productos relacionadas con la información náutica: S-122 (Áreas Marítimas  Protegidas) y S-123 (Servicios de Radio).</a:t>
            </a:r>
            <a:endParaRPr lang="pt-BR" sz="2400" dirty="0"/>
          </a:p>
        </p:txBody>
      </p:sp>
    </p:spTree>
  </p:cSld>
  <p:clrMapOvr>
    <a:masterClrMapping/>
  </p:clrMapOvr>
  <p:transition>
    <p:wipe dir="d"/>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609600" y="1166843"/>
            <a:ext cx="7848600" cy="4893647"/>
          </a:xfrm>
          <a:prstGeom prst="rect">
            <a:avLst/>
          </a:prstGeom>
        </p:spPr>
        <p:txBody>
          <a:bodyPr wrap="square">
            <a:spAutoFit/>
          </a:bodyPr>
          <a:lstStyle/>
          <a:p>
            <a:r>
              <a:rPr lang="es-ES" sz="2400" dirty="0"/>
              <a:t>El Comité decidió disolver el Grupo de Trabajo sobre el Esquema de Protección de Datos (DPSWG) y continuar el desarrollo del esquema de protección (equivalente  a la componente S-63) de los productos con base en  S-100 , así como dar  seguimiento en los Requisitos de Seguridad Cibernética a través de un time de proyecto del GT S-100.</a:t>
            </a:r>
            <a:endParaRPr lang="pt-BR" sz="2400" dirty="0"/>
          </a:p>
          <a:p>
            <a:r>
              <a:rPr lang="es-ES" sz="2400" dirty="0" smtClean="0"/>
              <a:t>El </a:t>
            </a:r>
            <a:r>
              <a:rPr lang="es-ES" sz="2400" dirty="0"/>
              <a:t>Grupo de Trabajo de Mantenimiento de Normas ENC (ENCWG) asumirá la responsabilidad del desarrollo de la S-63 - Esquema de Protección de Datos que es necesaria para apoyar a la S-100.</a:t>
            </a:r>
            <a:endParaRPr lang="pt-BR" sz="2400" dirty="0"/>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1524000"/>
            <a:ext cx="7543800" cy="3046988"/>
          </a:xfrm>
          <a:prstGeom prst="rect">
            <a:avLst/>
          </a:prstGeom>
        </p:spPr>
        <p:txBody>
          <a:bodyPr wrap="square">
            <a:spAutoFit/>
          </a:bodyPr>
          <a:lstStyle/>
          <a:p>
            <a:r>
              <a:rPr lang="es-ES" sz="2400" dirty="0"/>
              <a:t>El Comité acato la propuesta del Presidente del Grupo de Trabajo del Diccionario Hidrográfico (HDWG) para buscar el apoyo de una empresa especializada para el desarrollo de un experimento multilingüe basado en wiki para apoyar una actualización y posteriormente  de la Publicación S-32 Diccionario Hidrográfico de la OHI.</a:t>
            </a:r>
            <a:endParaRPr lang="pt-BR" sz="2400" dirty="0"/>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79714" y="381000"/>
            <a:ext cx="7391400" cy="6063198"/>
          </a:xfrm>
          <a:prstGeom prst="rect">
            <a:avLst/>
          </a:prstGeom>
        </p:spPr>
        <p:txBody>
          <a:bodyPr wrap="square">
            <a:spAutoFit/>
          </a:bodyPr>
          <a:lstStyle/>
          <a:p>
            <a:pPr lvl="0"/>
            <a:r>
              <a:rPr lang="es-ES" sz="2400" b="1" dirty="0"/>
              <a:t>Asuntos del ECDIS y Cartografía Náutica </a:t>
            </a:r>
            <a:endParaRPr lang="pt-BR" sz="2400" b="1" dirty="0"/>
          </a:p>
          <a:p>
            <a:endParaRPr lang="pt-BR" sz="2400" dirty="0" smtClean="0"/>
          </a:p>
          <a:p>
            <a:pPr algn="just"/>
            <a:r>
              <a:rPr lang="es-ES" sz="2000" dirty="0" smtClean="0"/>
              <a:t>- El </a:t>
            </a:r>
            <a:r>
              <a:rPr lang="es-ES" sz="2000" dirty="0"/>
              <a:t>Comité acato los Principios de los proyectos de la edición revisada de S-58 - verificaciones para validación de ENC, S-65 - </a:t>
            </a:r>
            <a:r>
              <a:rPr lang="es-ES" sz="2000" dirty="0" err="1"/>
              <a:t>ENCs</a:t>
            </a:r>
            <a:r>
              <a:rPr lang="es-ES" sz="2000" dirty="0"/>
              <a:t>: Guía de Producción, Mantenimiento y Distribución y S-66 - Fatos sobre Cartas Electrónicas y Requisitos de presentación propuesto por el ENCWG así como determino  al grupo de trabajo que finalice los  proyectos y los remita a la Secretaría para que encamine para examen de  los Estados Miembros. El Comité también acato la propuesta del GT de ENC de utilizar la tabla 1 del ECDIS para verificar los ECDIS que funciona con la edición 4.0 de la S-52 (Biblioteca de presentación de la OHI</a:t>
            </a:r>
            <a:r>
              <a:rPr lang="es-ES" sz="2000" dirty="0" smtClean="0"/>
              <a:t>).</a:t>
            </a:r>
          </a:p>
          <a:p>
            <a:pPr algn="just"/>
            <a:r>
              <a:rPr lang="es-ES" sz="2000" dirty="0" smtClean="0"/>
              <a:t>- El </a:t>
            </a:r>
            <a:r>
              <a:rPr lang="es-ES" sz="2000" dirty="0"/>
              <a:t>Comité solicito a lo Secretariado, que con la colaboración del GT de ENC, que produzcan una nueva edición de procedimiento para página web de la OHI sobre " ECDIS: Presentación de datos y Verificación de performance, para buques</a:t>
            </a:r>
            <a:r>
              <a:rPr lang="es-ES" sz="2000" dirty="0" smtClean="0"/>
              <a:t>".</a:t>
            </a:r>
            <a:endParaRPr lang="pt-BR" sz="2000" dirty="0"/>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38200" y="335846"/>
            <a:ext cx="7620000" cy="6370975"/>
          </a:xfrm>
          <a:prstGeom prst="rect">
            <a:avLst/>
          </a:prstGeom>
        </p:spPr>
        <p:txBody>
          <a:bodyPr wrap="square">
            <a:spAutoFit/>
          </a:bodyPr>
          <a:lstStyle/>
          <a:p>
            <a:pPr algn="just"/>
            <a:r>
              <a:rPr lang="es-ES" sz="2400" dirty="0" smtClean="0"/>
              <a:t>- En </a:t>
            </a:r>
            <a:r>
              <a:rPr lang="es-ES" sz="2400" dirty="0"/>
              <a:t>respuesta a las preocupaciones planteadas en una comunicación de la Asociación Internacional de (INTERTANKO), el Comité encomendó al ENCWG ya la Cartografía Náutica</a:t>
            </a:r>
            <a:br>
              <a:rPr lang="es-ES" sz="2400" dirty="0"/>
            </a:br>
            <a:r>
              <a:rPr lang="es-ES" sz="2400" dirty="0"/>
              <a:t>(NCWG) para redactar un documento consolidado de la OHI sobre la cuestión de los</a:t>
            </a:r>
            <a:br>
              <a:rPr lang="es-ES" sz="2400" dirty="0"/>
            </a:br>
            <a:r>
              <a:rPr lang="es-ES" sz="2400" dirty="0"/>
              <a:t>Avisos Temporales y Preliminares (T &amp; P) "equivalentes" para ENC, con la intención de distribuir  el documento completo a las Oficinas Hidrográficas, las Autoridades de Control de los Puerto (PSC) y los marinos. </a:t>
            </a:r>
            <a:endParaRPr lang="es-ES" sz="2400" dirty="0" smtClean="0"/>
          </a:p>
          <a:p>
            <a:pPr algn="just"/>
            <a:r>
              <a:rPr lang="es-ES" sz="2400" dirty="0" smtClean="0"/>
              <a:t>- A </a:t>
            </a:r>
            <a:r>
              <a:rPr lang="es-ES" sz="2400" dirty="0"/>
              <a:t>fin de facilitar esta tarea, el Comité pidió a la Secretaría que invitara a los Estados Miembros con su Órganos de administración marítima nacional a fin de proporcionar información sobre las cuestiones relacionadas con  presentación  y operación de ECDIS.</a:t>
            </a:r>
            <a:endParaRPr lang="pt-BR" sz="2400"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HSSC Report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Arial Narrow">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1999</TotalTime>
  <Words>986</Words>
  <Application>Microsoft Office PowerPoint</Application>
  <PresentationFormat>Apresentação na tela (4:3)</PresentationFormat>
  <Paragraphs>55</Paragraphs>
  <Slides>15</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15</vt:i4>
      </vt:variant>
    </vt:vector>
  </HeadingPairs>
  <TitlesOfParts>
    <vt:vector size="17" baseType="lpstr">
      <vt:lpstr>HSSC Report template</vt:lpstr>
      <vt:lpstr>Acrobat Document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Michel HUET</dc:creator>
  <cp:lastModifiedBy>ANNA</cp:lastModifiedBy>
  <cp:revision>192</cp:revision>
  <dcterms:created xsi:type="dcterms:W3CDTF">2011-10-01T21:09:34Z</dcterms:created>
  <dcterms:modified xsi:type="dcterms:W3CDTF">2017-03-06T05:51:46Z</dcterms:modified>
</cp:coreProperties>
</file>