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0" r:id="rId4"/>
    <p:sldId id="262" r:id="rId5"/>
    <p:sldId id="263" r:id="rId6"/>
    <p:sldId id="266" r:id="rId7"/>
    <p:sldId id="330" r:id="rId8"/>
    <p:sldId id="267" r:id="rId9"/>
    <p:sldId id="279" r:id="rId10"/>
    <p:sldId id="269" r:id="rId11"/>
    <p:sldId id="280" r:id="rId12"/>
    <p:sldId id="268" r:id="rId13"/>
    <p:sldId id="326" r:id="rId14"/>
    <p:sldId id="297" r:id="rId15"/>
    <p:sldId id="327" r:id="rId16"/>
    <p:sldId id="329" r:id="rId17"/>
    <p:sldId id="290" r:id="rId18"/>
    <p:sldId id="331" r:id="rId19"/>
    <p:sldId id="322" r:id="rId20"/>
    <p:sldId id="302" r:id="rId21"/>
    <p:sldId id="304" r:id="rId22"/>
    <p:sldId id="328"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6" autoAdjust="0"/>
    <p:restoredTop sz="89423" autoAdjust="0"/>
  </p:normalViewPr>
  <p:slideViewPr>
    <p:cSldViewPr snapToGrid="0">
      <p:cViewPr varScale="1">
        <p:scale>
          <a:sx n="74" d="100"/>
          <a:sy n="74" d="100"/>
        </p:scale>
        <p:origin x="473" y="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40B35-8D05-4A18-9C7E-8FB6675BB8B6}"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F86F9-4C3F-48B9-83FA-4446CFE37D8E}" type="slidenum">
              <a:rPr lang="en-US" smtClean="0"/>
              <a:t>‹#›</a:t>
            </a:fld>
            <a:endParaRPr lang="en-US"/>
          </a:p>
        </p:txBody>
      </p:sp>
    </p:spTree>
    <p:extLst>
      <p:ext uri="{BB962C8B-B14F-4D97-AF65-F5344CB8AC3E}">
        <p14:creationId xmlns:p14="http://schemas.microsoft.com/office/powerpoint/2010/main" val="174832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presentation is based on conducting an Economic Assessment of Risks in Maritime Navigation across the Greater Caribbean Region, also known as the GCR. This image shows the density of vessel traffic across the Atlantic and Pacific Oceans, with the red areas showing the most travelled routes and it’s clear that due to the geopolitical location of the GCR, it is a hub for vessel traffic from tankers, cargo vessels, cruise ships etc. Maritime navigation is important to the economy of the GCR, particularly the SIDS. </a:t>
            </a:r>
          </a:p>
        </p:txBody>
      </p:sp>
      <p:sp>
        <p:nvSpPr>
          <p:cNvPr id="4" name="Slide Number Placeholder 3"/>
          <p:cNvSpPr>
            <a:spLocks noGrp="1"/>
          </p:cNvSpPr>
          <p:nvPr>
            <p:ph type="sldNum" sz="quarter" idx="10"/>
          </p:nvPr>
        </p:nvSpPr>
        <p:spPr/>
        <p:txBody>
          <a:bodyPr/>
          <a:lstStyle/>
          <a:p>
            <a:fld id="{9CCF86F9-4C3F-48B9-83FA-4446CFE37D8E}" type="slidenum">
              <a:rPr lang="en-US" smtClean="0"/>
              <a:t>1</a:t>
            </a:fld>
            <a:endParaRPr lang="en-US"/>
          </a:p>
        </p:txBody>
      </p:sp>
    </p:spTree>
    <p:extLst>
      <p:ext uri="{BB962C8B-B14F-4D97-AF65-F5344CB8AC3E}">
        <p14:creationId xmlns:p14="http://schemas.microsoft.com/office/powerpoint/2010/main" val="258038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take a look at the strategy developed by IALA. IALA has developed a computer </a:t>
            </a:r>
            <a:r>
              <a:rPr lang="en-US" dirty="0" err="1"/>
              <a:t>programme</a:t>
            </a:r>
            <a:r>
              <a:rPr lang="en-US" dirty="0"/>
              <a:t> known as IWRAP that employs statistical data relating to vessels (often with AIS inputs), navigational methods and channel conditions to produce results relating specifically to collisions and groundings. Just about one week ago, I attend a workshop in Japan where I acquired a license to this software and applied the software to the GOP. Let us now take a look at the results</a:t>
            </a:r>
          </a:p>
        </p:txBody>
      </p:sp>
      <p:sp>
        <p:nvSpPr>
          <p:cNvPr id="4" name="Slide Number Placeholder 3"/>
          <p:cNvSpPr>
            <a:spLocks noGrp="1"/>
          </p:cNvSpPr>
          <p:nvPr>
            <p:ph type="sldNum" sz="quarter" idx="10"/>
          </p:nvPr>
        </p:nvSpPr>
        <p:spPr/>
        <p:txBody>
          <a:bodyPr/>
          <a:lstStyle/>
          <a:p>
            <a:fld id="{3A0BDEE6-5251-484C-881E-F2395383FC47}" type="slidenum">
              <a:rPr lang="en-US" smtClean="0"/>
              <a:t>10</a:t>
            </a:fld>
            <a:endParaRPr lang="en-US"/>
          </a:p>
        </p:txBody>
      </p:sp>
    </p:spTree>
    <p:extLst>
      <p:ext uri="{BB962C8B-B14F-4D97-AF65-F5344CB8AC3E}">
        <p14:creationId xmlns:p14="http://schemas.microsoft.com/office/powerpoint/2010/main" val="1512450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Density map </a:t>
            </a:r>
          </a:p>
          <a:p>
            <a:r>
              <a:rPr lang="en-US" dirty="0"/>
              <a:t>Drifting grounding – draught of vessels transiting the area in relation to the depth of water, also further offshore there is debris from an oil rig, vessels are likely to come in contact with this</a:t>
            </a:r>
          </a:p>
          <a:p>
            <a:r>
              <a:rPr lang="en-US" dirty="0"/>
              <a:t>Powered grounding – is likely to occur in the port of </a:t>
            </a:r>
            <a:r>
              <a:rPr lang="en-US" dirty="0" err="1"/>
              <a:t>spain</a:t>
            </a:r>
            <a:r>
              <a:rPr lang="en-US" dirty="0"/>
              <a:t> and </a:t>
            </a:r>
            <a:r>
              <a:rPr lang="en-US" dirty="0" err="1"/>
              <a:t>couva</a:t>
            </a:r>
            <a:r>
              <a:rPr lang="en-US" dirty="0"/>
              <a:t> areas. The risk is higher for powered grounding because when the engine is on, the vessel tends to squat therefore decreasing clearance between the vessel and the seabed</a:t>
            </a:r>
          </a:p>
          <a:p>
            <a:r>
              <a:rPr lang="en-US" dirty="0"/>
              <a:t>Collisions are expected to occur along the approached to POS and Couva. </a:t>
            </a:r>
          </a:p>
          <a:p>
            <a:r>
              <a:rPr lang="en-US" dirty="0"/>
              <a:t>It is clear that the approaches to POS and Couva have a higher level of risk however there is compulsory pilotage in these channels </a:t>
            </a:r>
          </a:p>
        </p:txBody>
      </p:sp>
      <p:sp>
        <p:nvSpPr>
          <p:cNvPr id="4" name="Slide Number Placeholder 3"/>
          <p:cNvSpPr>
            <a:spLocks noGrp="1"/>
          </p:cNvSpPr>
          <p:nvPr>
            <p:ph type="sldNum" sz="quarter" idx="10"/>
          </p:nvPr>
        </p:nvSpPr>
        <p:spPr/>
        <p:txBody>
          <a:bodyPr/>
          <a:lstStyle/>
          <a:p>
            <a:fld id="{3A0BDEE6-5251-484C-881E-F2395383FC47}" type="slidenum">
              <a:rPr lang="en-US" smtClean="0"/>
              <a:t>11</a:t>
            </a:fld>
            <a:endParaRPr lang="en-US"/>
          </a:p>
        </p:txBody>
      </p:sp>
    </p:spTree>
    <p:extLst>
      <p:ext uri="{BB962C8B-B14F-4D97-AF65-F5344CB8AC3E}">
        <p14:creationId xmlns:p14="http://schemas.microsoft.com/office/powerpoint/2010/main" val="46921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limitations to apply the LINZ and IWRAP strategies to the GCR. </a:t>
            </a:r>
          </a:p>
          <a:p>
            <a:r>
              <a:rPr lang="en-US" dirty="0"/>
              <a:t>When considering the likelihood of accidents occurring, IWRAP does not consider dynamic vessel characteristics. This is important to consider because when there is a significant change in the speed or course of the vessel, it is likely that something is wrong. IWRAP uses only T-AIS data because there is a higher frequency of readings for vessel position information than S-AIS however, very few </a:t>
            </a:r>
            <a:r>
              <a:rPr lang="en-US" dirty="0" err="1"/>
              <a:t>C’bean</a:t>
            </a:r>
            <a:r>
              <a:rPr lang="en-US" dirty="0"/>
              <a:t> territories have T-AIS. This leads to another limitation of IWRAP, the higher the frequency of readings, the larger your dataset and there is a limit to the size of data that could be imported in IWRAP. IWRAP does not model the location of sensitive coastal resources that are likely to be affected by an accident or the potential economic losses. The main limitation of their final risk value is that it does not include a measure of consequences. </a:t>
            </a:r>
          </a:p>
          <a:p>
            <a:endParaRPr lang="en-US" dirty="0"/>
          </a:p>
          <a:p>
            <a:r>
              <a:rPr lang="en-US" dirty="0"/>
              <a:t>Let us now take a look at the limitations of the LINZ risk model. Similarly, LINZ does not model dynamic vessel characteristics, the strategy is applies on subjective weights based on feedback from the experts. While this strategy includes the location of sensitive resources, it does not measure potential consequences as economic losses per year, this is particularly important because presenting decision makers with a scientific assessment of risk and economic losses per year gives reliable information needed to make decisions. The LINZ strategy provides a relative risk value which is useful for prioritizing resources however, the risk value has no units so you do not know the quantitative level of risk. This method is also very time consuming. I spent 5 months at LINZ to conduct the risk assessment for the small island of Niue however, I attend a workshop in Japan and learnt was able to get results from IWRAP within one day.</a:t>
            </a:r>
          </a:p>
        </p:txBody>
      </p:sp>
      <p:sp>
        <p:nvSpPr>
          <p:cNvPr id="4" name="Slide Number Placeholder 3"/>
          <p:cNvSpPr>
            <a:spLocks noGrp="1"/>
          </p:cNvSpPr>
          <p:nvPr>
            <p:ph type="sldNum" sz="quarter" idx="10"/>
          </p:nvPr>
        </p:nvSpPr>
        <p:spPr/>
        <p:txBody>
          <a:bodyPr/>
          <a:lstStyle/>
          <a:p>
            <a:fld id="{3A0BDEE6-5251-484C-881E-F2395383FC47}" type="slidenum">
              <a:rPr lang="en-US" smtClean="0"/>
              <a:t>12</a:t>
            </a:fld>
            <a:endParaRPr lang="en-US"/>
          </a:p>
        </p:txBody>
      </p:sp>
    </p:spTree>
    <p:extLst>
      <p:ext uri="{BB962C8B-B14F-4D97-AF65-F5344CB8AC3E}">
        <p14:creationId xmlns:p14="http://schemas.microsoft.com/office/powerpoint/2010/main" val="147432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limitations of applying these methods to the GCR, my aim is to apply the knowledge gained from these strategies to develop strategy for conducting an economic assessment of risks in maritime navigation specific to the environment of the GCR. In this study, the main datasets that would be applied are AIS data and information represented on nautical charts such as bathymetry and the location of wrecks. The formula for calculating risk value would be applied which is ……. And python programming within ArcGIS Pro is being used.</a:t>
            </a:r>
          </a:p>
        </p:txBody>
      </p:sp>
      <p:sp>
        <p:nvSpPr>
          <p:cNvPr id="4" name="Slide Number Placeholder 3"/>
          <p:cNvSpPr>
            <a:spLocks noGrp="1"/>
          </p:cNvSpPr>
          <p:nvPr>
            <p:ph type="sldNum" sz="quarter" idx="10"/>
          </p:nvPr>
        </p:nvSpPr>
        <p:spPr/>
        <p:txBody>
          <a:bodyPr/>
          <a:lstStyle/>
          <a:p>
            <a:fld id="{9CCF86F9-4C3F-48B9-83FA-4446CFE37D8E}" type="slidenum">
              <a:rPr lang="en-US" smtClean="0"/>
              <a:t>13</a:t>
            </a:fld>
            <a:endParaRPr lang="en-US"/>
          </a:p>
        </p:txBody>
      </p:sp>
    </p:spTree>
    <p:extLst>
      <p:ext uri="{BB962C8B-B14F-4D97-AF65-F5344CB8AC3E}">
        <p14:creationId xmlns:p14="http://schemas.microsoft.com/office/powerpoint/2010/main" val="324627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strategy would calculate the likelihood of grounding and collision using dynamic ship domains. A dynamic ship domain is a 3D operational zone around a ship which changes in size based on the characteristics of vessels. To calculate the likelihood of grounding per unit area, I would model the ships dynamic domain in relation to bathymetry and assess near misses between the ship and the seafloor. To calculate the likelihood of collision between vessels per unit area I would model the dynamic domain of each vessel and assess the extent and frequency of overlap between ship’s domains</a:t>
            </a:r>
          </a:p>
        </p:txBody>
      </p:sp>
      <p:sp>
        <p:nvSpPr>
          <p:cNvPr id="4" name="Slide Number Placeholder 3"/>
          <p:cNvSpPr>
            <a:spLocks noGrp="1"/>
          </p:cNvSpPr>
          <p:nvPr>
            <p:ph type="sldNum" sz="quarter" idx="10"/>
          </p:nvPr>
        </p:nvSpPr>
        <p:spPr/>
        <p:txBody>
          <a:bodyPr/>
          <a:lstStyle/>
          <a:p>
            <a:fld id="{9CCF86F9-4C3F-48B9-83FA-4446CFE37D8E}" type="slidenum">
              <a:rPr lang="en-US" smtClean="0"/>
              <a:t>14</a:t>
            </a:fld>
            <a:endParaRPr lang="en-US"/>
          </a:p>
        </p:txBody>
      </p:sp>
    </p:spTree>
    <p:extLst>
      <p:ext uri="{BB962C8B-B14F-4D97-AF65-F5344CB8AC3E}">
        <p14:creationId xmlns:p14="http://schemas.microsoft.com/office/powerpoint/2010/main" val="393422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likelihood of grounding and collision are then summed per unit area to calculate the likelihood of incidents per year and the quantile data distribution method is applied to divide the likelihood into five groups to which a score would be assigned with the score of 1 being an insignificant likelihood and 5 being a catastrophic likelihood</a:t>
            </a:r>
          </a:p>
        </p:txBody>
      </p:sp>
      <p:sp>
        <p:nvSpPr>
          <p:cNvPr id="4" name="Slide Number Placeholder 3"/>
          <p:cNvSpPr>
            <a:spLocks noGrp="1"/>
          </p:cNvSpPr>
          <p:nvPr>
            <p:ph type="sldNum" sz="quarter" idx="10"/>
          </p:nvPr>
        </p:nvSpPr>
        <p:spPr/>
        <p:txBody>
          <a:bodyPr/>
          <a:lstStyle/>
          <a:p>
            <a:fld id="{9CCF86F9-4C3F-48B9-83FA-4446CFE37D8E}" type="slidenum">
              <a:rPr lang="en-US" smtClean="0"/>
              <a:t>15</a:t>
            </a:fld>
            <a:endParaRPr lang="en-US"/>
          </a:p>
        </p:txBody>
      </p:sp>
    </p:spTree>
    <p:extLst>
      <p:ext uri="{BB962C8B-B14F-4D97-AF65-F5344CB8AC3E}">
        <p14:creationId xmlns:p14="http://schemas.microsoft.com/office/powerpoint/2010/main" val="204620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consequences of a maritime accidents can be determined by estimating the amount of money that would be lost if a resource were to be negatively affected.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some cases, the money that would be lost is reflected in the market price. For example, tourism in T &amp; T is largely based on marine activity, and based on historical evidence, if an oil spill affects a beach in Trinidad regional and international tourists are likely to avoid T &amp; T as a whole. To estimate how much would be lost from our tourism industry as a result of an oil spill, we can look at the contribution of tourism to our GDP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some cases, the value of a good or service is not directly reflected in a market price and non-market valuation methods are applied, this is done by asking person’s how much they are willing to pay to protect a particular resource.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5398D-D812-42CA-9F42-8153268E54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968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residents are willing to pay </a:t>
            </a:r>
            <a:r>
              <a:rPr lang="en-US" sz="1200" dirty="0">
                <a:solidFill>
                  <a:schemeClr val="bg1"/>
                </a:solidFill>
              </a:rPr>
              <a:t>1,200 USD per hectare, per year to protect the </a:t>
            </a:r>
            <a:r>
              <a:rPr lang="en-US" sz="1200" dirty="0" err="1">
                <a:solidFill>
                  <a:schemeClr val="bg1"/>
                </a:solidFill>
              </a:rPr>
              <a:t>nariva</a:t>
            </a:r>
            <a:r>
              <a:rPr lang="en-US" sz="1200" dirty="0">
                <a:solidFill>
                  <a:schemeClr val="bg1"/>
                </a:solidFill>
              </a:rPr>
              <a:t> swamp which means that one hectare of the swamp. The </a:t>
            </a:r>
            <a:r>
              <a:rPr lang="en-US" sz="1200" dirty="0" err="1">
                <a:solidFill>
                  <a:schemeClr val="bg1"/>
                </a:solidFill>
              </a:rPr>
              <a:t>nariva</a:t>
            </a:r>
            <a:r>
              <a:rPr lang="en-US" sz="1200" dirty="0">
                <a:solidFill>
                  <a:schemeClr val="bg1"/>
                </a:solidFill>
              </a:rPr>
              <a:t> swamp is a similar environment to the </a:t>
            </a:r>
            <a:r>
              <a:rPr lang="en-US" sz="1200" dirty="0" err="1">
                <a:solidFill>
                  <a:schemeClr val="bg1"/>
                </a:solidFill>
              </a:rPr>
              <a:t>caroni</a:t>
            </a:r>
            <a:r>
              <a:rPr lang="en-US" sz="1200" dirty="0">
                <a:solidFill>
                  <a:schemeClr val="bg1"/>
                </a:solidFill>
              </a:rPr>
              <a:t> swamp therefore the benefit transfer method can be applied to calculate the value of the </a:t>
            </a:r>
            <a:r>
              <a:rPr lang="en-US" sz="1200" dirty="0" err="1">
                <a:solidFill>
                  <a:schemeClr val="bg1"/>
                </a:solidFill>
              </a:rPr>
              <a:t>caroni</a:t>
            </a:r>
            <a:r>
              <a:rPr lang="en-US" sz="1200" dirty="0">
                <a:solidFill>
                  <a:schemeClr val="bg1"/>
                </a:solidFill>
              </a:rPr>
              <a:t> swamp. Multiplying the value of one hectare of the </a:t>
            </a:r>
            <a:r>
              <a:rPr lang="en-US" sz="1200" dirty="0" err="1">
                <a:solidFill>
                  <a:schemeClr val="bg1"/>
                </a:solidFill>
              </a:rPr>
              <a:t>nariva</a:t>
            </a:r>
            <a:r>
              <a:rPr lang="en-US" sz="1200" dirty="0">
                <a:solidFill>
                  <a:schemeClr val="bg1"/>
                </a:solidFill>
              </a:rPr>
              <a:t> swamp by the area of the </a:t>
            </a:r>
            <a:r>
              <a:rPr lang="en-US" sz="1200" dirty="0" err="1">
                <a:solidFill>
                  <a:schemeClr val="bg1"/>
                </a:solidFill>
              </a:rPr>
              <a:t>caroni</a:t>
            </a:r>
            <a:r>
              <a:rPr lang="en-US" sz="1200" dirty="0">
                <a:solidFill>
                  <a:schemeClr val="bg1"/>
                </a:solidFill>
              </a:rPr>
              <a:t> swamp values the </a:t>
            </a:r>
            <a:r>
              <a:rPr lang="en-US" sz="1200" dirty="0" err="1">
                <a:solidFill>
                  <a:schemeClr val="bg1"/>
                </a:solidFill>
              </a:rPr>
              <a:t>caroni</a:t>
            </a:r>
            <a:r>
              <a:rPr lang="en-US" sz="1200" dirty="0">
                <a:solidFill>
                  <a:schemeClr val="bg1"/>
                </a:solidFill>
              </a:rPr>
              <a:t> swamp at 7 </a:t>
            </a:r>
            <a:r>
              <a:rPr lang="en-US" sz="1200" dirty="0" err="1">
                <a:solidFill>
                  <a:schemeClr val="bg1"/>
                </a:solidFill>
              </a:rPr>
              <a:t>mn</a:t>
            </a:r>
            <a:r>
              <a:rPr lang="en-US" sz="1200" dirty="0">
                <a:solidFill>
                  <a:schemeClr val="bg1"/>
                </a:solidFill>
              </a:rPr>
              <a:t> USD per year. Therefore we can lose up to 7mn USD per year if the Caroni Swamp is affected by an oil spill. This is not unlikely because the largest ship based oil spill occurred within our territorial waters however impact studies were not carried out so we do not know the effects of the spill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5398D-D812-42CA-9F42-8153268E54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196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value of sensitive coastal resources are estimated buffers are created around the resources across the area where potential accidents may have a negative impact. Then the quantile data distribution method is used to assign a consequence score is assigned to each grid cell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B5398D-D812-42CA-9F42-8153268E54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8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an area with potential losses of 1,000 USD can be assigned a score of 1 which is insignificant </a:t>
            </a:r>
          </a:p>
          <a:p>
            <a:r>
              <a:rPr lang="en-US" dirty="0"/>
              <a:t>And area with potential losses over 50 </a:t>
            </a:r>
            <a:r>
              <a:rPr lang="en-US" dirty="0" err="1"/>
              <a:t>mn</a:t>
            </a:r>
            <a:r>
              <a:rPr lang="en-US" dirty="0"/>
              <a:t> USD can be assigned a score of 5 which is catastrophic</a:t>
            </a:r>
          </a:p>
          <a:p>
            <a:r>
              <a:rPr lang="en-US" dirty="0"/>
              <a:t>Bear in mind that this is just an example, the financial criteria may vary</a:t>
            </a:r>
          </a:p>
        </p:txBody>
      </p:sp>
      <p:sp>
        <p:nvSpPr>
          <p:cNvPr id="4" name="Slide Number Placeholder 3"/>
          <p:cNvSpPr>
            <a:spLocks noGrp="1"/>
          </p:cNvSpPr>
          <p:nvPr>
            <p:ph type="sldNum" sz="quarter" idx="10"/>
          </p:nvPr>
        </p:nvSpPr>
        <p:spPr/>
        <p:txBody>
          <a:bodyPr/>
          <a:lstStyle/>
          <a:p>
            <a:fld id="{9CCF86F9-4C3F-48B9-83FA-4446CFE37D8E}" type="slidenum">
              <a:rPr lang="en-US" smtClean="0"/>
              <a:t>19</a:t>
            </a:fld>
            <a:endParaRPr lang="en-US"/>
          </a:p>
        </p:txBody>
      </p:sp>
    </p:spTree>
    <p:extLst>
      <p:ext uri="{BB962C8B-B14F-4D97-AF65-F5344CB8AC3E}">
        <p14:creationId xmlns:p14="http://schemas.microsoft.com/office/powerpoint/2010/main" val="11175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maritime navigation places the environment, economy and culture at risk of unwanted events. For example, 60% of fishing takes place in the Gulf of </a:t>
            </a:r>
            <a:r>
              <a:rPr lang="en-US" dirty="0" err="1"/>
              <a:t>Paria</a:t>
            </a:r>
            <a:r>
              <a:rPr lang="en-US" dirty="0"/>
              <a:t>, if there were to be a ship based oil spill in the Gulf, there would be long term consequences which can negatively impact our fisheries, the livelihood of fishermen and our economy. This study therefore involves an economic assessment of risk in maritime navigation across the GCR.</a:t>
            </a:r>
          </a:p>
        </p:txBody>
      </p:sp>
      <p:sp>
        <p:nvSpPr>
          <p:cNvPr id="4" name="Slide Number Placeholder 3"/>
          <p:cNvSpPr>
            <a:spLocks noGrp="1"/>
          </p:cNvSpPr>
          <p:nvPr>
            <p:ph type="sldNum" sz="quarter" idx="10"/>
          </p:nvPr>
        </p:nvSpPr>
        <p:spPr/>
        <p:txBody>
          <a:bodyPr/>
          <a:lstStyle/>
          <a:p>
            <a:fld id="{9CCF86F9-4C3F-48B9-83FA-4446CFE37D8E}" type="slidenum">
              <a:rPr lang="en-US" smtClean="0"/>
              <a:t>2</a:t>
            </a:fld>
            <a:endParaRPr lang="en-US"/>
          </a:p>
        </p:txBody>
      </p:sp>
    </p:spTree>
    <p:extLst>
      <p:ext uri="{BB962C8B-B14F-4D97-AF65-F5344CB8AC3E}">
        <p14:creationId xmlns:p14="http://schemas.microsoft.com/office/powerpoint/2010/main" val="190363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the likelihood score and the consequence score, you can calculate the risk value</a:t>
            </a:r>
          </a:p>
          <a:p>
            <a:r>
              <a:rPr lang="en-US" dirty="0"/>
              <a:t>For example……</a:t>
            </a:r>
          </a:p>
        </p:txBody>
      </p:sp>
      <p:sp>
        <p:nvSpPr>
          <p:cNvPr id="4" name="Slide Number Placeholder 3"/>
          <p:cNvSpPr>
            <a:spLocks noGrp="1"/>
          </p:cNvSpPr>
          <p:nvPr>
            <p:ph type="sldNum" sz="quarter" idx="10"/>
          </p:nvPr>
        </p:nvSpPr>
        <p:spPr/>
        <p:txBody>
          <a:bodyPr/>
          <a:lstStyle/>
          <a:p>
            <a:fld id="{9CCF86F9-4C3F-48B9-83FA-4446CFE37D8E}" type="slidenum">
              <a:rPr lang="en-US" smtClean="0"/>
              <a:t>20</a:t>
            </a:fld>
            <a:endParaRPr lang="en-US"/>
          </a:p>
        </p:txBody>
      </p:sp>
    </p:spTree>
    <p:extLst>
      <p:ext uri="{BB962C8B-B14F-4D97-AF65-F5344CB8AC3E}">
        <p14:creationId xmlns:p14="http://schemas.microsoft.com/office/powerpoint/2010/main" val="2083061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value of 6 lies within the region of moderate risk and based on international recommendations, moderate risk is too high therefore risk control options should be implemented to reduce risk within the range of 1 – 4 which is ALARP</a:t>
            </a:r>
          </a:p>
        </p:txBody>
      </p:sp>
      <p:sp>
        <p:nvSpPr>
          <p:cNvPr id="4" name="Slide Number Placeholder 3"/>
          <p:cNvSpPr>
            <a:spLocks noGrp="1"/>
          </p:cNvSpPr>
          <p:nvPr>
            <p:ph type="sldNum" sz="quarter" idx="10"/>
          </p:nvPr>
        </p:nvSpPr>
        <p:spPr/>
        <p:txBody>
          <a:bodyPr/>
          <a:lstStyle/>
          <a:p>
            <a:fld id="{844432E0-2A32-40E1-BC9A-CEA94D0CD7BD}" type="slidenum">
              <a:rPr lang="en-US" smtClean="0"/>
              <a:t>21</a:t>
            </a:fld>
            <a:endParaRPr lang="en-US"/>
          </a:p>
        </p:txBody>
      </p:sp>
    </p:spTree>
    <p:extLst>
      <p:ext uri="{BB962C8B-B14F-4D97-AF65-F5344CB8AC3E}">
        <p14:creationId xmlns:p14="http://schemas.microsoft.com/office/powerpoint/2010/main" val="89435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my ongoing immediate objectives are to continue applying market and non-market valuation techniques to estimate the value of coastal resources across the Greater Caribbean Region and develop a robust and repeatable script to calculate the </a:t>
            </a:r>
            <a:r>
              <a:rPr lang="en-US" sz="1200" dirty="0"/>
              <a:t>calculate the final risk value per unit area</a:t>
            </a:r>
            <a:endParaRPr lang="en-US" dirty="0"/>
          </a:p>
        </p:txBody>
      </p:sp>
      <p:sp>
        <p:nvSpPr>
          <p:cNvPr id="4" name="Slide Number Placeholder 3"/>
          <p:cNvSpPr>
            <a:spLocks noGrp="1"/>
          </p:cNvSpPr>
          <p:nvPr>
            <p:ph type="sldNum" sz="quarter" idx="10"/>
          </p:nvPr>
        </p:nvSpPr>
        <p:spPr/>
        <p:txBody>
          <a:bodyPr/>
          <a:lstStyle/>
          <a:p>
            <a:fld id="{9CCF86F9-4C3F-48B9-83FA-4446CFE37D8E}" type="slidenum">
              <a:rPr lang="en-US" smtClean="0"/>
              <a:t>22</a:t>
            </a:fld>
            <a:endParaRPr lang="en-US"/>
          </a:p>
        </p:txBody>
      </p:sp>
    </p:spTree>
    <p:extLst>
      <p:ext uri="{BB962C8B-B14F-4D97-AF65-F5344CB8AC3E}">
        <p14:creationId xmlns:p14="http://schemas.microsoft.com/office/powerpoint/2010/main" val="629992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list of the data required in a GIS format from the nautical charts. I spent several weeks digitizing these datasets for T&amp;T and the area of study for my research is the GCR. Digitizing all these layers for the GCR would take a long time. It would therefore be beneficial to make these layers available in GIS format in a web based </a:t>
            </a:r>
            <a:r>
              <a:rPr lang="en-US" dirty="0" err="1"/>
              <a:t>msdi</a:t>
            </a:r>
            <a:endParaRPr lang="en-US" dirty="0"/>
          </a:p>
          <a:p>
            <a:endParaRPr lang="en-US" dirty="0"/>
          </a:p>
        </p:txBody>
      </p:sp>
      <p:sp>
        <p:nvSpPr>
          <p:cNvPr id="4" name="Slide Number Placeholder 3"/>
          <p:cNvSpPr>
            <a:spLocks noGrp="1"/>
          </p:cNvSpPr>
          <p:nvPr>
            <p:ph type="sldNum" sz="quarter" idx="10"/>
          </p:nvPr>
        </p:nvSpPr>
        <p:spPr/>
        <p:txBody>
          <a:bodyPr/>
          <a:lstStyle/>
          <a:p>
            <a:fld id="{84E4C6AB-40F8-488E-899B-30FAB09FAF84}" type="slidenum">
              <a:rPr lang="en-US" smtClean="0"/>
              <a:t>23</a:t>
            </a:fld>
            <a:endParaRPr lang="en-US"/>
          </a:p>
        </p:txBody>
      </p:sp>
    </p:spTree>
    <p:extLst>
      <p:ext uri="{BB962C8B-B14F-4D97-AF65-F5344CB8AC3E}">
        <p14:creationId xmlns:p14="http://schemas.microsoft.com/office/powerpoint/2010/main" val="56136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would be delivered as follows: I would give an introduction to the study, followed by the significance, strategies tested, preliminary results, we would look at the method that is being formulated then conclusions and ongoing research</a:t>
            </a:r>
          </a:p>
        </p:txBody>
      </p:sp>
      <p:sp>
        <p:nvSpPr>
          <p:cNvPr id="4" name="Slide Number Placeholder 3"/>
          <p:cNvSpPr>
            <a:spLocks noGrp="1"/>
          </p:cNvSpPr>
          <p:nvPr>
            <p:ph type="sldNum" sz="quarter" idx="10"/>
          </p:nvPr>
        </p:nvSpPr>
        <p:spPr/>
        <p:txBody>
          <a:bodyPr/>
          <a:lstStyle/>
          <a:p>
            <a:fld id="{9CCF86F9-4C3F-48B9-83FA-4446CFE37D8E}" type="slidenum">
              <a:rPr lang="en-US" smtClean="0"/>
              <a:t>3</a:t>
            </a:fld>
            <a:endParaRPr lang="en-US"/>
          </a:p>
        </p:txBody>
      </p:sp>
    </p:spTree>
    <p:extLst>
      <p:ext uri="{BB962C8B-B14F-4D97-AF65-F5344CB8AC3E}">
        <p14:creationId xmlns:p14="http://schemas.microsoft.com/office/powerpoint/2010/main" val="44603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accidents are reported however, of those that were reported over the last …….. Years, there were…………..</a:t>
            </a:r>
          </a:p>
          <a:p>
            <a:r>
              <a:rPr lang="en-US" dirty="0"/>
              <a:t>Due to the expansion of the panama canal to facilitate the new </a:t>
            </a:r>
            <a:r>
              <a:rPr lang="en-US" dirty="0" err="1"/>
              <a:t>panamax</a:t>
            </a:r>
            <a:r>
              <a:rPr lang="en-US" dirty="0"/>
              <a:t> vessels, the frequency and size of vessels transiting the GCR are expected to increase. </a:t>
            </a:r>
          </a:p>
          <a:p>
            <a:r>
              <a:rPr lang="en-US" dirty="0"/>
              <a:t>In 2017 this cruise vessel carrying 3000 passengers crossed the new Panama Canal and visited several islands, if there were an accident involving a vessel of this size because our waters are unsafe for navigation, there would be catastrophic long term consequences, particularly to SIDS</a:t>
            </a:r>
          </a:p>
        </p:txBody>
      </p:sp>
      <p:sp>
        <p:nvSpPr>
          <p:cNvPr id="4" name="Slide Number Placeholder 3"/>
          <p:cNvSpPr>
            <a:spLocks noGrp="1"/>
          </p:cNvSpPr>
          <p:nvPr>
            <p:ph type="sldNum" sz="quarter" idx="10"/>
          </p:nvPr>
        </p:nvSpPr>
        <p:spPr/>
        <p:txBody>
          <a:bodyPr/>
          <a:lstStyle/>
          <a:p>
            <a:fld id="{9CCF86F9-4C3F-48B9-83FA-4446CFE37D8E}" type="slidenum">
              <a:rPr lang="en-US" smtClean="0"/>
              <a:t>4</a:t>
            </a:fld>
            <a:endParaRPr lang="en-US"/>
          </a:p>
        </p:txBody>
      </p:sp>
    </p:spTree>
    <p:extLst>
      <p:ext uri="{BB962C8B-B14F-4D97-AF65-F5344CB8AC3E}">
        <p14:creationId xmlns:p14="http://schemas.microsoft.com/office/powerpoint/2010/main" val="288706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this study would therefore contribute to the much needed monitoring and management of maritime navigation across the region by supporting the prioritization of resources to reduce risks and therefore facilitate economic expansion</a:t>
            </a:r>
          </a:p>
        </p:txBody>
      </p:sp>
      <p:sp>
        <p:nvSpPr>
          <p:cNvPr id="4" name="Slide Number Placeholder 3"/>
          <p:cNvSpPr>
            <a:spLocks noGrp="1"/>
          </p:cNvSpPr>
          <p:nvPr>
            <p:ph type="sldNum" sz="quarter" idx="10"/>
          </p:nvPr>
        </p:nvSpPr>
        <p:spPr/>
        <p:txBody>
          <a:bodyPr/>
          <a:lstStyle/>
          <a:p>
            <a:fld id="{9CCF86F9-4C3F-48B9-83FA-4446CFE37D8E}" type="slidenum">
              <a:rPr lang="en-US" smtClean="0"/>
              <a:t>5</a:t>
            </a:fld>
            <a:endParaRPr lang="en-US"/>
          </a:p>
        </p:txBody>
      </p:sp>
    </p:spTree>
    <p:extLst>
      <p:ext uri="{BB962C8B-B14F-4D97-AF65-F5344CB8AC3E}">
        <p14:creationId xmlns:p14="http://schemas.microsoft.com/office/powerpoint/2010/main" val="199216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aim of my study is therefore to </a:t>
            </a:r>
            <a:r>
              <a:rPr lang="en-US" sz="1200" dirty="0"/>
              <a:t>conduct an economic assessment of risks in maritime navigation across the Greater Caribbean Region (GCR)</a:t>
            </a:r>
          </a:p>
          <a:p>
            <a:pPr marL="0" indent="0">
              <a:lnSpc>
                <a:spcPct val="150000"/>
              </a:lnSpc>
              <a:buFont typeface="+mj-lt"/>
              <a:buNone/>
            </a:pPr>
            <a:r>
              <a:rPr lang="en-US" dirty="0"/>
              <a:t>And the objectives of my research are to formulate a risk assessment strategy and g</a:t>
            </a:r>
            <a:r>
              <a:rPr lang="en-US" sz="1200" dirty="0"/>
              <a:t>enerate an economic model to estimate losses associated with maritime accidents </a:t>
            </a:r>
            <a:endParaRPr lang="en-US" dirty="0"/>
          </a:p>
          <a:p>
            <a:endParaRPr lang="en-US" dirty="0"/>
          </a:p>
        </p:txBody>
      </p:sp>
      <p:sp>
        <p:nvSpPr>
          <p:cNvPr id="4" name="Slide Number Placeholder 3"/>
          <p:cNvSpPr>
            <a:spLocks noGrp="1"/>
          </p:cNvSpPr>
          <p:nvPr>
            <p:ph type="sldNum" sz="quarter" idx="10"/>
          </p:nvPr>
        </p:nvSpPr>
        <p:spPr/>
        <p:txBody>
          <a:bodyPr/>
          <a:lstStyle/>
          <a:p>
            <a:fld id="{3A0BDEE6-5251-484C-881E-F2395383FC47}" type="slidenum">
              <a:rPr lang="en-US" smtClean="0"/>
              <a:t>6</a:t>
            </a:fld>
            <a:endParaRPr lang="en-US"/>
          </a:p>
        </p:txBody>
      </p:sp>
    </p:spTree>
    <p:extLst>
      <p:ext uri="{BB962C8B-B14F-4D97-AF65-F5344CB8AC3E}">
        <p14:creationId xmlns:p14="http://schemas.microsoft.com/office/powerpoint/2010/main" val="315603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Strategies for risk assessment</a:t>
            </a:r>
            <a:r>
              <a:rPr lang="en-US" baseline="0" dirty="0"/>
              <a:t> have been developed by several maritime departments. The strategies developed by </a:t>
            </a:r>
            <a:r>
              <a:rPr lang="en-US" sz="1200" b="0" i="0" kern="1200" dirty="0">
                <a:solidFill>
                  <a:schemeClr val="tx1"/>
                </a:solidFill>
                <a:effectLst/>
                <a:latin typeface="+mn-lt"/>
                <a:ea typeface="+mn-ea"/>
                <a:cs typeface="+mn-cs"/>
              </a:rPr>
              <a:t>The International Association of Marine Aids to Navigation and Lighthouse Authorities and Land Info NZ have been tested within my research because these methods are available within the public domain. LINZ who’s focus is on charting, made their strategy available through comprehensive documents and IALA who’s interest is in maritime safety through adequate aids to navigation and lighthouses has made their strategy available through a software called IWRAP which means the waterway risk assessment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 applied both strategies to the GOP and found that there are limitations in applying these strategies to the GCR. As a result, I am developing a method for conducting an economic assessment of risks in maritime navigation that is specific to the GCR. Let us now take a look at these strategies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BDEE6-5251-484C-881E-F2395383FC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77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first seminar I presented the LINZ strategy and its results from a pilot study I conducted  across the Gulf of </a:t>
            </a:r>
            <a:r>
              <a:rPr lang="en-US" dirty="0" err="1"/>
              <a:t>Paria</a:t>
            </a:r>
            <a:r>
              <a:rPr lang="en-US" dirty="0"/>
              <a:t>. </a:t>
            </a:r>
          </a:p>
          <a:p>
            <a:r>
              <a:rPr lang="en-US" dirty="0"/>
              <a:t>The LINZ strategy uses both satellite and terrestrial AIS data to identify vessel position and characteristics along with the location of factors that are likely to cause a maritime accident and be affected by a maritime accident. The datasets are assigned a weight based on their relative level of risk in maritime navigation, the weights are then combined to produce a heatmap. These weights were acquired for the GCR using questionnaires and interviews with experts however this introduced subjectivity in the datasets.</a:t>
            </a:r>
          </a:p>
        </p:txBody>
      </p:sp>
      <p:sp>
        <p:nvSpPr>
          <p:cNvPr id="4" name="Slide Number Placeholder 3"/>
          <p:cNvSpPr>
            <a:spLocks noGrp="1"/>
          </p:cNvSpPr>
          <p:nvPr>
            <p:ph type="sldNum" sz="quarter" idx="10"/>
          </p:nvPr>
        </p:nvSpPr>
        <p:spPr/>
        <p:txBody>
          <a:bodyPr/>
          <a:lstStyle/>
          <a:p>
            <a:fld id="{3A0BDEE6-5251-484C-881E-F2395383FC47}" type="slidenum">
              <a:rPr lang="en-US" smtClean="0"/>
              <a:t>8</a:t>
            </a:fld>
            <a:endParaRPr lang="en-US"/>
          </a:p>
        </p:txBody>
      </p:sp>
    </p:spTree>
    <p:extLst>
      <p:ext uri="{BB962C8B-B14F-4D97-AF65-F5344CB8AC3E}">
        <p14:creationId xmlns:p14="http://schemas.microsoft.com/office/powerpoint/2010/main" val="646399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pilot study using the LINZ strategy was conducted across the Gulf of </a:t>
            </a:r>
            <a:r>
              <a:rPr lang="en-US" dirty="0" err="1"/>
              <a:t>Paria</a:t>
            </a:r>
            <a:r>
              <a:rPr lang="en-US" dirty="0"/>
              <a:t> and the results show that there is risk in maritime navigation across the region and risk control options should be considered to reduce the risk. Decision makers tend to take action to implement these RCOs when it is expressed in potential dollars lost per year however under the LINZ strategy, potential economic losses are not estimated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BDEE6-5251-484C-881E-F2395383FC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08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093F51-77D3-4D01-AF00-D6CE279747A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175560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93F51-77D3-4D01-AF00-D6CE279747A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425913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93F51-77D3-4D01-AF00-D6CE279747A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199814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93F51-77D3-4D01-AF00-D6CE279747A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398386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93F51-77D3-4D01-AF00-D6CE279747AA}"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67521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093F51-77D3-4D01-AF00-D6CE279747AA}"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163619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93F51-77D3-4D01-AF00-D6CE279747AA}"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67762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93F51-77D3-4D01-AF00-D6CE279747AA}"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38463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93F51-77D3-4D01-AF00-D6CE279747AA}"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340522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93F51-77D3-4D01-AF00-D6CE279747AA}"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272753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093F51-77D3-4D01-AF00-D6CE279747AA}"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450A2-C9A2-425C-A050-EA226EACCAC6}" type="slidenum">
              <a:rPr lang="en-US" smtClean="0"/>
              <a:t>‹#›</a:t>
            </a:fld>
            <a:endParaRPr lang="en-US"/>
          </a:p>
        </p:txBody>
      </p:sp>
    </p:spTree>
    <p:extLst>
      <p:ext uri="{BB962C8B-B14F-4D97-AF65-F5344CB8AC3E}">
        <p14:creationId xmlns:p14="http://schemas.microsoft.com/office/powerpoint/2010/main" val="159774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93F51-77D3-4D01-AF00-D6CE279747AA}"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450A2-C9A2-425C-A050-EA226EACCAC6}" type="slidenum">
              <a:rPr lang="en-US" smtClean="0"/>
              <a:t>‹#›</a:t>
            </a:fld>
            <a:endParaRPr lang="en-US"/>
          </a:p>
        </p:txBody>
      </p:sp>
    </p:spTree>
    <p:extLst>
      <p:ext uri="{BB962C8B-B14F-4D97-AF65-F5344CB8AC3E}">
        <p14:creationId xmlns:p14="http://schemas.microsoft.com/office/powerpoint/2010/main" val="45789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633" y="282998"/>
            <a:ext cx="11370734" cy="1173480"/>
          </a:xfrm>
        </p:spPr>
        <p:txBody>
          <a:bodyPr>
            <a:normAutofit fontScale="90000"/>
          </a:bodyPr>
          <a:lstStyle/>
          <a:p>
            <a:r>
              <a:rPr lang="en-US" sz="4400" b="1" dirty="0">
                <a:solidFill>
                  <a:srgbClr val="002060"/>
                </a:solidFill>
              </a:rPr>
              <a:t>Economic Assessment of Risks in Maritime Navigation across the Greater Caribbean Region (GCR)</a:t>
            </a:r>
          </a:p>
        </p:txBody>
      </p:sp>
      <p:sp>
        <p:nvSpPr>
          <p:cNvPr id="3" name="Subtitle 2"/>
          <p:cNvSpPr>
            <a:spLocks noGrp="1"/>
          </p:cNvSpPr>
          <p:nvPr>
            <p:ph type="subTitle" idx="1"/>
          </p:nvPr>
        </p:nvSpPr>
        <p:spPr>
          <a:xfrm>
            <a:off x="800946" y="1544744"/>
            <a:ext cx="10590107" cy="624020"/>
          </a:xfrm>
        </p:spPr>
        <p:txBody>
          <a:bodyPr>
            <a:noAutofit/>
          </a:bodyPr>
          <a:lstStyle/>
          <a:p>
            <a:pPr>
              <a:lnSpc>
                <a:spcPct val="100000"/>
              </a:lnSpc>
            </a:pPr>
            <a:r>
              <a:rPr lang="en-US" sz="2800" dirty="0"/>
              <a:t>Presenter: Shivani Dawn Seepersad</a:t>
            </a:r>
          </a:p>
        </p:txBody>
      </p:sp>
      <p:pic>
        <p:nvPicPr>
          <p:cNvPr id="7" name="Picture 6">
            <a:extLst>
              <a:ext uri="{FF2B5EF4-FFF2-40B4-BE49-F238E27FC236}">
                <a16:creationId xmlns:a16="http://schemas.microsoft.com/office/drawing/2014/main" xmlns="" id="{78E3E672-CE6C-4685-B9BE-1465717AB1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7158" y="3139533"/>
            <a:ext cx="7169672" cy="3617967"/>
          </a:xfrm>
          <a:prstGeom prst="rect">
            <a:avLst/>
          </a:prstGeom>
        </p:spPr>
      </p:pic>
      <p:sp>
        <p:nvSpPr>
          <p:cNvPr id="8" name="TextBox 7">
            <a:extLst>
              <a:ext uri="{FF2B5EF4-FFF2-40B4-BE49-F238E27FC236}">
                <a16:creationId xmlns:a16="http://schemas.microsoft.com/office/drawing/2014/main" xmlns="" id="{DDCC5A2A-B702-417B-80A3-C89F7BBC3C5A}"/>
              </a:ext>
            </a:extLst>
          </p:cNvPr>
          <p:cNvSpPr txBox="1"/>
          <p:nvPr/>
        </p:nvSpPr>
        <p:spPr>
          <a:xfrm>
            <a:off x="1465729" y="2052286"/>
            <a:ext cx="10152530" cy="1231106"/>
          </a:xfrm>
          <a:prstGeom prst="rect">
            <a:avLst/>
          </a:prstGeom>
          <a:noFill/>
        </p:spPr>
        <p:txBody>
          <a:bodyPr wrap="square" rtlCol="0">
            <a:spAutoFit/>
          </a:bodyPr>
          <a:lstStyle/>
          <a:p>
            <a:pPr algn="ctr"/>
            <a:r>
              <a:rPr lang="en-US" sz="2800" dirty="0"/>
              <a:t>Department of Geomatics Engineering and Land Management</a:t>
            </a:r>
          </a:p>
          <a:p>
            <a:pPr algn="ctr"/>
            <a:r>
              <a:rPr lang="en-US" sz="2800" dirty="0"/>
              <a:t>The University of the West Indies</a:t>
            </a:r>
            <a:endParaRPr lang="en-US" dirty="0"/>
          </a:p>
          <a:p>
            <a:pPr algn="ctr"/>
            <a:endParaRPr lang="en-US" dirty="0"/>
          </a:p>
        </p:txBody>
      </p:sp>
      <p:sp>
        <p:nvSpPr>
          <p:cNvPr id="9" name="Oval 8">
            <a:extLst>
              <a:ext uri="{FF2B5EF4-FFF2-40B4-BE49-F238E27FC236}">
                <a16:creationId xmlns:a16="http://schemas.microsoft.com/office/drawing/2014/main" xmlns="" id="{5A1CCBDC-608B-4449-9AC6-9A0F54DBFCFA}"/>
              </a:ext>
            </a:extLst>
          </p:cNvPr>
          <p:cNvSpPr/>
          <p:nvPr/>
        </p:nvSpPr>
        <p:spPr>
          <a:xfrm>
            <a:off x="6536169" y="4948516"/>
            <a:ext cx="825353" cy="83099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906C4FD4-2AF1-49A6-9779-A4B9CE1C0E4C}"/>
              </a:ext>
            </a:extLst>
          </p:cNvPr>
          <p:cNvSpPr txBox="1"/>
          <p:nvPr/>
        </p:nvSpPr>
        <p:spPr>
          <a:xfrm>
            <a:off x="4254131" y="4648024"/>
            <a:ext cx="1965960" cy="830997"/>
          </a:xfrm>
          <a:prstGeom prst="rect">
            <a:avLst/>
          </a:prstGeom>
          <a:noFill/>
        </p:spPr>
        <p:txBody>
          <a:bodyPr wrap="square" rtlCol="0">
            <a:spAutoFit/>
          </a:bodyPr>
          <a:lstStyle/>
          <a:p>
            <a:r>
              <a:rPr lang="en-US" sz="2400" b="1" dirty="0"/>
              <a:t>PACIFIC OCEAN</a:t>
            </a:r>
          </a:p>
        </p:txBody>
      </p:sp>
      <p:sp>
        <p:nvSpPr>
          <p:cNvPr id="23" name="TextBox 22">
            <a:extLst>
              <a:ext uri="{FF2B5EF4-FFF2-40B4-BE49-F238E27FC236}">
                <a16:creationId xmlns:a16="http://schemas.microsoft.com/office/drawing/2014/main" xmlns="" id="{C1831864-2A5A-40A7-A775-E1A7B759C4DB}"/>
              </a:ext>
            </a:extLst>
          </p:cNvPr>
          <p:cNvSpPr txBox="1"/>
          <p:nvPr/>
        </p:nvSpPr>
        <p:spPr>
          <a:xfrm>
            <a:off x="7361523" y="4697418"/>
            <a:ext cx="1965960" cy="830997"/>
          </a:xfrm>
          <a:prstGeom prst="rect">
            <a:avLst/>
          </a:prstGeom>
          <a:noFill/>
        </p:spPr>
        <p:txBody>
          <a:bodyPr wrap="square" rtlCol="0">
            <a:spAutoFit/>
          </a:bodyPr>
          <a:lstStyle/>
          <a:p>
            <a:r>
              <a:rPr lang="en-US" sz="2400" b="1" dirty="0"/>
              <a:t>ATLANTIC OCEAN</a:t>
            </a:r>
          </a:p>
        </p:txBody>
      </p:sp>
    </p:spTree>
    <p:extLst>
      <p:ext uri="{BB962C8B-B14F-4D97-AF65-F5344CB8AC3E}">
        <p14:creationId xmlns:p14="http://schemas.microsoft.com/office/powerpoint/2010/main" val="254559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53" y="36512"/>
            <a:ext cx="11960294" cy="1325563"/>
          </a:xfrm>
        </p:spPr>
        <p:txBody>
          <a:bodyPr>
            <a:normAutofit/>
          </a:bodyPr>
          <a:lstStyle/>
          <a:p>
            <a:pPr algn="ctr"/>
            <a:r>
              <a:rPr lang="en-US" sz="3600" b="1" dirty="0">
                <a:solidFill>
                  <a:srgbClr val="002060"/>
                </a:solidFill>
              </a:rPr>
              <a:t>General Outline of the Strategy Developed by the IALA Waterway Risk Assessment </a:t>
            </a:r>
            <a:r>
              <a:rPr lang="en-US" sz="3600" b="1" dirty="0" err="1">
                <a:solidFill>
                  <a:srgbClr val="002060"/>
                </a:solidFill>
              </a:rPr>
              <a:t>Programme</a:t>
            </a:r>
            <a:r>
              <a:rPr lang="en-US" sz="3600" b="1" dirty="0">
                <a:solidFill>
                  <a:srgbClr val="002060"/>
                </a:solidFill>
              </a:rPr>
              <a:t> (IWRAP)</a:t>
            </a:r>
          </a:p>
        </p:txBody>
      </p:sp>
      <p:sp>
        <p:nvSpPr>
          <p:cNvPr id="10" name="Content Placeholder 9"/>
          <p:cNvSpPr>
            <a:spLocks noGrp="1"/>
          </p:cNvSpPr>
          <p:nvPr>
            <p:ph idx="1"/>
          </p:nvPr>
        </p:nvSpPr>
        <p:spPr>
          <a:xfrm>
            <a:off x="103153" y="1356949"/>
            <a:ext cx="7074535" cy="5310505"/>
          </a:xfrm>
        </p:spPr>
        <p:txBody>
          <a:bodyPr>
            <a:normAutofit lnSpcReduction="10000"/>
          </a:bodyPr>
          <a:lstStyle/>
          <a:p>
            <a:pPr marL="0" indent="0">
              <a:lnSpc>
                <a:spcPct val="150000"/>
              </a:lnSpc>
              <a:buNone/>
            </a:pPr>
            <a:r>
              <a:rPr lang="en-US" dirty="0"/>
              <a:t>IWRAP calculates the probability of grounding, allision or collision based on:</a:t>
            </a:r>
          </a:p>
          <a:p>
            <a:pPr marL="514350" indent="-514350">
              <a:lnSpc>
                <a:spcPct val="150000"/>
              </a:lnSpc>
              <a:buFont typeface="+mj-lt"/>
              <a:buAutoNum type="arabicPeriod"/>
            </a:pPr>
            <a:r>
              <a:rPr lang="en-US" dirty="0"/>
              <a:t>The average number of potential accidents (near misses), assuming that no evasive action is taken (blind navigation).</a:t>
            </a:r>
          </a:p>
          <a:p>
            <a:pPr marL="514350" indent="-514350">
              <a:lnSpc>
                <a:spcPct val="150000"/>
              </a:lnSpc>
              <a:buFont typeface="+mj-lt"/>
              <a:buAutoNum type="arabicPeriod"/>
            </a:pPr>
            <a:r>
              <a:rPr lang="en-US" dirty="0"/>
              <a:t> Then adjusts this number by multiplying it with the </a:t>
            </a:r>
            <a:r>
              <a:rPr lang="en-US" b="1" dirty="0">
                <a:solidFill>
                  <a:srgbClr val="00B0F0"/>
                </a:solidFill>
              </a:rPr>
              <a:t>probability that an evasive action fails.</a:t>
            </a:r>
          </a:p>
        </p:txBody>
      </p:sp>
      <p:sp>
        <p:nvSpPr>
          <p:cNvPr id="9" name="Slide Number Placeholder 8"/>
          <p:cNvSpPr>
            <a:spLocks noGrp="1"/>
          </p:cNvSpPr>
          <p:nvPr>
            <p:ph type="sldNum" sz="quarter" idx="12"/>
          </p:nvPr>
        </p:nvSpPr>
        <p:spPr/>
        <p:txBody>
          <a:bodyPr/>
          <a:lstStyle/>
          <a:p>
            <a:fld id="{70138C76-6D57-4DF1-A35C-269FB17EEEDB}" type="slidenum">
              <a:rPr lang="en-US" smtClean="0"/>
              <a:t>10</a:t>
            </a:fld>
            <a:endParaRPr lang="en-US" dirty="0"/>
          </a:p>
        </p:txBody>
      </p:sp>
      <p:sp>
        <p:nvSpPr>
          <p:cNvPr id="12" name="Content Placeholder 2"/>
          <p:cNvSpPr txBox="1">
            <a:spLocks/>
          </p:cNvSpPr>
          <p:nvPr/>
        </p:nvSpPr>
        <p:spPr>
          <a:xfrm>
            <a:off x="107881" y="1362075"/>
            <a:ext cx="11836469" cy="5162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00000"/>
              </a:lnSpc>
              <a:buFont typeface="+mj-lt"/>
              <a:buAutoNum type="romanLcPeriod" startAt="3"/>
            </a:pPr>
            <a:endParaRPr lang="en-US" sz="2600" dirty="0"/>
          </a:p>
        </p:txBody>
      </p:sp>
      <p:graphicFrame>
        <p:nvGraphicFramePr>
          <p:cNvPr id="4" name="Table 3">
            <a:extLst>
              <a:ext uri="{FF2B5EF4-FFF2-40B4-BE49-F238E27FC236}">
                <a16:creationId xmlns:a16="http://schemas.microsoft.com/office/drawing/2014/main" xmlns="" id="{B897B19C-4D6C-4266-96A6-9EFFFD3690F8}"/>
              </a:ext>
            </a:extLst>
          </p:cNvPr>
          <p:cNvGraphicFramePr>
            <a:graphicFrameLocks noGrp="1"/>
          </p:cNvGraphicFramePr>
          <p:nvPr>
            <p:extLst>
              <p:ext uri="{D42A27DB-BD31-4B8C-83A1-F6EECF244321}">
                <p14:modId xmlns:p14="http://schemas.microsoft.com/office/powerpoint/2010/main" val="717092784"/>
              </p:ext>
            </p:extLst>
          </p:nvPr>
        </p:nvGraphicFramePr>
        <p:xfrm>
          <a:off x="6997699" y="1400175"/>
          <a:ext cx="5116547" cy="5162548"/>
        </p:xfrm>
        <a:graphic>
          <a:graphicData uri="http://schemas.openxmlformats.org/drawingml/2006/table">
            <a:tbl>
              <a:tblPr firstRow="1" bandRow="1">
                <a:tableStyleId>{5940675A-B579-460E-94D1-54222C63F5DA}</a:tableStyleId>
              </a:tblPr>
              <a:tblGrid>
                <a:gridCol w="2908301">
                  <a:extLst>
                    <a:ext uri="{9D8B030D-6E8A-4147-A177-3AD203B41FA5}">
                      <a16:colId xmlns:a16="http://schemas.microsoft.com/office/drawing/2014/main" xmlns="" val="706517602"/>
                    </a:ext>
                  </a:extLst>
                </a:gridCol>
                <a:gridCol w="2208246">
                  <a:extLst>
                    <a:ext uri="{9D8B030D-6E8A-4147-A177-3AD203B41FA5}">
                      <a16:colId xmlns:a16="http://schemas.microsoft.com/office/drawing/2014/main" xmlns="" val="151234908"/>
                    </a:ext>
                  </a:extLst>
                </a:gridCol>
              </a:tblGrid>
              <a:tr h="535142">
                <a:tc gridSpan="2">
                  <a:txBody>
                    <a:bodyPr/>
                    <a:lstStyle/>
                    <a:p>
                      <a:pPr algn="ctr"/>
                      <a:r>
                        <a:rPr lang="en-US" sz="2800" b="1" dirty="0">
                          <a:solidFill>
                            <a:srgbClr val="00B0F0"/>
                          </a:solidFill>
                        </a:rPr>
                        <a:t>Probability an evasive action fails</a:t>
                      </a:r>
                      <a:endParaRPr lang="en-US" sz="2800" b="1" spc="-150" dirty="0">
                        <a:solidFill>
                          <a:srgbClr val="00B0F0"/>
                        </a:solidFill>
                      </a:endParaRPr>
                    </a:p>
                  </a:txBody>
                  <a:tcPr anchor="ctr">
                    <a:solidFill>
                      <a:schemeClr val="bg1"/>
                    </a:solidFill>
                  </a:tcPr>
                </a:tc>
                <a:tc hMerge="1">
                  <a:txBody>
                    <a:bodyPr/>
                    <a:lstStyle/>
                    <a:p>
                      <a:pPr algn="ctr"/>
                      <a:endParaRPr lang="en-US" sz="2800" b="1" spc="-150" dirty="0">
                        <a:solidFill>
                          <a:schemeClr val="bg1"/>
                        </a:solidFill>
                      </a:endParaRPr>
                    </a:p>
                  </a:txBody>
                  <a:tcPr anchor="ctr"/>
                </a:tc>
                <a:extLst>
                  <a:ext uri="{0D108BD9-81ED-4DB2-BD59-A6C34878D82A}">
                    <a16:rowId xmlns:a16="http://schemas.microsoft.com/office/drawing/2014/main" xmlns="" val="1478063540"/>
                  </a:ext>
                </a:extLst>
              </a:tr>
              <a:tr h="975848">
                <a:tc>
                  <a:txBody>
                    <a:bodyPr/>
                    <a:lstStyle/>
                    <a:p>
                      <a:pPr algn="ctr"/>
                      <a:r>
                        <a:rPr lang="en-US" sz="2800" b="1" spc="-150" dirty="0">
                          <a:solidFill>
                            <a:schemeClr val="tx1"/>
                          </a:solidFill>
                        </a:rPr>
                        <a:t>Condition</a:t>
                      </a:r>
                    </a:p>
                  </a:txBody>
                  <a:tcPr anchor="ctr">
                    <a:solidFill>
                      <a:schemeClr val="bg1"/>
                    </a:solidFill>
                  </a:tcPr>
                </a:tc>
                <a:tc>
                  <a:txBody>
                    <a:bodyPr/>
                    <a:lstStyle/>
                    <a:p>
                      <a:pPr algn="ctr"/>
                      <a:r>
                        <a:rPr lang="en-US" sz="2800" b="1" spc="-150" dirty="0">
                          <a:solidFill>
                            <a:schemeClr val="tx1"/>
                          </a:solidFill>
                        </a:rPr>
                        <a:t>Causation Factor</a:t>
                      </a:r>
                    </a:p>
                  </a:txBody>
                  <a:tcPr anchor="ctr">
                    <a:solidFill>
                      <a:schemeClr val="bg1"/>
                    </a:solidFill>
                  </a:tcPr>
                </a:tc>
                <a:extLst>
                  <a:ext uri="{0D108BD9-81ED-4DB2-BD59-A6C34878D82A}">
                    <a16:rowId xmlns:a16="http://schemas.microsoft.com/office/drawing/2014/main" xmlns="" val="2066064468"/>
                  </a:ext>
                </a:extLst>
              </a:tr>
              <a:tr h="535142">
                <a:tc>
                  <a:txBody>
                    <a:bodyPr/>
                    <a:lstStyle/>
                    <a:p>
                      <a:r>
                        <a:rPr lang="en-US" sz="2800" spc="-150" dirty="0">
                          <a:solidFill>
                            <a:schemeClr val="tx1"/>
                          </a:solidFill>
                        </a:rPr>
                        <a:t>Head on collision</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150" dirty="0">
                          <a:solidFill>
                            <a:schemeClr val="tx1"/>
                          </a:solidFill>
                        </a:rPr>
                        <a:t>0.5 X 10</a:t>
                      </a:r>
                      <a:r>
                        <a:rPr lang="en-US" sz="2800" kern="1200" spc="-150" baseline="30000" dirty="0">
                          <a:solidFill>
                            <a:schemeClr val="tx1"/>
                          </a:solidFill>
                          <a:effectLst/>
                          <a:latin typeface="+mn-lt"/>
                          <a:ea typeface="+mn-ea"/>
                          <a:cs typeface="+mn-cs"/>
                        </a:rPr>
                        <a:t>-4</a:t>
                      </a:r>
                      <a:endParaRPr lang="en-US" sz="2800" kern="1200" spc="-15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xmlns="" val="2303711591"/>
                  </a:ext>
                </a:extLst>
              </a:tr>
              <a:tr h="535142">
                <a:tc>
                  <a:txBody>
                    <a:bodyPr/>
                    <a:lstStyle/>
                    <a:p>
                      <a:r>
                        <a:rPr lang="en-US" sz="2800" spc="-150" dirty="0">
                          <a:solidFill>
                            <a:schemeClr val="tx1"/>
                          </a:solidFill>
                        </a:rPr>
                        <a:t>Overtaking collision</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150" dirty="0">
                          <a:solidFill>
                            <a:schemeClr val="tx1"/>
                          </a:solidFill>
                        </a:rPr>
                        <a:t>1.1 x 10</a:t>
                      </a:r>
                      <a:r>
                        <a:rPr lang="en-US" sz="2800" kern="1200" spc="-150" baseline="30000" dirty="0">
                          <a:solidFill>
                            <a:schemeClr val="tx1"/>
                          </a:solidFill>
                          <a:effectLst/>
                          <a:latin typeface="+mn-lt"/>
                          <a:ea typeface="+mn-ea"/>
                          <a:cs typeface="+mn-cs"/>
                        </a:rPr>
                        <a:t>-4</a:t>
                      </a:r>
                      <a:endParaRPr lang="en-US" sz="2800" kern="1200" spc="-15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xmlns="" val="968271193"/>
                  </a:ext>
                </a:extLst>
              </a:tr>
              <a:tr h="535142">
                <a:tc>
                  <a:txBody>
                    <a:bodyPr/>
                    <a:lstStyle/>
                    <a:p>
                      <a:r>
                        <a:rPr lang="en-US" sz="2800" spc="-150" dirty="0">
                          <a:solidFill>
                            <a:schemeClr val="tx1"/>
                          </a:solidFill>
                        </a:rPr>
                        <a:t>Crossing collision</a:t>
                      </a:r>
                    </a:p>
                  </a:txBody>
                  <a:tcPr>
                    <a:solidFill>
                      <a:schemeClr val="bg1"/>
                    </a:solidFill>
                  </a:tcPr>
                </a:tc>
                <a:tc>
                  <a:txBody>
                    <a:bodyPr/>
                    <a:lstStyle/>
                    <a:p>
                      <a:pPr algn="ctr"/>
                      <a:r>
                        <a:rPr lang="en-US" sz="2800" spc="-150" dirty="0">
                          <a:solidFill>
                            <a:schemeClr val="tx1"/>
                          </a:solidFill>
                        </a:rPr>
                        <a:t>1.3 X 10</a:t>
                      </a:r>
                      <a:r>
                        <a:rPr lang="en-US" sz="2800" kern="1200" spc="-150" baseline="30000" dirty="0">
                          <a:solidFill>
                            <a:schemeClr val="tx1"/>
                          </a:solidFill>
                          <a:effectLst/>
                          <a:latin typeface="+mn-lt"/>
                          <a:ea typeface="+mn-ea"/>
                          <a:cs typeface="+mn-cs"/>
                        </a:rPr>
                        <a:t>-4</a:t>
                      </a:r>
                      <a:endParaRPr lang="en-US" sz="2800" spc="-150" dirty="0">
                        <a:solidFill>
                          <a:schemeClr val="tx1"/>
                        </a:solidFill>
                      </a:endParaRPr>
                    </a:p>
                  </a:txBody>
                  <a:tcPr>
                    <a:solidFill>
                      <a:schemeClr val="bg1"/>
                    </a:solidFill>
                  </a:tcPr>
                </a:tc>
                <a:extLst>
                  <a:ext uri="{0D108BD9-81ED-4DB2-BD59-A6C34878D82A}">
                    <a16:rowId xmlns:a16="http://schemas.microsoft.com/office/drawing/2014/main" xmlns="" val="3076605586"/>
                  </a:ext>
                </a:extLst>
              </a:tr>
              <a:tr h="535142">
                <a:tc>
                  <a:txBody>
                    <a:bodyPr/>
                    <a:lstStyle/>
                    <a:p>
                      <a:r>
                        <a:rPr lang="en-US" sz="2800" spc="-150" dirty="0">
                          <a:solidFill>
                            <a:schemeClr val="tx1"/>
                          </a:solidFill>
                        </a:rPr>
                        <a:t>Collisions in bend</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150" dirty="0">
                          <a:solidFill>
                            <a:schemeClr val="tx1"/>
                          </a:solidFill>
                        </a:rPr>
                        <a:t>1.3 X 10</a:t>
                      </a:r>
                      <a:r>
                        <a:rPr lang="en-US" sz="2800" kern="1200" spc="-150" baseline="30000" dirty="0">
                          <a:solidFill>
                            <a:schemeClr val="tx1"/>
                          </a:solidFill>
                          <a:effectLst/>
                          <a:latin typeface="+mn-lt"/>
                          <a:ea typeface="+mn-ea"/>
                          <a:cs typeface="+mn-cs"/>
                        </a:rPr>
                        <a:t>-4</a:t>
                      </a:r>
                      <a:endParaRPr lang="en-US" sz="2800" spc="-150" dirty="0">
                        <a:solidFill>
                          <a:schemeClr val="tx1"/>
                        </a:solidFill>
                      </a:endParaRPr>
                    </a:p>
                  </a:txBody>
                  <a:tcPr>
                    <a:solidFill>
                      <a:schemeClr val="bg1"/>
                    </a:solidFill>
                  </a:tcPr>
                </a:tc>
                <a:extLst>
                  <a:ext uri="{0D108BD9-81ED-4DB2-BD59-A6C34878D82A}">
                    <a16:rowId xmlns:a16="http://schemas.microsoft.com/office/drawing/2014/main" xmlns="" val="788581963"/>
                  </a:ext>
                </a:extLst>
              </a:tr>
              <a:tr h="535142">
                <a:tc>
                  <a:txBody>
                    <a:bodyPr/>
                    <a:lstStyle/>
                    <a:p>
                      <a:r>
                        <a:rPr lang="en-US" sz="2800" spc="-150" dirty="0">
                          <a:solidFill>
                            <a:schemeClr val="tx1"/>
                          </a:solidFill>
                        </a:rPr>
                        <a:t>Collisions in merging</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150" dirty="0">
                          <a:solidFill>
                            <a:schemeClr val="tx1"/>
                          </a:solidFill>
                        </a:rPr>
                        <a:t>1.3 X 10</a:t>
                      </a:r>
                      <a:r>
                        <a:rPr lang="en-US" sz="2800" kern="1200" spc="-150" baseline="30000" dirty="0">
                          <a:solidFill>
                            <a:schemeClr val="tx1"/>
                          </a:solidFill>
                          <a:effectLst/>
                          <a:latin typeface="+mn-lt"/>
                          <a:ea typeface="+mn-ea"/>
                          <a:cs typeface="+mn-cs"/>
                        </a:rPr>
                        <a:t>-4</a:t>
                      </a:r>
                      <a:endParaRPr lang="en-US" sz="2800" spc="-150" dirty="0">
                        <a:solidFill>
                          <a:schemeClr val="tx1"/>
                        </a:solidFill>
                      </a:endParaRPr>
                    </a:p>
                  </a:txBody>
                  <a:tcPr>
                    <a:solidFill>
                      <a:schemeClr val="bg1"/>
                    </a:solidFill>
                  </a:tcPr>
                </a:tc>
                <a:extLst>
                  <a:ext uri="{0D108BD9-81ED-4DB2-BD59-A6C34878D82A}">
                    <a16:rowId xmlns:a16="http://schemas.microsoft.com/office/drawing/2014/main" xmlns="" val="2968212200"/>
                  </a:ext>
                </a:extLst>
              </a:tr>
              <a:tr h="975848">
                <a:tc>
                  <a:txBody>
                    <a:bodyPr/>
                    <a:lstStyle/>
                    <a:p>
                      <a:r>
                        <a:rPr lang="en-US" sz="2800" spc="-150" dirty="0">
                          <a:solidFill>
                            <a:schemeClr val="tx1"/>
                          </a:solidFill>
                        </a:rPr>
                        <a:t>Grounding – forgot to turn</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150" dirty="0">
                          <a:solidFill>
                            <a:schemeClr val="tx1"/>
                          </a:solidFill>
                        </a:rPr>
                        <a:t>1.6 X 10</a:t>
                      </a:r>
                      <a:r>
                        <a:rPr lang="en-US" sz="2800" kern="1200" spc="-150" baseline="30000" dirty="0">
                          <a:solidFill>
                            <a:schemeClr val="tx1"/>
                          </a:solidFill>
                          <a:effectLst/>
                          <a:latin typeface="+mn-lt"/>
                          <a:ea typeface="+mn-ea"/>
                          <a:cs typeface="+mn-cs"/>
                        </a:rPr>
                        <a:t>-4</a:t>
                      </a:r>
                      <a:endParaRPr lang="en-US" sz="2800" spc="-150" dirty="0">
                        <a:solidFill>
                          <a:schemeClr val="tx1"/>
                        </a:solidFill>
                      </a:endParaRPr>
                    </a:p>
                  </a:txBody>
                  <a:tcPr>
                    <a:solidFill>
                      <a:schemeClr val="bg1"/>
                    </a:solidFill>
                  </a:tcPr>
                </a:tc>
                <a:extLst>
                  <a:ext uri="{0D108BD9-81ED-4DB2-BD59-A6C34878D82A}">
                    <a16:rowId xmlns:a16="http://schemas.microsoft.com/office/drawing/2014/main" xmlns="" val="3025296310"/>
                  </a:ext>
                </a:extLst>
              </a:tr>
            </a:tbl>
          </a:graphicData>
        </a:graphic>
      </p:graphicFrame>
    </p:spTree>
    <p:extLst>
      <p:ext uri="{BB962C8B-B14F-4D97-AF65-F5344CB8AC3E}">
        <p14:creationId xmlns:p14="http://schemas.microsoft.com/office/powerpoint/2010/main" val="343349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6" y="694030"/>
            <a:ext cx="4125947" cy="1325563"/>
          </a:xfrm>
        </p:spPr>
        <p:txBody>
          <a:bodyPr>
            <a:noAutofit/>
          </a:bodyPr>
          <a:lstStyle/>
          <a:p>
            <a:pPr algn="ctr">
              <a:lnSpc>
                <a:spcPct val="100000"/>
              </a:lnSpc>
            </a:pPr>
            <a:r>
              <a:rPr lang="en-US" sz="3200" b="1" dirty="0">
                <a:solidFill>
                  <a:srgbClr val="002060"/>
                </a:solidFill>
              </a:rPr>
              <a:t>Results of the Strategy Developed by the IALA Waterway Risk Assessment </a:t>
            </a:r>
            <a:r>
              <a:rPr lang="en-US" sz="3200" b="1" dirty="0" err="1">
                <a:solidFill>
                  <a:srgbClr val="002060"/>
                </a:solidFill>
              </a:rPr>
              <a:t>Programme</a:t>
            </a:r>
            <a:r>
              <a:rPr lang="en-US" sz="3200" b="1" dirty="0">
                <a:solidFill>
                  <a:srgbClr val="002060"/>
                </a:solidFill>
              </a:rPr>
              <a:t> (IWRAP)</a:t>
            </a:r>
          </a:p>
        </p:txBody>
      </p:sp>
      <p:sp>
        <p:nvSpPr>
          <p:cNvPr id="9" name="Slide Number Placeholder 8"/>
          <p:cNvSpPr>
            <a:spLocks noGrp="1"/>
          </p:cNvSpPr>
          <p:nvPr>
            <p:ph type="sldNum" sz="quarter" idx="12"/>
          </p:nvPr>
        </p:nvSpPr>
        <p:spPr/>
        <p:txBody>
          <a:bodyPr/>
          <a:lstStyle/>
          <a:p>
            <a:fld id="{70138C76-6D57-4DF1-A35C-269FB17EEEDB}" type="slidenum">
              <a:rPr lang="en-US" smtClean="0"/>
              <a:t>11</a:t>
            </a:fld>
            <a:endParaRPr lang="en-US" dirty="0"/>
          </a:p>
        </p:txBody>
      </p:sp>
      <p:sp>
        <p:nvSpPr>
          <p:cNvPr id="12" name="Content Placeholder 2"/>
          <p:cNvSpPr txBox="1">
            <a:spLocks/>
          </p:cNvSpPr>
          <p:nvPr/>
        </p:nvSpPr>
        <p:spPr>
          <a:xfrm>
            <a:off x="107881" y="1362075"/>
            <a:ext cx="11836469" cy="51625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00000"/>
              </a:lnSpc>
              <a:buFont typeface="+mj-lt"/>
              <a:buAutoNum type="romanLcPeriod" startAt="3"/>
            </a:pPr>
            <a:endParaRPr lang="en-US" sz="2600" dirty="0"/>
          </a:p>
        </p:txBody>
      </p:sp>
      <p:grpSp>
        <p:nvGrpSpPr>
          <p:cNvPr id="46" name="Group 45">
            <a:extLst>
              <a:ext uri="{FF2B5EF4-FFF2-40B4-BE49-F238E27FC236}">
                <a16:creationId xmlns:a16="http://schemas.microsoft.com/office/drawing/2014/main" xmlns="" id="{D12AF94E-AD9A-4D1F-902F-0B44D7DB771D}"/>
              </a:ext>
            </a:extLst>
          </p:cNvPr>
          <p:cNvGrpSpPr/>
          <p:nvPr/>
        </p:nvGrpSpPr>
        <p:grpSpPr>
          <a:xfrm>
            <a:off x="4760263" y="-18897"/>
            <a:ext cx="7428243" cy="6876897"/>
            <a:chOff x="4760263" y="-18897"/>
            <a:chExt cx="7428243" cy="6876897"/>
          </a:xfrm>
        </p:grpSpPr>
        <p:pic>
          <p:nvPicPr>
            <p:cNvPr id="11" name="Picture 10">
              <a:extLst>
                <a:ext uri="{FF2B5EF4-FFF2-40B4-BE49-F238E27FC236}">
                  <a16:creationId xmlns:a16="http://schemas.microsoft.com/office/drawing/2014/main" xmlns="" id="{A2A289B9-0C40-475E-9829-FD61FC494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15" r="5357" b="878"/>
            <a:stretch/>
          </p:blipFill>
          <p:spPr>
            <a:xfrm>
              <a:off x="4760263" y="14703"/>
              <a:ext cx="1684583" cy="6831842"/>
            </a:xfrm>
            <a:prstGeom prst="rect">
              <a:avLst/>
            </a:prstGeom>
          </p:spPr>
        </p:pic>
        <p:grpSp>
          <p:nvGrpSpPr>
            <p:cNvPr id="26" name="Group 25">
              <a:extLst>
                <a:ext uri="{FF2B5EF4-FFF2-40B4-BE49-F238E27FC236}">
                  <a16:creationId xmlns:a16="http://schemas.microsoft.com/office/drawing/2014/main" xmlns="" id="{3438B873-9844-428F-9804-4F0DC085F418}"/>
                </a:ext>
              </a:extLst>
            </p:cNvPr>
            <p:cNvGrpSpPr/>
            <p:nvPr/>
          </p:nvGrpSpPr>
          <p:grpSpPr>
            <a:xfrm>
              <a:off x="6401794" y="-18897"/>
              <a:ext cx="5786712" cy="6876897"/>
              <a:chOff x="6401794" y="-18897"/>
              <a:chExt cx="5786712" cy="6876897"/>
            </a:xfrm>
          </p:grpSpPr>
          <p:grpSp>
            <p:nvGrpSpPr>
              <p:cNvPr id="18" name="Group 17">
                <a:extLst>
                  <a:ext uri="{FF2B5EF4-FFF2-40B4-BE49-F238E27FC236}">
                    <a16:creationId xmlns:a16="http://schemas.microsoft.com/office/drawing/2014/main" xmlns="" id="{22646BB2-BDC8-4724-91D7-489724EFC2F2}"/>
                  </a:ext>
                </a:extLst>
              </p:cNvPr>
              <p:cNvGrpSpPr/>
              <p:nvPr/>
            </p:nvGrpSpPr>
            <p:grpSpPr>
              <a:xfrm>
                <a:off x="6401794" y="-18897"/>
                <a:ext cx="5786712" cy="6876897"/>
                <a:chOff x="8251307" y="1350022"/>
                <a:chExt cx="3801891" cy="5257904"/>
              </a:xfrm>
            </p:grpSpPr>
            <p:pic>
              <p:nvPicPr>
                <p:cNvPr id="8" name="Picture 7">
                  <a:extLst>
                    <a:ext uri="{FF2B5EF4-FFF2-40B4-BE49-F238E27FC236}">
                      <a16:creationId xmlns:a16="http://schemas.microsoft.com/office/drawing/2014/main" xmlns="" id="{FA6B8F54-77E0-4065-B07C-2D2FB1236D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61" t="2602" r="261" b="1710"/>
                <a:stretch/>
              </p:blipFill>
              <p:spPr>
                <a:xfrm>
                  <a:off x="8251307" y="1350022"/>
                  <a:ext cx="3801891" cy="5257904"/>
                </a:xfrm>
                <a:prstGeom prst="rect">
                  <a:avLst/>
                </a:prstGeom>
              </p:spPr>
            </p:pic>
            <p:sp>
              <p:nvSpPr>
                <p:cNvPr id="13" name="Oval 12">
                  <a:extLst>
                    <a:ext uri="{FF2B5EF4-FFF2-40B4-BE49-F238E27FC236}">
                      <a16:creationId xmlns:a16="http://schemas.microsoft.com/office/drawing/2014/main" xmlns="" id="{A852966B-549A-4BCA-B133-7BB2418C8E6C}"/>
                    </a:ext>
                  </a:extLst>
                </p:cNvPr>
                <p:cNvSpPr/>
                <p:nvPr/>
              </p:nvSpPr>
              <p:spPr>
                <a:xfrm>
                  <a:off x="11198224" y="3892548"/>
                  <a:ext cx="746126" cy="81219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1A9A6E06-C2BD-4FD1-B229-3B70504BD6D1}"/>
                    </a:ext>
                  </a:extLst>
                </p:cNvPr>
                <p:cNvSpPr/>
                <p:nvPr/>
              </p:nvSpPr>
              <p:spPr>
                <a:xfrm>
                  <a:off x="11112499" y="2046288"/>
                  <a:ext cx="746125" cy="81219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xmlns="" id="{ACF39B07-5F43-4FC4-94EE-30AB0B5CC62C}"/>
                  </a:ext>
                </a:extLst>
              </p:cNvPr>
              <p:cNvSpPr txBox="1"/>
              <p:nvPr/>
            </p:nvSpPr>
            <p:spPr>
              <a:xfrm>
                <a:off x="6496909" y="102254"/>
                <a:ext cx="2406191" cy="532091"/>
              </a:xfrm>
              <a:prstGeom prst="rect">
                <a:avLst/>
              </a:prstGeom>
              <a:solidFill>
                <a:schemeClr val="bg2"/>
              </a:solidFill>
            </p:spPr>
            <p:txBody>
              <a:bodyPr wrap="square" rtlCol="0">
                <a:spAutoFit/>
              </a:bodyPr>
              <a:lstStyle/>
              <a:p>
                <a:r>
                  <a:rPr lang="en-US" sz="2800" b="1" dirty="0"/>
                  <a:t>Traffic density</a:t>
                </a:r>
              </a:p>
            </p:txBody>
          </p:sp>
        </p:grpSp>
      </p:grpSp>
      <p:sp>
        <p:nvSpPr>
          <p:cNvPr id="52" name="TextBox 51">
            <a:extLst>
              <a:ext uri="{FF2B5EF4-FFF2-40B4-BE49-F238E27FC236}">
                <a16:creationId xmlns:a16="http://schemas.microsoft.com/office/drawing/2014/main" xmlns="" id="{0A6DDDB7-561B-49E4-943F-0FE55884D5EF}"/>
              </a:ext>
            </a:extLst>
          </p:cNvPr>
          <p:cNvSpPr txBox="1"/>
          <p:nvPr/>
        </p:nvSpPr>
        <p:spPr>
          <a:xfrm>
            <a:off x="137546" y="2713644"/>
            <a:ext cx="4330260" cy="3108543"/>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US" sz="2800" dirty="0"/>
              <a:t>The approach channels to Port of Spain and Point </a:t>
            </a:r>
            <a:r>
              <a:rPr lang="en-US" sz="2800" dirty="0" err="1"/>
              <a:t>Lisas</a:t>
            </a:r>
            <a:r>
              <a:rPr lang="en-US" sz="2800" dirty="0"/>
              <a:t> are at risk in maritime navigation </a:t>
            </a:r>
          </a:p>
          <a:p>
            <a:endParaRPr lang="en-US" sz="2800" dirty="0"/>
          </a:p>
          <a:p>
            <a:pPr marL="457200" indent="-457200">
              <a:buFont typeface="Arial" panose="020B0604020202020204" pitchFamily="34" charset="0"/>
              <a:buChar char="•"/>
            </a:pPr>
            <a:r>
              <a:rPr lang="en-US" sz="2800" dirty="0"/>
              <a:t>There is pilotage in these areas</a:t>
            </a:r>
          </a:p>
        </p:txBody>
      </p:sp>
      <p:sp>
        <p:nvSpPr>
          <p:cNvPr id="37" name="TextBox 36">
            <a:extLst>
              <a:ext uri="{FF2B5EF4-FFF2-40B4-BE49-F238E27FC236}">
                <a16:creationId xmlns:a16="http://schemas.microsoft.com/office/drawing/2014/main" xmlns="" id="{48B553D4-6D0D-4119-8BD8-146187D811B0}"/>
              </a:ext>
            </a:extLst>
          </p:cNvPr>
          <p:cNvSpPr txBox="1"/>
          <p:nvPr/>
        </p:nvSpPr>
        <p:spPr>
          <a:xfrm>
            <a:off x="10486861" y="2801126"/>
            <a:ext cx="2102734" cy="461665"/>
          </a:xfrm>
          <a:prstGeom prst="rect">
            <a:avLst/>
          </a:prstGeom>
          <a:noFill/>
        </p:spPr>
        <p:txBody>
          <a:bodyPr wrap="square" rtlCol="0">
            <a:spAutoFit/>
          </a:bodyPr>
          <a:lstStyle/>
          <a:p>
            <a:r>
              <a:rPr lang="en-US" sz="2400" b="1" dirty="0"/>
              <a:t>Point </a:t>
            </a:r>
            <a:r>
              <a:rPr lang="en-US" sz="2400" b="1" dirty="0" err="1"/>
              <a:t>Lisas</a:t>
            </a:r>
            <a:endParaRPr lang="en-US" sz="2400" b="1" dirty="0"/>
          </a:p>
        </p:txBody>
      </p:sp>
      <p:grpSp>
        <p:nvGrpSpPr>
          <p:cNvPr id="10" name="Group 9">
            <a:extLst>
              <a:ext uri="{FF2B5EF4-FFF2-40B4-BE49-F238E27FC236}">
                <a16:creationId xmlns:a16="http://schemas.microsoft.com/office/drawing/2014/main" xmlns="" id="{0AB164A3-4D95-462A-8636-41A256B63AA8}"/>
              </a:ext>
            </a:extLst>
          </p:cNvPr>
          <p:cNvGrpSpPr/>
          <p:nvPr/>
        </p:nvGrpSpPr>
        <p:grpSpPr>
          <a:xfrm>
            <a:off x="4619603" y="-61044"/>
            <a:ext cx="7622965" cy="6858000"/>
            <a:chOff x="12093403" y="1218102"/>
            <a:chExt cx="7622965" cy="6858000"/>
          </a:xfrm>
        </p:grpSpPr>
        <p:grpSp>
          <p:nvGrpSpPr>
            <p:cNvPr id="51" name="Group 50">
              <a:extLst>
                <a:ext uri="{FF2B5EF4-FFF2-40B4-BE49-F238E27FC236}">
                  <a16:creationId xmlns:a16="http://schemas.microsoft.com/office/drawing/2014/main" xmlns="" id="{D1AFF5A5-A18E-4251-A5F3-4559778A0D6B}"/>
                </a:ext>
              </a:extLst>
            </p:cNvPr>
            <p:cNvGrpSpPr/>
            <p:nvPr/>
          </p:nvGrpSpPr>
          <p:grpSpPr>
            <a:xfrm>
              <a:off x="12093403" y="1218102"/>
              <a:ext cx="7622965" cy="6858000"/>
              <a:chOff x="4569035" y="0"/>
              <a:chExt cx="7622965" cy="6858000"/>
            </a:xfrm>
          </p:grpSpPr>
          <p:grpSp>
            <p:nvGrpSpPr>
              <p:cNvPr id="32" name="Group 31">
                <a:extLst>
                  <a:ext uri="{FF2B5EF4-FFF2-40B4-BE49-F238E27FC236}">
                    <a16:creationId xmlns:a16="http://schemas.microsoft.com/office/drawing/2014/main" xmlns="" id="{274FFA5E-B1C1-4549-99B4-5169E6216910}"/>
                  </a:ext>
                </a:extLst>
              </p:cNvPr>
              <p:cNvGrpSpPr/>
              <p:nvPr/>
            </p:nvGrpSpPr>
            <p:grpSpPr>
              <a:xfrm>
                <a:off x="4569035" y="0"/>
                <a:ext cx="7622965" cy="6858000"/>
                <a:chOff x="4749501" y="11455"/>
                <a:chExt cx="7622965" cy="6858000"/>
              </a:xfrm>
            </p:grpSpPr>
            <p:pic>
              <p:nvPicPr>
                <p:cNvPr id="29" name="Picture 28">
                  <a:extLst>
                    <a:ext uri="{FF2B5EF4-FFF2-40B4-BE49-F238E27FC236}">
                      <a16:creationId xmlns:a16="http://schemas.microsoft.com/office/drawing/2014/main" xmlns="" id="{CF943997-C705-4AD4-A986-D15C99F21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9501" y="11455"/>
                  <a:ext cx="7622965" cy="6858000"/>
                </a:xfrm>
                <a:prstGeom prst="rect">
                  <a:avLst/>
                </a:prstGeom>
              </p:spPr>
            </p:pic>
            <p:sp>
              <p:nvSpPr>
                <p:cNvPr id="20" name="Oval 19">
                  <a:extLst>
                    <a:ext uri="{FF2B5EF4-FFF2-40B4-BE49-F238E27FC236}">
                      <a16:creationId xmlns:a16="http://schemas.microsoft.com/office/drawing/2014/main" xmlns="" id="{399F3FE5-E9A6-49D9-91EC-4CC9EC454D46}"/>
                    </a:ext>
                  </a:extLst>
                </p:cNvPr>
                <p:cNvSpPr/>
                <p:nvPr/>
              </p:nvSpPr>
              <p:spPr>
                <a:xfrm>
                  <a:off x="9141267" y="3024824"/>
                  <a:ext cx="868500" cy="89589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xmlns="" id="{351EB749-08B7-4994-A57D-DBCC6A58CF0A}"/>
                    </a:ext>
                  </a:extLst>
                </p:cNvPr>
                <p:cNvSpPr/>
                <p:nvPr/>
              </p:nvSpPr>
              <p:spPr>
                <a:xfrm>
                  <a:off x="8789327" y="1135151"/>
                  <a:ext cx="868500" cy="89589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4BCD53C5-9E84-4E73-86A0-17CC800FD258}"/>
                    </a:ext>
                  </a:extLst>
                </p:cNvPr>
                <p:cNvSpPr txBox="1"/>
                <p:nvPr/>
              </p:nvSpPr>
              <p:spPr>
                <a:xfrm>
                  <a:off x="4760263" y="60737"/>
                  <a:ext cx="3391199" cy="1384995"/>
                </a:xfrm>
                <a:prstGeom prst="rect">
                  <a:avLst/>
                </a:prstGeom>
                <a:solidFill>
                  <a:schemeClr val="bg2"/>
                </a:solidFill>
              </p:spPr>
              <p:txBody>
                <a:bodyPr wrap="square" rtlCol="0">
                  <a:spAutoFit/>
                </a:bodyPr>
                <a:lstStyle/>
                <a:p>
                  <a:r>
                    <a:rPr lang="en-US" sz="2800" dirty="0"/>
                    <a:t>Powered grounding is likely to occur every 24 years</a:t>
                  </a:r>
                </a:p>
              </p:txBody>
            </p:sp>
          </p:grpSp>
          <p:pic>
            <p:nvPicPr>
              <p:cNvPr id="47" name="Picture 46">
                <a:extLst>
                  <a:ext uri="{FF2B5EF4-FFF2-40B4-BE49-F238E27FC236}">
                    <a16:creationId xmlns:a16="http://schemas.microsoft.com/office/drawing/2014/main" xmlns="" id="{8D6F201B-A3DC-41C7-9B02-54C91AE32558}"/>
                  </a:ext>
                </a:extLst>
              </p:cNvPr>
              <p:cNvPicPr>
                <a:picLocks noChangeAspect="1"/>
              </p:cNvPicPr>
              <p:nvPr/>
            </p:nvPicPr>
            <p:blipFill>
              <a:blip r:embed="rId6"/>
              <a:stretch>
                <a:fillRect/>
              </a:stretch>
            </p:blipFill>
            <p:spPr>
              <a:xfrm>
                <a:off x="4740723" y="2216149"/>
                <a:ext cx="457200" cy="2152650"/>
              </a:xfrm>
              <a:prstGeom prst="rect">
                <a:avLst/>
              </a:prstGeom>
            </p:spPr>
          </p:pic>
        </p:grpSp>
        <p:sp>
          <p:nvSpPr>
            <p:cNvPr id="63" name="TextBox 62">
              <a:extLst>
                <a:ext uri="{FF2B5EF4-FFF2-40B4-BE49-F238E27FC236}">
                  <a16:creationId xmlns:a16="http://schemas.microsoft.com/office/drawing/2014/main" xmlns="" id="{C31A484E-0883-4868-9835-757AF598E347}"/>
                </a:ext>
              </a:extLst>
            </p:cNvPr>
            <p:cNvSpPr txBox="1"/>
            <p:nvPr/>
          </p:nvSpPr>
          <p:spPr>
            <a:xfrm>
              <a:off x="16826888" y="1880133"/>
              <a:ext cx="2102734" cy="461665"/>
            </a:xfrm>
            <a:prstGeom prst="rect">
              <a:avLst/>
            </a:prstGeom>
            <a:noFill/>
          </p:spPr>
          <p:txBody>
            <a:bodyPr wrap="square" rtlCol="0">
              <a:spAutoFit/>
            </a:bodyPr>
            <a:lstStyle/>
            <a:p>
              <a:r>
                <a:rPr lang="en-US" sz="2400" b="1" dirty="0"/>
                <a:t>Port of Spain</a:t>
              </a:r>
            </a:p>
          </p:txBody>
        </p:sp>
        <p:sp>
          <p:nvSpPr>
            <p:cNvPr id="64" name="TextBox 63">
              <a:extLst>
                <a:ext uri="{FF2B5EF4-FFF2-40B4-BE49-F238E27FC236}">
                  <a16:creationId xmlns:a16="http://schemas.microsoft.com/office/drawing/2014/main" xmlns="" id="{A52D5C39-12B0-4183-881C-E672D5379555}"/>
                </a:ext>
              </a:extLst>
            </p:cNvPr>
            <p:cNvSpPr txBox="1"/>
            <p:nvPr/>
          </p:nvSpPr>
          <p:spPr>
            <a:xfrm>
              <a:off x="17160091" y="3768533"/>
              <a:ext cx="2102734" cy="461665"/>
            </a:xfrm>
            <a:prstGeom prst="rect">
              <a:avLst/>
            </a:prstGeom>
            <a:noFill/>
          </p:spPr>
          <p:txBody>
            <a:bodyPr wrap="square" rtlCol="0">
              <a:spAutoFit/>
            </a:bodyPr>
            <a:lstStyle/>
            <a:p>
              <a:r>
                <a:rPr lang="en-US" sz="2400" b="1" dirty="0"/>
                <a:t>Point </a:t>
              </a:r>
              <a:r>
                <a:rPr lang="en-US" sz="2400" b="1" dirty="0" err="1"/>
                <a:t>Lisas</a:t>
              </a:r>
              <a:endParaRPr lang="en-US" sz="2400" b="1" dirty="0"/>
            </a:p>
          </p:txBody>
        </p:sp>
      </p:grpSp>
      <p:grpSp>
        <p:nvGrpSpPr>
          <p:cNvPr id="6" name="Group 5">
            <a:extLst>
              <a:ext uri="{FF2B5EF4-FFF2-40B4-BE49-F238E27FC236}">
                <a16:creationId xmlns:a16="http://schemas.microsoft.com/office/drawing/2014/main" xmlns="" id="{CFB7BD7C-BED2-4CDA-B973-D4AA1017D22B}"/>
              </a:ext>
            </a:extLst>
          </p:cNvPr>
          <p:cNvGrpSpPr/>
          <p:nvPr/>
        </p:nvGrpSpPr>
        <p:grpSpPr>
          <a:xfrm>
            <a:off x="4347044" y="-63544"/>
            <a:ext cx="7573569" cy="6921544"/>
            <a:chOff x="4771532" y="10785"/>
            <a:chExt cx="7428400" cy="6921544"/>
          </a:xfrm>
        </p:grpSpPr>
        <p:grpSp>
          <p:nvGrpSpPr>
            <p:cNvPr id="50" name="Group 49">
              <a:extLst>
                <a:ext uri="{FF2B5EF4-FFF2-40B4-BE49-F238E27FC236}">
                  <a16:creationId xmlns:a16="http://schemas.microsoft.com/office/drawing/2014/main" xmlns="" id="{9C2F7C54-5796-4E07-9B13-C14EF5BB06E0}"/>
                </a:ext>
              </a:extLst>
            </p:cNvPr>
            <p:cNvGrpSpPr/>
            <p:nvPr/>
          </p:nvGrpSpPr>
          <p:grpSpPr>
            <a:xfrm>
              <a:off x="4771532" y="10785"/>
              <a:ext cx="7428400" cy="6921544"/>
              <a:chOff x="4760263" y="95407"/>
              <a:chExt cx="7428400" cy="6921544"/>
            </a:xfrm>
          </p:grpSpPr>
          <p:pic>
            <p:nvPicPr>
              <p:cNvPr id="27" name="Picture 26">
                <a:extLst>
                  <a:ext uri="{FF2B5EF4-FFF2-40B4-BE49-F238E27FC236}">
                    <a16:creationId xmlns:a16="http://schemas.microsoft.com/office/drawing/2014/main" xmlns="" id="{A2525DBD-84E2-4442-A08B-9E44EEAE4D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75278" y="95407"/>
                <a:ext cx="7413385" cy="6921544"/>
              </a:xfrm>
              <a:prstGeom prst="rect">
                <a:avLst/>
              </a:prstGeom>
            </p:spPr>
          </p:pic>
          <p:grpSp>
            <p:nvGrpSpPr>
              <p:cNvPr id="49" name="Group 48">
                <a:extLst>
                  <a:ext uri="{FF2B5EF4-FFF2-40B4-BE49-F238E27FC236}">
                    <a16:creationId xmlns:a16="http://schemas.microsoft.com/office/drawing/2014/main" xmlns="" id="{816517D2-71D0-4FF3-8104-EF89147184AD}"/>
                  </a:ext>
                </a:extLst>
              </p:cNvPr>
              <p:cNvGrpSpPr/>
              <p:nvPr/>
            </p:nvGrpSpPr>
            <p:grpSpPr>
              <a:xfrm>
                <a:off x="4760263" y="135446"/>
                <a:ext cx="5577740" cy="4663635"/>
                <a:chOff x="4760263" y="135446"/>
                <a:chExt cx="5577740" cy="4663635"/>
              </a:xfrm>
            </p:grpSpPr>
            <p:grpSp>
              <p:nvGrpSpPr>
                <p:cNvPr id="48" name="Group 47">
                  <a:extLst>
                    <a:ext uri="{FF2B5EF4-FFF2-40B4-BE49-F238E27FC236}">
                      <a16:creationId xmlns:a16="http://schemas.microsoft.com/office/drawing/2014/main" xmlns="" id="{835CFBE4-A278-4C66-8CE7-AFCDE8428562}"/>
                    </a:ext>
                  </a:extLst>
                </p:cNvPr>
                <p:cNvGrpSpPr/>
                <p:nvPr/>
              </p:nvGrpSpPr>
              <p:grpSpPr>
                <a:xfrm>
                  <a:off x="4782057" y="1958733"/>
                  <a:ext cx="5555946" cy="2840348"/>
                  <a:chOff x="4782057" y="1958733"/>
                  <a:chExt cx="5555946" cy="2840348"/>
                </a:xfrm>
              </p:grpSpPr>
              <p:sp>
                <p:nvSpPr>
                  <p:cNvPr id="24" name="Oval 23">
                    <a:extLst>
                      <a:ext uri="{FF2B5EF4-FFF2-40B4-BE49-F238E27FC236}">
                        <a16:creationId xmlns:a16="http://schemas.microsoft.com/office/drawing/2014/main" xmlns="" id="{91532E77-AF44-4605-82E8-289067FE24F2}"/>
                      </a:ext>
                    </a:extLst>
                  </p:cNvPr>
                  <p:cNvSpPr/>
                  <p:nvPr/>
                </p:nvSpPr>
                <p:spPr>
                  <a:xfrm>
                    <a:off x="9484962" y="3061264"/>
                    <a:ext cx="853041" cy="76922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5652D5A5-1A13-498E-AB5B-EA3A6B13EF0C}"/>
                      </a:ext>
                    </a:extLst>
                  </p:cNvPr>
                  <p:cNvSpPr/>
                  <p:nvPr/>
                </p:nvSpPr>
                <p:spPr>
                  <a:xfrm>
                    <a:off x="6084858" y="2891757"/>
                    <a:ext cx="868500" cy="89589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xmlns="" id="{D2EFDAE6-6CD4-425C-8051-AF2FA2FC784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277"/>
                  <a:stretch/>
                </p:blipFill>
                <p:spPr>
                  <a:xfrm>
                    <a:off x="4782057" y="1958733"/>
                    <a:ext cx="678197" cy="2840348"/>
                  </a:xfrm>
                  <a:prstGeom prst="rect">
                    <a:avLst/>
                  </a:prstGeom>
                </p:spPr>
              </p:pic>
            </p:grpSp>
            <p:sp>
              <p:nvSpPr>
                <p:cNvPr id="21" name="TextBox 20">
                  <a:extLst>
                    <a:ext uri="{FF2B5EF4-FFF2-40B4-BE49-F238E27FC236}">
                      <a16:creationId xmlns:a16="http://schemas.microsoft.com/office/drawing/2014/main" xmlns="" id="{DAC1321A-74DC-4DDE-8A0A-84FD54DCF4BF}"/>
                    </a:ext>
                  </a:extLst>
                </p:cNvPr>
                <p:cNvSpPr txBox="1"/>
                <p:nvPr/>
              </p:nvSpPr>
              <p:spPr>
                <a:xfrm>
                  <a:off x="4760263" y="135446"/>
                  <a:ext cx="3391199" cy="1384995"/>
                </a:xfrm>
                <a:prstGeom prst="rect">
                  <a:avLst/>
                </a:prstGeom>
                <a:solidFill>
                  <a:schemeClr val="bg2"/>
                </a:solidFill>
              </p:spPr>
              <p:txBody>
                <a:bodyPr wrap="square" rtlCol="0">
                  <a:spAutoFit/>
                </a:bodyPr>
                <a:lstStyle/>
                <a:p>
                  <a:r>
                    <a:rPr lang="en-US" sz="2800" dirty="0"/>
                    <a:t>Drifting grounding is likely to occur every 345 years</a:t>
                  </a:r>
                </a:p>
              </p:txBody>
            </p:sp>
          </p:grpSp>
        </p:grpSp>
        <p:sp>
          <p:nvSpPr>
            <p:cNvPr id="45" name="TextBox 44">
              <a:extLst>
                <a:ext uri="{FF2B5EF4-FFF2-40B4-BE49-F238E27FC236}">
                  <a16:creationId xmlns:a16="http://schemas.microsoft.com/office/drawing/2014/main" xmlns="" id="{22F8C159-AC54-4DDA-A421-C5E9784D1F09}"/>
                </a:ext>
              </a:extLst>
            </p:cNvPr>
            <p:cNvSpPr txBox="1"/>
            <p:nvPr/>
          </p:nvSpPr>
          <p:spPr>
            <a:xfrm>
              <a:off x="9205790" y="625991"/>
              <a:ext cx="2102734" cy="461665"/>
            </a:xfrm>
            <a:prstGeom prst="rect">
              <a:avLst/>
            </a:prstGeom>
            <a:noFill/>
          </p:spPr>
          <p:txBody>
            <a:bodyPr wrap="square" rtlCol="0">
              <a:spAutoFit/>
            </a:bodyPr>
            <a:lstStyle/>
            <a:p>
              <a:r>
                <a:rPr lang="en-US" sz="2400" b="1" dirty="0"/>
                <a:t>Port of Spain</a:t>
              </a:r>
            </a:p>
          </p:txBody>
        </p:sp>
        <p:sp>
          <p:nvSpPr>
            <p:cNvPr id="60" name="TextBox 59">
              <a:extLst>
                <a:ext uri="{FF2B5EF4-FFF2-40B4-BE49-F238E27FC236}">
                  <a16:creationId xmlns:a16="http://schemas.microsoft.com/office/drawing/2014/main" xmlns="" id="{EBBF4C36-D376-41FB-A1AA-F815A3720757}"/>
                </a:ext>
              </a:extLst>
            </p:cNvPr>
            <p:cNvSpPr txBox="1"/>
            <p:nvPr/>
          </p:nvSpPr>
          <p:spPr>
            <a:xfrm>
              <a:off x="9248168" y="2493115"/>
              <a:ext cx="2102734" cy="461665"/>
            </a:xfrm>
            <a:prstGeom prst="rect">
              <a:avLst/>
            </a:prstGeom>
            <a:noFill/>
          </p:spPr>
          <p:txBody>
            <a:bodyPr wrap="square" rtlCol="0">
              <a:spAutoFit/>
            </a:bodyPr>
            <a:lstStyle/>
            <a:p>
              <a:r>
                <a:rPr lang="en-US" sz="2400" b="1" dirty="0"/>
                <a:t>Point </a:t>
              </a:r>
              <a:r>
                <a:rPr lang="en-US" sz="2400" b="1" dirty="0" err="1"/>
                <a:t>Lisas</a:t>
              </a:r>
              <a:endParaRPr lang="en-US" sz="2400" b="1" dirty="0"/>
            </a:p>
          </p:txBody>
        </p:sp>
      </p:grpSp>
      <p:grpSp>
        <p:nvGrpSpPr>
          <p:cNvPr id="5" name="Group 4">
            <a:extLst>
              <a:ext uri="{FF2B5EF4-FFF2-40B4-BE49-F238E27FC236}">
                <a16:creationId xmlns:a16="http://schemas.microsoft.com/office/drawing/2014/main" xmlns="" id="{8DCEB9E5-68EC-42D1-9196-BB0697205794}"/>
              </a:ext>
            </a:extLst>
          </p:cNvPr>
          <p:cNvGrpSpPr/>
          <p:nvPr/>
        </p:nvGrpSpPr>
        <p:grpSpPr>
          <a:xfrm>
            <a:off x="4347044" y="-57563"/>
            <a:ext cx="7863898" cy="6915750"/>
            <a:chOff x="10657543" y="-46295"/>
            <a:chExt cx="7692262" cy="6915750"/>
          </a:xfrm>
        </p:grpSpPr>
        <p:grpSp>
          <p:nvGrpSpPr>
            <p:cNvPr id="43" name="Group 42">
              <a:extLst>
                <a:ext uri="{FF2B5EF4-FFF2-40B4-BE49-F238E27FC236}">
                  <a16:creationId xmlns:a16="http://schemas.microsoft.com/office/drawing/2014/main" xmlns="" id="{F6CC1C11-04E1-4B8B-8AD6-E6B970B8E195}"/>
                </a:ext>
              </a:extLst>
            </p:cNvPr>
            <p:cNvGrpSpPr/>
            <p:nvPr/>
          </p:nvGrpSpPr>
          <p:grpSpPr>
            <a:xfrm>
              <a:off x="10657543" y="-46295"/>
              <a:ext cx="7692262" cy="6915750"/>
              <a:chOff x="10794380" y="-88102"/>
              <a:chExt cx="7692262" cy="6915750"/>
            </a:xfrm>
          </p:grpSpPr>
          <p:grpSp>
            <p:nvGrpSpPr>
              <p:cNvPr id="41" name="Group 40">
                <a:extLst>
                  <a:ext uri="{FF2B5EF4-FFF2-40B4-BE49-F238E27FC236}">
                    <a16:creationId xmlns:a16="http://schemas.microsoft.com/office/drawing/2014/main" xmlns="" id="{68AB6E36-BF52-4FA0-B67B-CDA09AA24F40}"/>
                  </a:ext>
                </a:extLst>
              </p:cNvPr>
              <p:cNvGrpSpPr/>
              <p:nvPr/>
            </p:nvGrpSpPr>
            <p:grpSpPr>
              <a:xfrm>
                <a:off x="10875322" y="-30352"/>
                <a:ext cx="7611320" cy="6858000"/>
                <a:chOff x="10875322" y="-30352"/>
                <a:chExt cx="7611320" cy="6858000"/>
              </a:xfrm>
            </p:grpSpPr>
            <p:pic>
              <p:nvPicPr>
                <p:cNvPr id="39" name="Picture 38">
                  <a:extLst>
                    <a:ext uri="{FF2B5EF4-FFF2-40B4-BE49-F238E27FC236}">
                      <a16:creationId xmlns:a16="http://schemas.microsoft.com/office/drawing/2014/main" xmlns="" id="{A5B9BDF1-B65D-4B9F-9926-9D2BD4BE9E9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875322" y="-30352"/>
                  <a:ext cx="7611320" cy="6858000"/>
                </a:xfrm>
                <a:prstGeom prst="rect">
                  <a:avLst/>
                </a:prstGeom>
              </p:spPr>
            </p:pic>
            <p:pic>
              <p:nvPicPr>
                <p:cNvPr id="40" name="Picture 39">
                  <a:extLst>
                    <a:ext uri="{FF2B5EF4-FFF2-40B4-BE49-F238E27FC236}">
                      <a16:creationId xmlns:a16="http://schemas.microsoft.com/office/drawing/2014/main" xmlns="" id="{D47684BC-AEE1-4713-963D-A9EB0227C9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928886" y="1120785"/>
                  <a:ext cx="920576" cy="951058"/>
                </a:xfrm>
                <a:prstGeom prst="rect">
                  <a:avLst/>
                </a:prstGeom>
              </p:spPr>
            </p:pic>
            <p:sp>
              <p:nvSpPr>
                <p:cNvPr id="34" name="Oval 33">
                  <a:extLst>
                    <a:ext uri="{FF2B5EF4-FFF2-40B4-BE49-F238E27FC236}">
                      <a16:creationId xmlns:a16="http://schemas.microsoft.com/office/drawing/2014/main" xmlns="" id="{DCAE91F1-C185-4E1E-A8C7-C3BA52C7CE5B}"/>
                    </a:ext>
                  </a:extLst>
                </p:cNvPr>
                <p:cNvSpPr/>
                <p:nvPr/>
              </p:nvSpPr>
              <p:spPr>
                <a:xfrm>
                  <a:off x="15271117" y="3460981"/>
                  <a:ext cx="868500" cy="89589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xmlns="" id="{55E68F43-3B27-4BF8-84F7-2CF68A39B2A1}"/>
                  </a:ext>
                </a:extLst>
              </p:cNvPr>
              <p:cNvSpPr txBox="1"/>
              <p:nvPr/>
            </p:nvSpPr>
            <p:spPr>
              <a:xfrm>
                <a:off x="10794380" y="-88102"/>
                <a:ext cx="3920870" cy="954107"/>
              </a:xfrm>
              <a:prstGeom prst="rect">
                <a:avLst/>
              </a:prstGeom>
              <a:solidFill>
                <a:schemeClr val="bg2"/>
              </a:solidFill>
            </p:spPr>
            <p:txBody>
              <a:bodyPr wrap="square" rtlCol="0">
                <a:spAutoFit/>
              </a:bodyPr>
              <a:lstStyle/>
              <a:p>
                <a:r>
                  <a:rPr lang="en-US" sz="2800" dirty="0"/>
                  <a:t>Collisions are expected to occur every 149 years</a:t>
                </a:r>
              </a:p>
            </p:txBody>
          </p:sp>
          <p:pic>
            <p:nvPicPr>
              <p:cNvPr id="42" name="Picture 41">
                <a:extLst>
                  <a:ext uri="{FF2B5EF4-FFF2-40B4-BE49-F238E27FC236}">
                    <a16:creationId xmlns:a16="http://schemas.microsoft.com/office/drawing/2014/main" xmlns="" id="{21393B87-8B0A-488A-BD08-EA1FC9511C3B}"/>
                  </a:ext>
                </a:extLst>
              </p:cNvPr>
              <p:cNvPicPr>
                <a:picLocks noChangeAspect="1"/>
              </p:cNvPicPr>
              <p:nvPr/>
            </p:nvPicPr>
            <p:blipFill>
              <a:blip r:embed="rId6"/>
              <a:stretch>
                <a:fillRect/>
              </a:stretch>
            </p:blipFill>
            <p:spPr>
              <a:xfrm>
                <a:off x="10863896" y="2213487"/>
                <a:ext cx="457200" cy="2152650"/>
              </a:xfrm>
              <a:prstGeom prst="rect">
                <a:avLst/>
              </a:prstGeom>
            </p:spPr>
          </p:pic>
        </p:grpSp>
        <p:grpSp>
          <p:nvGrpSpPr>
            <p:cNvPr id="57" name="Group 56">
              <a:extLst>
                <a:ext uri="{FF2B5EF4-FFF2-40B4-BE49-F238E27FC236}">
                  <a16:creationId xmlns:a16="http://schemas.microsoft.com/office/drawing/2014/main" xmlns="" id="{BF7F42B9-027B-4A89-A3D2-70F0EC46BAE9}"/>
                </a:ext>
              </a:extLst>
            </p:cNvPr>
            <p:cNvGrpSpPr/>
            <p:nvPr/>
          </p:nvGrpSpPr>
          <p:grpSpPr>
            <a:xfrm>
              <a:off x="14733725" y="780803"/>
              <a:ext cx="2796036" cy="2739289"/>
              <a:chOff x="16408611" y="480764"/>
              <a:chExt cx="2796036" cy="2739289"/>
            </a:xfrm>
          </p:grpSpPr>
          <p:sp>
            <p:nvSpPr>
              <p:cNvPr id="58" name="TextBox 57">
                <a:extLst>
                  <a:ext uri="{FF2B5EF4-FFF2-40B4-BE49-F238E27FC236}">
                    <a16:creationId xmlns:a16="http://schemas.microsoft.com/office/drawing/2014/main" xmlns="" id="{2E929AED-8809-48B0-8125-05963292CFE6}"/>
                  </a:ext>
                </a:extLst>
              </p:cNvPr>
              <p:cNvSpPr txBox="1"/>
              <p:nvPr/>
            </p:nvSpPr>
            <p:spPr>
              <a:xfrm>
                <a:off x="16408611" y="480764"/>
                <a:ext cx="2102734" cy="461665"/>
              </a:xfrm>
              <a:prstGeom prst="rect">
                <a:avLst/>
              </a:prstGeom>
              <a:noFill/>
            </p:spPr>
            <p:txBody>
              <a:bodyPr wrap="square" rtlCol="0">
                <a:spAutoFit/>
              </a:bodyPr>
              <a:lstStyle/>
              <a:p>
                <a:r>
                  <a:rPr lang="en-US" sz="2400" b="1" dirty="0"/>
                  <a:t>Port of Spain</a:t>
                </a:r>
              </a:p>
            </p:txBody>
          </p:sp>
          <p:sp>
            <p:nvSpPr>
              <p:cNvPr id="59" name="TextBox 58">
                <a:extLst>
                  <a:ext uri="{FF2B5EF4-FFF2-40B4-BE49-F238E27FC236}">
                    <a16:creationId xmlns:a16="http://schemas.microsoft.com/office/drawing/2014/main" xmlns="" id="{304B07EB-9D10-4CFA-8322-1F31C6D0ACE6}"/>
                  </a:ext>
                </a:extLst>
              </p:cNvPr>
              <p:cNvSpPr txBox="1"/>
              <p:nvPr/>
            </p:nvSpPr>
            <p:spPr>
              <a:xfrm>
                <a:off x="17101913" y="2758388"/>
                <a:ext cx="2102734" cy="461665"/>
              </a:xfrm>
              <a:prstGeom prst="rect">
                <a:avLst/>
              </a:prstGeom>
              <a:noFill/>
            </p:spPr>
            <p:txBody>
              <a:bodyPr wrap="square" rtlCol="0">
                <a:spAutoFit/>
              </a:bodyPr>
              <a:lstStyle/>
              <a:p>
                <a:r>
                  <a:rPr lang="en-US" sz="2400" b="1" dirty="0"/>
                  <a:t>Point </a:t>
                </a:r>
                <a:r>
                  <a:rPr lang="en-US" sz="2400" b="1" dirty="0" err="1"/>
                  <a:t>Lisas</a:t>
                </a:r>
                <a:endParaRPr lang="en-US" sz="2400" b="1" dirty="0"/>
              </a:p>
            </p:txBody>
          </p:sp>
        </p:grpSp>
      </p:grpSp>
    </p:spTree>
    <p:extLst>
      <p:ext uri="{BB962C8B-B14F-4D97-AF65-F5344CB8AC3E}">
        <p14:creationId xmlns:p14="http://schemas.microsoft.com/office/powerpoint/2010/main" val="159791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2" y="32658"/>
            <a:ext cx="6134100" cy="835706"/>
          </a:xfrm>
        </p:spPr>
        <p:txBody>
          <a:bodyPr>
            <a:noAutofit/>
          </a:bodyPr>
          <a:lstStyle/>
          <a:p>
            <a:pPr algn="ctr"/>
            <a:r>
              <a:rPr lang="en-US" sz="3000" b="1" dirty="0">
                <a:solidFill>
                  <a:srgbClr val="002060"/>
                </a:solidFill>
              </a:rPr>
              <a:t>Major Limitations of IWRAP Risk Model</a:t>
            </a:r>
          </a:p>
        </p:txBody>
      </p:sp>
      <p:sp>
        <p:nvSpPr>
          <p:cNvPr id="14" name="Content Placeholder 13">
            <a:extLst>
              <a:ext uri="{FF2B5EF4-FFF2-40B4-BE49-F238E27FC236}">
                <a16:creationId xmlns:a16="http://schemas.microsoft.com/office/drawing/2014/main" xmlns="" id="{7C20525C-8106-4CFE-A0EA-62D927D39AFB}"/>
              </a:ext>
            </a:extLst>
          </p:cNvPr>
          <p:cNvSpPr>
            <a:spLocks noGrp="1"/>
          </p:cNvSpPr>
          <p:nvPr>
            <p:ph sz="half" idx="2"/>
          </p:nvPr>
        </p:nvSpPr>
        <p:spPr>
          <a:xfrm>
            <a:off x="154214" y="660569"/>
            <a:ext cx="6437086" cy="6060905"/>
          </a:xfrm>
          <a:ln>
            <a:solidFill>
              <a:schemeClr val="tx1"/>
            </a:solidFill>
          </a:ln>
        </p:spPr>
        <p:txBody>
          <a:bodyPr>
            <a:noAutofit/>
          </a:bodyPr>
          <a:lstStyle/>
          <a:p>
            <a:pPr marL="0" indent="0">
              <a:lnSpc>
                <a:spcPct val="110000"/>
              </a:lnSpc>
              <a:buNone/>
            </a:pPr>
            <a:r>
              <a:rPr lang="en-US" sz="2700" b="1" dirty="0"/>
              <a:t>Likelihood of accidents:</a:t>
            </a:r>
          </a:p>
          <a:p>
            <a:pPr>
              <a:lnSpc>
                <a:spcPct val="110000"/>
              </a:lnSpc>
            </a:pPr>
            <a:r>
              <a:rPr lang="en-US" sz="2700" dirty="0"/>
              <a:t>Does not model </a:t>
            </a:r>
            <a:r>
              <a:rPr lang="en-US" sz="2700" b="1" dirty="0"/>
              <a:t>dynamic vessel characteristics </a:t>
            </a:r>
            <a:r>
              <a:rPr lang="en-US" sz="2700" dirty="0"/>
              <a:t>for e.g.: rate of change of speed or course</a:t>
            </a:r>
          </a:p>
          <a:p>
            <a:pPr>
              <a:lnSpc>
                <a:spcPct val="110000"/>
              </a:lnSpc>
            </a:pPr>
            <a:r>
              <a:rPr lang="en-US" sz="2700" dirty="0"/>
              <a:t>Does not use satellite AIS data</a:t>
            </a:r>
          </a:p>
          <a:p>
            <a:pPr marL="0" indent="0">
              <a:lnSpc>
                <a:spcPct val="110000"/>
              </a:lnSpc>
              <a:buNone/>
            </a:pPr>
            <a:r>
              <a:rPr lang="en-US" sz="2700" b="1" dirty="0">
                <a:solidFill>
                  <a:schemeClr val="accent2">
                    <a:lumMod val="50000"/>
                  </a:schemeClr>
                </a:solidFill>
              </a:rPr>
              <a:t>Consequences of accidents:</a:t>
            </a:r>
          </a:p>
          <a:p>
            <a:pPr>
              <a:lnSpc>
                <a:spcPct val="110000"/>
              </a:lnSpc>
            </a:pPr>
            <a:r>
              <a:rPr lang="en-US" sz="2700" dirty="0">
                <a:solidFill>
                  <a:schemeClr val="accent2">
                    <a:lumMod val="50000"/>
                  </a:schemeClr>
                </a:solidFill>
              </a:rPr>
              <a:t>Does not model consequences of accidents</a:t>
            </a:r>
          </a:p>
          <a:p>
            <a:pPr marL="0" indent="0">
              <a:lnSpc>
                <a:spcPct val="110000"/>
              </a:lnSpc>
              <a:buNone/>
            </a:pPr>
            <a:r>
              <a:rPr lang="en-US" sz="2700" b="1" dirty="0">
                <a:solidFill>
                  <a:srgbClr val="00B050"/>
                </a:solidFill>
              </a:rPr>
              <a:t>Risk Value:</a:t>
            </a:r>
          </a:p>
          <a:p>
            <a:pPr>
              <a:lnSpc>
                <a:spcPct val="110000"/>
              </a:lnSpc>
            </a:pPr>
            <a:r>
              <a:rPr lang="en-US" sz="2700" dirty="0">
                <a:solidFill>
                  <a:srgbClr val="00B050"/>
                </a:solidFill>
              </a:rPr>
              <a:t>Does not include a measure of consequences</a:t>
            </a:r>
          </a:p>
          <a:p>
            <a:pPr marL="0" indent="0">
              <a:lnSpc>
                <a:spcPct val="110000"/>
              </a:lnSpc>
              <a:buNone/>
            </a:pPr>
            <a:r>
              <a:rPr lang="en-US" sz="2700" b="1" dirty="0">
                <a:solidFill>
                  <a:srgbClr val="00B0F0"/>
                </a:solidFill>
              </a:rPr>
              <a:t>Limits on how much data can be processed.</a:t>
            </a:r>
          </a:p>
        </p:txBody>
      </p:sp>
      <p:sp>
        <p:nvSpPr>
          <p:cNvPr id="9" name="Slide Number Placeholder 8"/>
          <p:cNvSpPr>
            <a:spLocks noGrp="1"/>
          </p:cNvSpPr>
          <p:nvPr>
            <p:ph type="sldNum" sz="quarter" idx="12"/>
          </p:nvPr>
        </p:nvSpPr>
        <p:spPr/>
        <p:txBody>
          <a:bodyPr/>
          <a:lstStyle/>
          <a:p>
            <a:fld id="{70138C76-6D57-4DF1-A35C-269FB17EEEDB}" type="slidenum">
              <a:rPr lang="en-US" smtClean="0"/>
              <a:t>12</a:t>
            </a:fld>
            <a:endParaRPr lang="en-US" dirty="0"/>
          </a:p>
        </p:txBody>
      </p:sp>
      <p:sp>
        <p:nvSpPr>
          <p:cNvPr id="17" name="Title 1">
            <a:extLst>
              <a:ext uri="{FF2B5EF4-FFF2-40B4-BE49-F238E27FC236}">
                <a16:creationId xmlns:a16="http://schemas.microsoft.com/office/drawing/2014/main" xmlns="" id="{7FE973F5-3478-4219-B6B0-84C75732352A}"/>
              </a:ext>
            </a:extLst>
          </p:cNvPr>
          <p:cNvSpPr txBox="1">
            <a:spLocks/>
          </p:cNvSpPr>
          <p:nvPr/>
        </p:nvSpPr>
        <p:spPr>
          <a:xfrm>
            <a:off x="6302526" y="0"/>
            <a:ext cx="5981097" cy="8357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002060"/>
                </a:solidFill>
              </a:rPr>
              <a:t>Major Limitations of LINZ Risk Model</a:t>
            </a:r>
          </a:p>
        </p:txBody>
      </p:sp>
      <p:sp>
        <p:nvSpPr>
          <p:cNvPr id="18" name="Content Placeholder 10">
            <a:extLst>
              <a:ext uri="{FF2B5EF4-FFF2-40B4-BE49-F238E27FC236}">
                <a16:creationId xmlns:a16="http://schemas.microsoft.com/office/drawing/2014/main" xmlns="" id="{5C58F693-F581-4551-86B7-9E00BAC51F5F}"/>
              </a:ext>
            </a:extLst>
          </p:cNvPr>
          <p:cNvSpPr>
            <a:spLocks noGrp="1"/>
          </p:cNvSpPr>
          <p:nvPr>
            <p:ph sz="half" idx="1"/>
          </p:nvPr>
        </p:nvSpPr>
        <p:spPr>
          <a:xfrm>
            <a:off x="6732812" y="660569"/>
            <a:ext cx="5347611" cy="6060905"/>
          </a:xfrm>
          <a:ln>
            <a:solidFill>
              <a:schemeClr val="tx1"/>
            </a:solidFill>
          </a:ln>
        </p:spPr>
        <p:txBody>
          <a:bodyPr>
            <a:normAutofit fontScale="85000" lnSpcReduction="10000"/>
          </a:bodyPr>
          <a:lstStyle/>
          <a:p>
            <a:pPr marL="0" indent="0">
              <a:lnSpc>
                <a:spcPct val="110000"/>
              </a:lnSpc>
              <a:buNone/>
            </a:pPr>
            <a:r>
              <a:rPr lang="en-US" sz="3100" b="1" dirty="0"/>
              <a:t>Likelihood of accidents:</a:t>
            </a:r>
          </a:p>
          <a:p>
            <a:pPr>
              <a:lnSpc>
                <a:spcPct val="110000"/>
              </a:lnSpc>
            </a:pPr>
            <a:r>
              <a:rPr lang="en-US" sz="3100" dirty="0"/>
              <a:t>Does not model </a:t>
            </a:r>
            <a:r>
              <a:rPr lang="en-US" sz="3100" b="1" dirty="0"/>
              <a:t>dynamic vessel characteristics</a:t>
            </a:r>
            <a:r>
              <a:rPr lang="en-US" sz="3100" dirty="0"/>
              <a:t> for e.g.: direction of transit, rate of change of speed and course</a:t>
            </a:r>
          </a:p>
          <a:p>
            <a:pPr>
              <a:lnSpc>
                <a:spcPct val="110000"/>
              </a:lnSpc>
            </a:pPr>
            <a:r>
              <a:rPr lang="en-US" sz="3100" dirty="0"/>
              <a:t>Based on subjective weights</a:t>
            </a:r>
          </a:p>
          <a:p>
            <a:pPr marL="0" indent="0">
              <a:lnSpc>
                <a:spcPct val="110000"/>
              </a:lnSpc>
              <a:buNone/>
            </a:pPr>
            <a:r>
              <a:rPr lang="en-US" sz="3100" b="1" dirty="0">
                <a:solidFill>
                  <a:schemeClr val="accent2">
                    <a:lumMod val="50000"/>
                  </a:schemeClr>
                </a:solidFill>
              </a:rPr>
              <a:t>Consequences of accidents:</a:t>
            </a:r>
          </a:p>
          <a:p>
            <a:pPr>
              <a:lnSpc>
                <a:spcPct val="110000"/>
              </a:lnSpc>
            </a:pPr>
            <a:r>
              <a:rPr lang="en-US" sz="3100" dirty="0">
                <a:solidFill>
                  <a:schemeClr val="accent2">
                    <a:lumMod val="50000"/>
                  </a:schemeClr>
                </a:solidFill>
              </a:rPr>
              <a:t>Does not measure consequences as an </a:t>
            </a:r>
            <a:r>
              <a:rPr lang="en-US" sz="3100" b="1" dirty="0">
                <a:solidFill>
                  <a:schemeClr val="accent2">
                    <a:lumMod val="50000"/>
                  </a:schemeClr>
                </a:solidFill>
              </a:rPr>
              <a:t>economic loss per year</a:t>
            </a:r>
          </a:p>
          <a:p>
            <a:pPr marL="0" indent="0">
              <a:lnSpc>
                <a:spcPct val="110000"/>
              </a:lnSpc>
              <a:buNone/>
            </a:pPr>
            <a:r>
              <a:rPr lang="en-US" sz="3100" b="1" dirty="0">
                <a:solidFill>
                  <a:srgbClr val="00B050"/>
                </a:solidFill>
              </a:rPr>
              <a:t>Risk Value:</a:t>
            </a:r>
          </a:p>
          <a:p>
            <a:pPr>
              <a:lnSpc>
                <a:spcPct val="110000"/>
              </a:lnSpc>
            </a:pPr>
            <a:r>
              <a:rPr lang="en-US" sz="3100" dirty="0">
                <a:solidFill>
                  <a:srgbClr val="00B050"/>
                </a:solidFill>
              </a:rPr>
              <a:t>Provides a relative risk value with no units</a:t>
            </a:r>
          </a:p>
          <a:p>
            <a:pPr marL="0" indent="0">
              <a:buNone/>
            </a:pPr>
            <a:r>
              <a:rPr lang="en-US" sz="3100" b="1" dirty="0">
                <a:solidFill>
                  <a:srgbClr val="00B0F0"/>
                </a:solidFill>
              </a:rPr>
              <a:t>This method is also time consuming.</a:t>
            </a:r>
          </a:p>
          <a:p>
            <a:endParaRPr lang="en-US" sz="3200" b="1" dirty="0">
              <a:solidFill>
                <a:schemeClr val="bg1"/>
              </a:solidFill>
            </a:endParaRPr>
          </a:p>
          <a:p>
            <a:pPr marL="0" indent="0">
              <a:buNone/>
            </a:pPr>
            <a:endParaRPr lang="en-US" sz="3200" dirty="0"/>
          </a:p>
        </p:txBody>
      </p:sp>
    </p:spTree>
    <p:extLst>
      <p:ext uri="{BB962C8B-B14F-4D97-AF65-F5344CB8AC3E}">
        <p14:creationId xmlns:p14="http://schemas.microsoft.com/office/powerpoint/2010/main" val="15638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21537-D2CB-4BB7-813B-6C9BA304C0A3}"/>
              </a:ext>
            </a:extLst>
          </p:cNvPr>
          <p:cNvSpPr>
            <a:spLocks noGrp="1"/>
          </p:cNvSpPr>
          <p:nvPr>
            <p:ph type="title"/>
          </p:nvPr>
        </p:nvSpPr>
        <p:spPr>
          <a:xfrm>
            <a:off x="922003" y="-177454"/>
            <a:ext cx="10515600" cy="1734608"/>
          </a:xfrm>
        </p:spPr>
        <p:txBody>
          <a:bodyPr>
            <a:normAutofit fontScale="90000"/>
          </a:bodyPr>
          <a:lstStyle/>
          <a:p>
            <a:pPr algn="ctr"/>
            <a:r>
              <a:rPr lang="en-US" dirty="0">
                <a:solidFill>
                  <a:srgbClr val="002060"/>
                </a:solidFill>
              </a:rPr>
              <a:t>Economic Assessment of Risks in Maritime Navigation</a:t>
            </a:r>
          </a:p>
        </p:txBody>
      </p:sp>
      <p:sp>
        <p:nvSpPr>
          <p:cNvPr id="3" name="Text Placeholder 2">
            <a:extLst>
              <a:ext uri="{FF2B5EF4-FFF2-40B4-BE49-F238E27FC236}">
                <a16:creationId xmlns:a16="http://schemas.microsoft.com/office/drawing/2014/main" xmlns="" id="{1FAE3CFA-7CB7-4614-9B00-15283F10BC39}"/>
              </a:ext>
            </a:extLst>
          </p:cNvPr>
          <p:cNvSpPr>
            <a:spLocks noGrp="1"/>
          </p:cNvSpPr>
          <p:nvPr>
            <p:ph type="body" idx="1"/>
          </p:nvPr>
        </p:nvSpPr>
        <p:spPr>
          <a:xfrm>
            <a:off x="279400" y="1447166"/>
            <a:ext cx="7035799" cy="5307742"/>
          </a:xfrm>
        </p:spPr>
        <p:txBody>
          <a:bodyPr>
            <a:normAutofit fontScale="92500" lnSpcReduction="20000"/>
          </a:bodyPr>
          <a:lstStyle/>
          <a:p>
            <a:r>
              <a:rPr lang="en-US" sz="2800" b="1" dirty="0">
                <a:solidFill>
                  <a:schemeClr val="tx1"/>
                </a:solidFill>
              </a:rPr>
              <a:t>Area of study: </a:t>
            </a:r>
          </a:p>
          <a:p>
            <a:r>
              <a:rPr lang="en-US" sz="2800" dirty="0">
                <a:solidFill>
                  <a:schemeClr val="tx1"/>
                </a:solidFill>
              </a:rPr>
              <a:t>Greater Caribbean Region</a:t>
            </a:r>
          </a:p>
          <a:p>
            <a:endParaRPr lang="en-US" sz="2800" b="1" dirty="0">
              <a:solidFill>
                <a:schemeClr val="tx1"/>
              </a:solidFill>
            </a:endParaRPr>
          </a:p>
          <a:p>
            <a:r>
              <a:rPr lang="en-US" sz="2800" b="1" dirty="0">
                <a:solidFill>
                  <a:schemeClr val="tx1"/>
                </a:solidFill>
              </a:rPr>
              <a:t>Main datasets being applied: </a:t>
            </a:r>
          </a:p>
          <a:p>
            <a:r>
              <a:rPr lang="en-US" sz="2800" dirty="0">
                <a:solidFill>
                  <a:schemeClr val="tx1"/>
                </a:solidFill>
              </a:rPr>
              <a:t>Vessel position and characteristics from satellite and terrestrial automatic identification systems</a:t>
            </a:r>
          </a:p>
          <a:p>
            <a:r>
              <a:rPr lang="en-US" sz="2800" dirty="0">
                <a:solidFill>
                  <a:schemeClr val="tx1"/>
                </a:solidFill>
              </a:rPr>
              <a:t>Information represented on nautical charts for e.g.: bathymetry and the location of wrecks</a:t>
            </a:r>
          </a:p>
          <a:p>
            <a:endParaRPr lang="en-US" sz="2800" b="1" dirty="0">
              <a:solidFill>
                <a:schemeClr val="tx1"/>
              </a:solidFill>
            </a:endParaRPr>
          </a:p>
          <a:p>
            <a:r>
              <a:rPr lang="en-US" sz="2800" b="1" dirty="0">
                <a:solidFill>
                  <a:schemeClr val="tx1"/>
                </a:solidFill>
              </a:rPr>
              <a:t>Risk Value = Likelihood x Consequence</a:t>
            </a:r>
          </a:p>
          <a:p>
            <a:endParaRPr lang="en-US" sz="2800" b="1" dirty="0">
              <a:solidFill>
                <a:schemeClr val="tx1"/>
              </a:solidFill>
            </a:endParaRPr>
          </a:p>
          <a:p>
            <a:r>
              <a:rPr lang="en-US" sz="2800" b="1" dirty="0">
                <a:solidFill>
                  <a:schemeClr val="tx1"/>
                </a:solidFill>
              </a:rPr>
              <a:t>Software: </a:t>
            </a:r>
          </a:p>
          <a:p>
            <a:r>
              <a:rPr lang="en-US" sz="2800" dirty="0">
                <a:solidFill>
                  <a:schemeClr val="tx1"/>
                </a:solidFill>
              </a:rPr>
              <a:t>Python programming, ArcGIS Pro</a:t>
            </a:r>
          </a:p>
          <a:p>
            <a:endParaRPr lang="en-US" sz="2800" dirty="0">
              <a:solidFill>
                <a:schemeClr val="tx1"/>
              </a:solidFill>
            </a:endParaRPr>
          </a:p>
          <a:p>
            <a:endParaRPr lang="en-US" sz="2800" dirty="0">
              <a:solidFill>
                <a:schemeClr val="tx1"/>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xmlns="" id="{8ED4A821-6238-4007-885B-1961D71A767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r="1984"/>
          <a:stretch/>
        </p:blipFill>
        <p:spPr>
          <a:xfrm>
            <a:off x="7315199" y="1441952"/>
            <a:ext cx="4312644" cy="2734361"/>
          </a:xfrm>
          <a:prstGeom prst="rect">
            <a:avLst/>
          </a:prstGeom>
        </p:spPr>
      </p:pic>
      <p:pic>
        <p:nvPicPr>
          <p:cNvPr id="6" name="Picture 5">
            <a:extLst>
              <a:ext uri="{FF2B5EF4-FFF2-40B4-BE49-F238E27FC236}">
                <a16:creationId xmlns:a16="http://schemas.microsoft.com/office/drawing/2014/main" xmlns="" id="{51D34314-9294-4D97-8F1D-1E3E37FC86A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8880" y="4141005"/>
            <a:ext cx="5913120" cy="2699050"/>
          </a:xfrm>
          <a:prstGeom prst="rect">
            <a:avLst/>
          </a:prstGeom>
        </p:spPr>
      </p:pic>
      <p:sp>
        <p:nvSpPr>
          <p:cNvPr id="7" name="TextBox 6">
            <a:extLst>
              <a:ext uri="{FF2B5EF4-FFF2-40B4-BE49-F238E27FC236}">
                <a16:creationId xmlns:a16="http://schemas.microsoft.com/office/drawing/2014/main" xmlns="" id="{DB894DCC-F6E6-4A22-A467-9AB0B911E798}"/>
              </a:ext>
            </a:extLst>
          </p:cNvPr>
          <p:cNvSpPr txBox="1"/>
          <p:nvPr/>
        </p:nvSpPr>
        <p:spPr>
          <a:xfrm>
            <a:off x="9296400" y="6506034"/>
            <a:ext cx="2413235" cy="369332"/>
          </a:xfrm>
          <a:prstGeom prst="rect">
            <a:avLst/>
          </a:prstGeom>
          <a:noFill/>
        </p:spPr>
        <p:txBody>
          <a:bodyPr wrap="square" rtlCol="0">
            <a:spAutoFit/>
          </a:bodyPr>
          <a:lstStyle/>
          <a:p>
            <a:r>
              <a:rPr lang="en-US" b="1" dirty="0"/>
              <a:t>Source: Marine Traffic</a:t>
            </a:r>
          </a:p>
        </p:txBody>
      </p:sp>
    </p:spTree>
    <p:extLst>
      <p:ext uri="{BB962C8B-B14F-4D97-AF65-F5344CB8AC3E}">
        <p14:creationId xmlns:p14="http://schemas.microsoft.com/office/powerpoint/2010/main" val="104863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A18EDB-7950-48C8-8830-B44F92E019B5}" type="slidenum">
              <a:rPr lang="en-US">
                <a:solidFill>
                  <a:prstClr val="black"/>
                </a:solidFill>
                <a:latin typeface="Calibri"/>
              </a:rPr>
              <a:pPr/>
              <a:t>14</a:t>
            </a:fld>
            <a:endParaRPr lang="en-US" dirty="0">
              <a:solidFill>
                <a:prstClr val="black"/>
              </a:solidFill>
              <a:latin typeface="Calibri"/>
            </a:endParaRPr>
          </a:p>
        </p:txBody>
      </p:sp>
      <p:sp>
        <p:nvSpPr>
          <p:cNvPr id="10" name="Rectangle 9">
            <a:extLst>
              <a:ext uri="{FF2B5EF4-FFF2-40B4-BE49-F238E27FC236}">
                <a16:creationId xmlns:a16="http://schemas.microsoft.com/office/drawing/2014/main" xmlns="" id="{174D450C-44B8-41F5-981B-1E4261E88F9A}"/>
              </a:ext>
            </a:extLst>
          </p:cNvPr>
          <p:cNvSpPr/>
          <p:nvPr/>
        </p:nvSpPr>
        <p:spPr>
          <a:xfrm>
            <a:off x="197646" y="775248"/>
            <a:ext cx="8441267" cy="5803512"/>
          </a:xfrm>
          <a:prstGeom prst="rect">
            <a:avLst/>
          </a:prstGeom>
        </p:spPr>
        <p:txBody>
          <a:bodyPr wrap="square">
            <a:spAutoFit/>
          </a:bodyPr>
          <a:lstStyle/>
          <a:p>
            <a:pPr>
              <a:lnSpc>
                <a:spcPct val="150000"/>
              </a:lnSpc>
            </a:pPr>
            <a:r>
              <a:rPr lang="en-US" sz="2500" dirty="0">
                <a:solidFill>
                  <a:srgbClr val="0070C0"/>
                </a:solidFill>
              </a:rPr>
              <a:t>1. Calculate the likelihood of </a:t>
            </a:r>
            <a:r>
              <a:rPr lang="en-US" sz="2500" b="1" dirty="0">
                <a:solidFill>
                  <a:srgbClr val="0070C0"/>
                </a:solidFill>
              </a:rPr>
              <a:t>grounding</a:t>
            </a:r>
            <a:r>
              <a:rPr lang="en-US" sz="2500" dirty="0">
                <a:solidFill>
                  <a:srgbClr val="0070C0"/>
                </a:solidFill>
              </a:rPr>
              <a:t>, per unit area:</a:t>
            </a:r>
          </a:p>
          <a:p>
            <a:pPr marL="457200" indent="-457200">
              <a:lnSpc>
                <a:spcPct val="150000"/>
              </a:lnSpc>
              <a:buFont typeface="Arial" panose="020B0604020202020204" pitchFamily="34" charset="0"/>
              <a:buChar char="•"/>
            </a:pPr>
            <a:r>
              <a:rPr lang="en-US" sz="2500" dirty="0"/>
              <a:t>Model ship domains based on vessels’ characteristics and seabed characteristics</a:t>
            </a:r>
          </a:p>
          <a:p>
            <a:pPr marL="457200" indent="-457200">
              <a:lnSpc>
                <a:spcPct val="150000"/>
              </a:lnSpc>
              <a:buFont typeface="Arial" panose="020B0604020202020204" pitchFamily="34" charset="0"/>
              <a:buChar char="•"/>
            </a:pPr>
            <a:r>
              <a:rPr lang="en-US" sz="2500" dirty="0"/>
              <a:t>Assess near misses between ship domain and the seabed</a:t>
            </a:r>
          </a:p>
          <a:p>
            <a:pPr>
              <a:lnSpc>
                <a:spcPct val="150000"/>
              </a:lnSpc>
            </a:pPr>
            <a:r>
              <a:rPr lang="en-US" sz="2500" dirty="0">
                <a:solidFill>
                  <a:srgbClr val="0070C0"/>
                </a:solidFill>
              </a:rPr>
              <a:t>2. Calculate likelihood of </a:t>
            </a:r>
            <a:r>
              <a:rPr lang="en-US" sz="2500" b="1" dirty="0">
                <a:solidFill>
                  <a:srgbClr val="0070C0"/>
                </a:solidFill>
              </a:rPr>
              <a:t>collision</a:t>
            </a:r>
            <a:r>
              <a:rPr lang="en-US" sz="2500" dirty="0">
                <a:solidFill>
                  <a:srgbClr val="0070C0"/>
                </a:solidFill>
              </a:rPr>
              <a:t>, per unit area:</a:t>
            </a:r>
          </a:p>
          <a:p>
            <a:pPr marL="457200" indent="-457200">
              <a:lnSpc>
                <a:spcPct val="150000"/>
              </a:lnSpc>
              <a:buFont typeface="Arial" panose="020B0604020202020204" pitchFamily="34" charset="0"/>
              <a:buChar char="•"/>
            </a:pPr>
            <a:r>
              <a:rPr lang="en-US" sz="2500" dirty="0"/>
              <a:t>Dynamic ship domains based on: likely environmental conditions and vessels’ characteristics for </a:t>
            </a:r>
            <a:r>
              <a:rPr lang="en-US" sz="2500" dirty="0" err="1"/>
              <a:t>eg</a:t>
            </a:r>
            <a:r>
              <a:rPr lang="en-US" sz="2500" dirty="0"/>
              <a:t>: rate of change of speed and course of vessel</a:t>
            </a:r>
          </a:p>
          <a:p>
            <a:pPr marL="457200" indent="-457200">
              <a:lnSpc>
                <a:spcPct val="150000"/>
              </a:lnSpc>
              <a:buFont typeface="Arial" panose="020B0604020202020204" pitchFamily="34" charset="0"/>
              <a:buChar char="•"/>
            </a:pPr>
            <a:r>
              <a:rPr lang="en-US" sz="2500" dirty="0"/>
              <a:t>Assess frequency of near misses between ships’ domains and between domains and obstructions</a:t>
            </a:r>
          </a:p>
        </p:txBody>
      </p:sp>
      <p:sp>
        <p:nvSpPr>
          <p:cNvPr id="11" name="Title 1">
            <a:extLst>
              <a:ext uri="{FF2B5EF4-FFF2-40B4-BE49-F238E27FC236}">
                <a16:creationId xmlns:a16="http://schemas.microsoft.com/office/drawing/2014/main" xmlns="" id="{C9606594-C668-46ED-906B-A655DF08B434}"/>
              </a:ext>
            </a:extLst>
          </p:cNvPr>
          <p:cNvSpPr txBox="1">
            <a:spLocks/>
          </p:cNvSpPr>
          <p:nvPr/>
        </p:nvSpPr>
        <p:spPr>
          <a:xfrm>
            <a:off x="202163" y="167004"/>
            <a:ext cx="11856161" cy="752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2060"/>
                </a:solidFill>
              </a:rPr>
              <a:t>Strategy to Estimate the Likelihood of Groundings and Collisions across the GCR</a:t>
            </a:r>
          </a:p>
        </p:txBody>
      </p:sp>
      <p:grpSp>
        <p:nvGrpSpPr>
          <p:cNvPr id="23" name="Group 22">
            <a:extLst>
              <a:ext uri="{FF2B5EF4-FFF2-40B4-BE49-F238E27FC236}">
                <a16:creationId xmlns:a16="http://schemas.microsoft.com/office/drawing/2014/main" xmlns="" id="{6CA57704-D4E1-4895-957A-9B406706F925}"/>
              </a:ext>
            </a:extLst>
          </p:cNvPr>
          <p:cNvGrpSpPr/>
          <p:nvPr/>
        </p:nvGrpSpPr>
        <p:grpSpPr>
          <a:xfrm>
            <a:off x="9265998" y="3316648"/>
            <a:ext cx="2288194" cy="1783080"/>
            <a:chOff x="9707958" y="3369988"/>
            <a:chExt cx="2288194" cy="1783080"/>
          </a:xfrm>
        </p:grpSpPr>
        <p:sp>
          <p:nvSpPr>
            <p:cNvPr id="16" name="Oval 15">
              <a:extLst>
                <a:ext uri="{FF2B5EF4-FFF2-40B4-BE49-F238E27FC236}">
                  <a16:creationId xmlns:a16="http://schemas.microsoft.com/office/drawing/2014/main" xmlns="" id="{0F0E6DB9-3C05-4A15-A8D0-32E3E944171F}"/>
                </a:ext>
              </a:extLst>
            </p:cNvPr>
            <p:cNvSpPr/>
            <p:nvPr/>
          </p:nvSpPr>
          <p:spPr>
            <a:xfrm rot="21275534">
              <a:off x="9776038" y="3480412"/>
              <a:ext cx="2139841" cy="1545840"/>
            </a:xfrm>
            <a:prstGeom prst="ellipse">
              <a:avLst/>
            </a:prstGeom>
            <a:solidFill>
              <a:srgbClr val="5B9BD5">
                <a:alpha val="14118"/>
              </a:srgbClr>
            </a:solidFill>
            <a:ln>
              <a:solidFill>
                <a:srgbClr val="5B9BD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1FBCD061-B867-49DE-ACAF-1D3A283EF142}"/>
                </a:ext>
              </a:extLst>
            </p:cNvPr>
            <p:cNvGrpSpPr/>
            <p:nvPr/>
          </p:nvGrpSpPr>
          <p:grpSpPr>
            <a:xfrm>
              <a:off x="9707958" y="3369988"/>
              <a:ext cx="2288194" cy="1783080"/>
              <a:chOff x="9707958" y="3369988"/>
              <a:chExt cx="2288194" cy="1783080"/>
            </a:xfrm>
          </p:grpSpPr>
          <p:sp>
            <p:nvSpPr>
              <p:cNvPr id="3" name="Oval 2">
                <a:extLst>
                  <a:ext uri="{FF2B5EF4-FFF2-40B4-BE49-F238E27FC236}">
                    <a16:creationId xmlns:a16="http://schemas.microsoft.com/office/drawing/2014/main" xmlns="" id="{2786FFCB-CFC0-4C1D-937C-AA71F24CF079}"/>
                  </a:ext>
                </a:extLst>
              </p:cNvPr>
              <p:cNvSpPr/>
              <p:nvPr/>
            </p:nvSpPr>
            <p:spPr>
              <a:xfrm>
                <a:off x="9707958" y="3369988"/>
                <a:ext cx="2288194" cy="1783080"/>
              </a:xfrm>
              <a:prstGeom prst="ellipse">
                <a:avLst/>
              </a:prstGeom>
              <a:solidFill>
                <a:srgbClr val="5B9BD5">
                  <a:alpha val="21176"/>
                </a:srgbClr>
              </a:solidFill>
              <a:ln>
                <a:prstDash val="lgDashDot"/>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lowchart: Off-page Connector 1">
                <a:extLst>
                  <a:ext uri="{FF2B5EF4-FFF2-40B4-BE49-F238E27FC236}">
                    <a16:creationId xmlns:a16="http://schemas.microsoft.com/office/drawing/2014/main" xmlns="" id="{24EEB435-9928-48CA-8D15-3D6B7D4BFB6A}"/>
                  </a:ext>
                </a:extLst>
              </p:cNvPr>
              <p:cNvSpPr/>
              <p:nvPr/>
            </p:nvSpPr>
            <p:spPr>
              <a:xfrm rot="14972640">
                <a:off x="10350352" y="3666593"/>
                <a:ext cx="364129" cy="1173480"/>
              </a:xfrm>
              <a:prstGeom prst="flowChartOffpageConnector">
                <a:avLst/>
              </a:prstGeom>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46E35341-90E9-490C-88F4-34688801F880}"/>
                  </a:ext>
                </a:extLst>
              </p:cNvPr>
              <p:cNvSpPr txBox="1"/>
              <p:nvPr/>
            </p:nvSpPr>
            <p:spPr>
              <a:xfrm rot="20314408">
                <a:off x="9967544" y="4032981"/>
                <a:ext cx="899160" cy="523220"/>
              </a:xfrm>
              <a:prstGeom prst="rect">
                <a:avLst/>
              </a:prstGeom>
              <a:noFill/>
            </p:spPr>
            <p:txBody>
              <a:bodyPr wrap="square" rtlCol="0">
                <a:spAutoFit/>
              </a:bodyPr>
              <a:lstStyle/>
              <a:p>
                <a:r>
                  <a:rPr lang="en-US" sz="2800" dirty="0"/>
                  <a:t>SHIP</a:t>
                </a:r>
              </a:p>
            </p:txBody>
          </p:sp>
        </p:grpSp>
      </p:grpSp>
      <p:sp>
        <p:nvSpPr>
          <p:cNvPr id="5" name="TextBox 4">
            <a:extLst>
              <a:ext uri="{FF2B5EF4-FFF2-40B4-BE49-F238E27FC236}">
                <a16:creationId xmlns:a16="http://schemas.microsoft.com/office/drawing/2014/main" xmlns="" id="{E5AEB1B0-E6F3-4C05-BAD7-35E8FF4A524A}"/>
              </a:ext>
            </a:extLst>
          </p:cNvPr>
          <p:cNvSpPr txBox="1"/>
          <p:nvPr/>
        </p:nvSpPr>
        <p:spPr>
          <a:xfrm>
            <a:off x="8337809" y="1849919"/>
            <a:ext cx="3864916" cy="1569660"/>
          </a:xfrm>
          <a:prstGeom prst="rect">
            <a:avLst/>
          </a:prstGeom>
          <a:noFill/>
        </p:spPr>
        <p:txBody>
          <a:bodyPr wrap="square" rtlCol="0">
            <a:spAutoFit/>
          </a:bodyPr>
          <a:lstStyle/>
          <a:p>
            <a:pPr algn="ctr"/>
            <a:r>
              <a:rPr lang="en-US" sz="2400" b="1" dirty="0">
                <a:solidFill>
                  <a:srgbClr val="0070C0"/>
                </a:solidFill>
              </a:rPr>
              <a:t>Ship Domain - </a:t>
            </a:r>
            <a:br>
              <a:rPr lang="en-US" sz="2400" b="1" dirty="0">
                <a:solidFill>
                  <a:srgbClr val="0070C0"/>
                </a:solidFill>
              </a:rPr>
            </a:br>
            <a:r>
              <a:rPr lang="en-US" sz="2400" b="1" dirty="0">
                <a:solidFill>
                  <a:srgbClr val="0070C0"/>
                </a:solidFill>
              </a:rPr>
              <a:t>3D operational zone around the ship which should not be encroached</a:t>
            </a:r>
          </a:p>
        </p:txBody>
      </p:sp>
      <p:grpSp>
        <p:nvGrpSpPr>
          <p:cNvPr id="20" name="Group 19">
            <a:extLst>
              <a:ext uri="{FF2B5EF4-FFF2-40B4-BE49-F238E27FC236}">
                <a16:creationId xmlns:a16="http://schemas.microsoft.com/office/drawing/2014/main" xmlns="" id="{3251155C-586A-4992-AFF2-B6A69C8287EC}"/>
              </a:ext>
            </a:extLst>
          </p:cNvPr>
          <p:cNvGrpSpPr/>
          <p:nvPr/>
        </p:nvGrpSpPr>
        <p:grpSpPr>
          <a:xfrm>
            <a:off x="9543992" y="4669764"/>
            <a:ext cx="2648008" cy="872585"/>
            <a:chOff x="9570174" y="4068094"/>
            <a:chExt cx="2648008" cy="872585"/>
          </a:xfrm>
          <a:effectLst>
            <a:outerShdw blurRad="50800" dist="38100" dir="2700000" algn="tl" rotWithShape="0">
              <a:prstClr val="black">
                <a:alpha val="40000"/>
              </a:prstClr>
            </a:outerShdw>
          </a:effectLst>
        </p:grpSpPr>
        <p:cxnSp>
          <p:nvCxnSpPr>
            <p:cNvPr id="18" name="Connector: Curved 17">
              <a:extLst>
                <a:ext uri="{FF2B5EF4-FFF2-40B4-BE49-F238E27FC236}">
                  <a16:creationId xmlns:a16="http://schemas.microsoft.com/office/drawing/2014/main" xmlns="" id="{D99D6CF4-3CD1-429B-A34C-1469F0C28056}"/>
                </a:ext>
              </a:extLst>
            </p:cNvPr>
            <p:cNvCxnSpPr>
              <a:cxnSpLocks/>
            </p:cNvCxnSpPr>
            <p:nvPr/>
          </p:nvCxnSpPr>
          <p:spPr>
            <a:xfrm flipV="1">
              <a:off x="9570174" y="4068094"/>
              <a:ext cx="2648008" cy="811240"/>
            </a:xfrm>
            <a:prstGeom prst="curvedConnector3">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CC9E3ACC-7214-43AA-86C2-6E1F8980520E}"/>
                </a:ext>
              </a:extLst>
            </p:cNvPr>
            <p:cNvSpPr txBox="1"/>
            <p:nvPr/>
          </p:nvSpPr>
          <p:spPr>
            <a:xfrm rot="20179266">
              <a:off x="10282679" y="4417459"/>
              <a:ext cx="1771325" cy="523220"/>
            </a:xfrm>
            <a:prstGeom prst="rect">
              <a:avLst/>
            </a:prstGeom>
            <a:noFill/>
          </p:spPr>
          <p:txBody>
            <a:bodyPr wrap="square" rtlCol="0">
              <a:spAutoFit/>
            </a:bodyPr>
            <a:lstStyle/>
            <a:p>
              <a:r>
                <a:rPr lang="en-US" sz="2800" dirty="0">
                  <a:solidFill>
                    <a:srgbClr val="FFC000"/>
                  </a:solidFill>
                </a:rPr>
                <a:t>SEAFLOOR</a:t>
              </a:r>
            </a:p>
          </p:txBody>
        </p:sp>
      </p:grpSp>
    </p:spTree>
    <p:extLst>
      <p:ext uri="{BB962C8B-B14F-4D97-AF65-F5344CB8AC3E}">
        <p14:creationId xmlns:p14="http://schemas.microsoft.com/office/powerpoint/2010/main" val="79495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A18EDB-7950-48C8-8830-B44F92E019B5}" type="slidenum">
              <a:rPr lang="en-US">
                <a:solidFill>
                  <a:prstClr val="black"/>
                </a:solidFill>
                <a:latin typeface="Calibri"/>
              </a:rPr>
              <a:pPr/>
              <a:t>15</a:t>
            </a:fld>
            <a:endParaRPr lang="en-US" dirty="0">
              <a:solidFill>
                <a:prstClr val="black"/>
              </a:solidFill>
              <a:latin typeface="Calibri"/>
            </a:endParaRPr>
          </a:p>
        </p:txBody>
      </p:sp>
      <p:sp>
        <p:nvSpPr>
          <p:cNvPr id="10" name="Rectangle 9">
            <a:extLst>
              <a:ext uri="{FF2B5EF4-FFF2-40B4-BE49-F238E27FC236}">
                <a16:creationId xmlns:a16="http://schemas.microsoft.com/office/drawing/2014/main" xmlns="" id="{174D450C-44B8-41F5-981B-1E4261E88F9A}"/>
              </a:ext>
            </a:extLst>
          </p:cNvPr>
          <p:cNvSpPr/>
          <p:nvPr/>
        </p:nvSpPr>
        <p:spPr>
          <a:xfrm>
            <a:off x="295468" y="637182"/>
            <a:ext cx="11713197" cy="2610843"/>
          </a:xfrm>
          <a:prstGeom prst="rect">
            <a:avLst/>
          </a:prstGeom>
        </p:spPr>
        <p:txBody>
          <a:bodyPr wrap="square">
            <a:spAutoFit/>
          </a:bodyPr>
          <a:lstStyle/>
          <a:p>
            <a:pPr>
              <a:lnSpc>
                <a:spcPct val="150000"/>
              </a:lnSpc>
            </a:pPr>
            <a:r>
              <a:rPr lang="en-US" sz="2800" dirty="0">
                <a:solidFill>
                  <a:srgbClr val="00B0F0"/>
                </a:solidFill>
              </a:rPr>
              <a:t>3. Categorize the likelihood values as measures of incidents per year</a:t>
            </a:r>
          </a:p>
          <a:p>
            <a:pPr>
              <a:lnSpc>
                <a:spcPct val="150000"/>
              </a:lnSpc>
            </a:pPr>
            <a:r>
              <a:rPr lang="en-US" sz="2800" dirty="0"/>
              <a:t>The likelihood of grounding and collision are summed per unit area and quantile data distribution is applied to categorize the likelihood values using a five point scale. </a:t>
            </a:r>
          </a:p>
        </p:txBody>
      </p:sp>
      <p:graphicFrame>
        <p:nvGraphicFramePr>
          <p:cNvPr id="5" name="Table 4">
            <a:extLst>
              <a:ext uri="{FF2B5EF4-FFF2-40B4-BE49-F238E27FC236}">
                <a16:creationId xmlns:a16="http://schemas.microsoft.com/office/drawing/2014/main" xmlns="" id="{2F51035E-228C-4EEF-860B-AAFF09E78B51}"/>
              </a:ext>
            </a:extLst>
          </p:cNvPr>
          <p:cNvGraphicFramePr>
            <a:graphicFrameLocks noGrp="1"/>
          </p:cNvGraphicFramePr>
          <p:nvPr>
            <p:extLst>
              <p:ext uri="{D42A27DB-BD31-4B8C-83A1-F6EECF244321}">
                <p14:modId xmlns:p14="http://schemas.microsoft.com/office/powerpoint/2010/main" val="838222050"/>
              </p:ext>
            </p:extLst>
          </p:nvPr>
        </p:nvGraphicFramePr>
        <p:xfrm>
          <a:off x="3581401" y="3228427"/>
          <a:ext cx="4303116" cy="3299599"/>
        </p:xfrm>
        <a:graphic>
          <a:graphicData uri="http://schemas.openxmlformats.org/drawingml/2006/table">
            <a:tbl>
              <a:tblPr firstRow="1" bandRow="1">
                <a:tableStyleId>{5940675A-B579-460E-94D1-54222C63F5DA}</a:tableStyleId>
              </a:tblPr>
              <a:tblGrid>
                <a:gridCol w="1871550">
                  <a:extLst>
                    <a:ext uri="{9D8B030D-6E8A-4147-A177-3AD203B41FA5}">
                      <a16:colId xmlns:a16="http://schemas.microsoft.com/office/drawing/2014/main" xmlns="" val="20000"/>
                    </a:ext>
                  </a:extLst>
                </a:gridCol>
                <a:gridCol w="2431566">
                  <a:extLst>
                    <a:ext uri="{9D8B030D-6E8A-4147-A177-3AD203B41FA5}">
                      <a16:colId xmlns:a16="http://schemas.microsoft.com/office/drawing/2014/main" xmlns="" val="20001"/>
                    </a:ext>
                  </a:extLst>
                </a:gridCol>
              </a:tblGrid>
              <a:tr h="540728">
                <a:tc gridSpan="2">
                  <a:txBody>
                    <a:bodyPr/>
                    <a:lstStyle/>
                    <a:p>
                      <a:pPr algn="ctr"/>
                      <a:r>
                        <a:rPr lang="en-US" sz="2400" b="1" dirty="0">
                          <a:solidFill>
                            <a:schemeClr val="bg1"/>
                          </a:solidFill>
                        </a:rPr>
                        <a:t>Risk in Maritime</a:t>
                      </a:r>
                      <a:r>
                        <a:rPr lang="en-US" sz="2400" b="1" baseline="0" dirty="0">
                          <a:solidFill>
                            <a:schemeClr val="bg1"/>
                          </a:solidFill>
                        </a:rPr>
                        <a:t> Navigation </a:t>
                      </a:r>
                      <a:endParaRPr lang="en-US" sz="2400" b="1" dirty="0">
                        <a:solidFill>
                          <a:schemeClr val="bg1"/>
                        </a:solidFill>
                      </a:endParaRPr>
                    </a:p>
                  </a:txBody>
                  <a:tcPr>
                    <a:solidFill>
                      <a:schemeClr val="tx1">
                        <a:lumMod val="75000"/>
                        <a:lumOff val="25000"/>
                      </a:schemeClr>
                    </a:solidFill>
                  </a:tcPr>
                </a:tc>
                <a:tc hMerge="1">
                  <a:txBody>
                    <a:bodyPr/>
                    <a:lstStyle/>
                    <a:p>
                      <a:endParaRPr lang="en-US" dirty="0"/>
                    </a:p>
                  </a:txBody>
                  <a:tcPr/>
                </a:tc>
                <a:extLst>
                  <a:ext uri="{0D108BD9-81ED-4DB2-BD59-A6C34878D82A}">
                    <a16:rowId xmlns:a16="http://schemas.microsoft.com/office/drawing/2014/main" xmlns="" val="10000"/>
                  </a:ext>
                </a:extLst>
              </a:tr>
              <a:tr h="540728">
                <a:tc>
                  <a:txBody>
                    <a:bodyPr/>
                    <a:lstStyle/>
                    <a:p>
                      <a:pPr algn="ctr"/>
                      <a:r>
                        <a:rPr lang="en-US" sz="2400" dirty="0">
                          <a:solidFill>
                            <a:schemeClr val="tx1"/>
                          </a:solidFill>
                        </a:rPr>
                        <a:t>5</a:t>
                      </a:r>
                    </a:p>
                  </a:txBody>
                  <a:tcPr>
                    <a:solidFill>
                      <a:srgbClr val="FF4E34"/>
                    </a:solidFill>
                  </a:tcPr>
                </a:tc>
                <a:tc>
                  <a:txBody>
                    <a:bodyPr/>
                    <a:lstStyle/>
                    <a:p>
                      <a:r>
                        <a:rPr lang="en-US" sz="2400" dirty="0">
                          <a:solidFill>
                            <a:schemeClr val="tx1"/>
                          </a:solidFill>
                        </a:rPr>
                        <a:t>Catastrophic</a:t>
                      </a:r>
                    </a:p>
                  </a:txBody>
                  <a:tcPr/>
                </a:tc>
                <a:extLst>
                  <a:ext uri="{0D108BD9-81ED-4DB2-BD59-A6C34878D82A}">
                    <a16:rowId xmlns:a16="http://schemas.microsoft.com/office/drawing/2014/main" xmlns="" val="10001"/>
                  </a:ext>
                </a:extLst>
              </a:tr>
              <a:tr h="540728">
                <a:tc>
                  <a:txBody>
                    <a:bodyPr/>
                    <a:lstStyle/>
                    <a:p>
                      <a:pPr algn="ctr"/>
                      <a:r>
                        <a:rPr lang="en-US" sz="2400" dirty="0">
                          <a:solidFill>
                            <a:schemeClr val="tx1"/>
                          </a:solidFill>
                        </a:rPr>
                        <a:t>4</a:t>
                      </a:r>
                    </a:p>
                  </a:txBody>
                  <a:tcPr>
                    <a:solidFill>
                      <a:srgbClr val="FFAC2F"/>
                    </a:solidFill>
                  </a:tcPr>
                </a:tc>
                <a:tc>
                  <a:txBody>
                    <a:bodyPr/>
                    <a:lstStyle/>
                    <a:p>
                      <a:r>
                        <a:rPr lang="en-US" sz="2400" dirty="0">
                          <a:solidFill>
                            <a:schemeClr val="tx1"/>
                          </a:solidFill>
                        </a:rPr>
                        <a:t>High</a:t>
                      </a:r>
                    </a:p>
                  </a:txBody>
                  <a:tcPr/>
                </a:tc>
                <a:extLst>
                  <a:ext uri="{0D108BD9-81ED-4DB2-BD59-A6C34878D82A}">
                    <a16:rowId xmlns:a16="http://schemas.microsoft.com/office/drawing/2014/main" xmlns="" val="10002"/>
                  </a:ext>
                </a:extLst>
              </a:tr>
              <a:tr h="540728">
                <a:tc>
                  <a:txBody>
                    <a:bodyPr/>
                    <a:lstStyle/>
                    <a:p>
                      <a:pPr algn="ctr"/>
                      <a:r>
                        <a:rPr lang="en-US" sz="2400" dirty="0">
                          <a:solidFill>
                            <a:schemeClr val="tx1"/>
                          </a:solidFill>
                        </a:rPr>
                        <a:t>3</a:t>
                      </a:r>
                    </a:p>
                  </a:txBody>
                  <a:tcPr>
                    <a:solidFill>
                      <a:srgbClr val="FFFF33"/>
                    </a:solidFill>
                  </a:tcPr>
                </a:tc>
                <a:tc>
                  <a:txBody>
                    <a:bodyPr/>
                    <a:lstStyle/>
                    <a:p>
                      <a:r>
                        <a:rPr lang="en-US" sz="2400" dirty="0">
                          <a:solidFill>
                            <a:schemeClr val="tx1"/>
                          </a:solidFill>
                        </a:rPr>
                        <a:t>Moderate</a:t>
                      </a:r>
                    </a:p>
                  </a:txBody>
                  <a:tcPr/>
                </a:tc>
                <a:extLst>
                  <a:ext uri="{0D108BD9-81ED-4DB2-BD59-A6C34878D82A}">
                    <a16:rowId xmlns:a16="http://schemas.microsoft.com/office/drawing/2014/main" xmlns="" val="10003"/>
                  </a:ext>
                </a:extLst>
              </a:tr>
              <a:tr h="540728">
                <a:tc>
                  <a:txBody>
                    <a:bodyPr/>
                    <a:lstStyle/>
                    <a:p>
                      <a:pPr algn="ctr"/>
                      <a:r>
                        <a:rPr lang="en-US" sz="2400" dirty="0">
                          <a:solidFill>
                            <a:schemeClr val="tx1"/>
                          </a:solidFill>
                        </a:rPr>
                        <a:t>2</a:t>
                      </a:r>
                    </a:p>
                  </a:txBody>
                  <a:tcPr>
                    <a:solidFill>
                      <a:srgbClr val="97BD34"/>
                    </a:solidFill>
                  </a:tcPr>
                </a:tc>
                <a:tc>
                  <a:txBody>
                    <a:bodyPr/>
                    <a:lstStyle/>
                    <a:p>
                      <a:r>
                        <a:rPr lang="en-US" sz="2400" dirty="0">
                          <a:solidFill>
                            <a:schemeClr val="tx1"/>
                          </a:solidFill>
                        </a:rPr>
                        <a:t>Low</a:t>
                      </a:r>
                    </a:p>
                  </a:txBody>
                  <a:tcPr/>
                </a:tc>
                <a:extLst>
                  <a:ext uri="{0D108BD9-81ED-4DB2-BD59-A6C34878D82A}">
                    <a16:rowId xmlns:a16="http://schemas.microsoft.com/office/drawing/2014/main" xmlns="" val="10004"/>
                  </a:ext>
                </a:extLst>
              </a:tr>
              <a:tr h="595959">
                <a:tc>
                  <a:txBody>
                    <a:bodyPr/>
                    <a:lstStyle/>
                    <a:p>
                      <a:pPr algn="ctr"/>
                      <a:r>
                        <a:rPr lang="en-US" sz="2400" dirty="0">
                          <a:solidFill>
                            <a:schemeClr val="tx1"/>
                          </a:solidFill>
                        </a:rPr>
                        <a:t>1</a:t>
                      </a:r>
                    </a:p>
                  </a:txBody>
                  <a:tcPr>
                    <a:solidFill>
                      <a:srgbClr val="348334"/>
                    </a:solidFill>
                  </a:tcPr>
                </a:tc>
                <a:tc>
                  <a:txBody>
                    <a:bodyPr/>
                    <a:lstStyle/>
                    <a:p>
                      <a:r>
                        <a:rPr lang="en-US" sz="2400" dirty="0">
                          <a:solidFill>
                            <a:schemeClr val="tx1"/>
                          </a:solidFill>
                        </a:rPr>
                        <a:t>Insignificant</a:t>
                      </a:r>
                    </a:p>
                  </a:txBody>
                  <a:tcPr/>
                </a:tc>
                <a:extLst>
                  <a:ext uri="{0D108BD9-81ED-4DB2-BD59-A6C34878D82A}">
                    <a16:rowId xmlns:a16="http://schemas.microsoft.com/office/drawing/2014/main" xmlns="" val="10005"/>
                  </a:ext>
                </a:extLst>
              </a:tr>
            </a:tbl>
          </a:graphicData>
        </a:graphic>
      </p:graphicFrame>
      <p:sp>
        <p:nvSpPr>
          <p:cNvPr id="7" name="Title 1">
            <a:extLst>
              <a:ext uri="{FF2B5EF4-FFF2-40B4-BE49-F238E27FC236}">
                <a16:creationId xmlns:a16="http://schemas.microsoft.com/office/drawing/2014/main" xmlns="" id="{A8A43496-A454-4A9F-B2CA-C4DD288FD80A}"/>
              </a:ext>
            </a:extLst>
          </p:cNvPr>
          <p:cNvSpPr txBox="1">
            <a:spLocks/>
          </p:cNvSpPr>
          <p:nvPr/>
        </p:nvSpPr>
        <p:spPr>
          <a:xfrm>
            <a:off x="295469" y="0"/>
            <a:ext cx="11713197" cy="854076"/>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2060"/>
                </a:solidFill>
              </a:rPr>
              <a:t>Strategy to Estimate the Likelihood of Groundings or Collisions across the GCR</a:t>
            </a:r>
          </a:p>
        </p:txBody>
      </p:sp>
    </p:spTree>
    <p:extLst>
      <p:ext uri="{BB962C8B-B14F-4D97-AF65-F5344CB8AC3E}">
        <p14:creationId xmlns:p14="http://schemas.microsoft.com/office/powerpoint/2010/main" val="359163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2F02EBA-950D-48C4-9801-1FA1B8B0A7F7}"/>
              </a:ext>
            </a:extLst>
          </p:cNvPr>
          <p:cNvSpPr txBox="1">
            <a:spLocks/>
          </p:cNvSpPr>
          <p:nvPr/>
        </p:nvSpPr>
        <p:spPr>
          <a:xfrm>
            <a:off x="263880" y="240928"/>
            <a:ext cx="11770957" cy="85993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000" b="1" dirty="0">
                <a:solidFill>
                  <a:srgbClr val="002060"/>
                </a:solidFill>
              </a:rPr>
              <a:t>Strategy to Estimate the Economic Consequences of Groundings and Collisions per year, across the GCR</a:t>
            </a:r>
          </a:p>
        </p:txBody>
      </p:sp>
      <p:sp>
        <p:nvSpPr>
          <p:cNvPr id="2" name="Content Placeholder 1"/>
          <p:cNvSpPr>
            <a:spLocks noGrp="1"/>
          </p:cNvSpPr>
          <p:nvPr>
            <p:ph idx="1"/>
          </p:nvPr>
        </p:nvSpPr>
        <p:spPr>
          <a:xfrm>
            <a:off x="157162" y="1234440"/>
            <a:ext cx="11877675" cy="5859780"/>
          </a:xfrm>
        </p:spPr>
        <p:txBody>
          <a:bodyPr>
            <a:normAutofit/>
          </a:bodyPr>
          <a:lstStyle/>
          <a:p>
            <a:pPr marL="0" indent="0">
              <a:lnSpc>
                <a:spcPct val="150000"/>
              </a:lnSpc>
              <a:buNone/>
            </a:pPr>
            <a:r>
              <a:rPr lang="en-US" sz="3200" dirty="0">
                <a:solidFill>
                  <a:srgbClr val="00B0F0"/>
                </a:solidFill>
              </a:rPr>
              <a:t>1. Estimate the value of sensitive coastal resources based on the following techniques: </a:t>
            </a:r>
          </a:p>
          <a:p>
            <a:pPr marL="1028700" lvl="1" indent="-571500">
              <a:lnSpc>
                <a:spcPct val="150000"/>
              </a:lnSpc>
              <a:buFont typeface="+mj-lt"/>
              <a:buAutoNum type="romanLcPeriod"/>
            </a:pPr>
            <a:r>
              <a:rPr lang="en-US" sz="3200" b="1" dirty="0"/>
              <a:t>Market valuation </a:t>
            </a:r>
            <a:r>
              <a:rPr lang="en-US" sz="3200" dirty="0"/>
              <a:t>- the value of an asset based on the price that would be paid for it, if it were sold at a certain time.</a:t>
            </a:r>
          </a:p>
          <a:p>
            <a:pPr marL="1028700" lvl="1" indent="-571500">
              <a:lnSpc>
                <a:spcPct val="150000"/>
              </a:lnSpc>
              <a:buFont typeface="+mj-lt"/>
              <a:buAutoNum type="romanLcPeriod"/>
            </a:pPr>
            <a:r>
              <a:rPr lang="en-US" sz="3200" b="1" dirty="0"/>
              <a:t>Non-market valuation </a:t>
            </a:r>
            <a:r>
              <a:rPr lang="en-US" sz="3200" dirty="0"/>
              <a:t>– how much people would be willing to pay to protect the resource</a:t>
            </a:r>
          </a:p>
          <a:p>
            <a:pPr marL="0" indent="0">
              <a:lnSpc>
                <a:spcPct val="110000"/>
              </a:lnSpc>
              <a:buNone/>
            </a:pPr>
            <a:endParaRPr lang="en-US" dirty="0"/>
          </a:p>
          <a:p>
            <a:pPr marL="0" indent="0">
              <a:lnSpc>
                <a:spcPct val="110000"/>
              </a:lnSpc>
              <a:buNone/>
            </a:pPr>
            <a:endParaRPr lang="en-US" dirty="0"/>
          </a:p>
        </p:txBody>
      </p:sp>
    </p:spTree>
    <p:extLst>
      <p:ext uri="{BB962C8B-B14F-4D97-AF65-F5344CB8AC3E}">
        <p14:creationId xmlns:p14="http://schemas.microsoft.com/office/powerpoint/2010/main" val="322331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57D91F-E53D-4383-98F4-A2D9E1B69E02}"/>
              </a:ext>
            </a:extLst>
          </p:cNvPr>
          <p:cNvSpPr>
            <a:spLocks noGrp="1"/>
          </p:cNvSpPr>
          <p:nvPr>
            <p:ph idx="1"/>
          </p:nvPr>
        </p:nvSpPr>
        <p:spPr>
          <a:xfrm>
            <a:off x="139044" y="1103267"/>
            <a:ext cx="5239780" cy="5297011"/>
          </a:xfrm>
        </p:spPr>
        <p:txBody>
          <a:bodyPr>
            <a:noAutofit/>
          </a:bodyPr>
          <a:lstStyle/>
          <a:p>
            <a:pPr>
              <a:lnSpc>
                <a:spcPct val="150000"/>
              </a:lnSpc>
            </a:pPr>
            <a:r>
              <a:rPr lang="en-US" sz="3200" dirty="0"/>
              <a:t>Residents of Trinidad and Tobago are willing to pay US$ 1,234 / ha / year to protect the Caroni Swamp</a:t>
            </a:r>
          </a:p>
          <a:p>
            <a:pPr>
              <a:lnSpc>
                <a:spcPct val="150000"/>
              </a:lnSpc>
            </a:pPr>
            <a:r>
              <a:rPr lang="en-US" sz="3200" b="1" dirty="0">
                <a:ea typeface="Calibri" panose="020F0502020204030204" pitchFamily="34" charset="0"/>
              </a:rPr>
              <a:t>Caroni Swamp valued at US$ 10 </a:t>
            </a:r>
            <a:r>
              <a:rPr lang="en-US" sz="3200" b="1" dirty="0" err="1">
                <a:ea typeface="Calibri" panose="020F0502020204030204" pitchFamily="34" charset="0"/>
              </a:rPr>
              <a:t>mn</a:t>
            </a:r>
            <a:r>
              <a:rPr lang="en-US" sz="3200" b="1" dirty="0">
                <a:ea typeface="Calibri" panose="020F0502020204030204" pitchFamily="34" charset="0"/>
              </a:rPr>
              <a:t> / year</a:t>
            </a:r>
          </a:p>
          <a:p>
            <a:pPr marL="0" indent="0">
              <a:lnSpc>
                <a:spcPct val="150000"/>
              </a:lnSpc>
              <a:buNone/>
            </a:pPr>
            <a:endParaRPr lang="en-US" sz="2400" b="1" dirty="0">
              <a:ea typeface="Calibri" panose="020F0502020204030204" pitchFamily="34" charset="0"/>
            </a:endParaRPr>
          </a:p>
          <a:p>
            <a:pPr marL="0" indent="0">
              <a:lnSpc>
                <a:spcPct val="150000"/>
              </a:lnSpc>
              <a:buNone/>
            </a:pPr>
            <a:endParaRPr lang="en-US" sz="2400" dirty="0"/>
          </a:p>
        </p:txBody>
      </p:sp>
      <p:pic>
        <p:nvPicPr>
          <p:cNvPr id="18" name="image18.jpg" descr="Swamp">
            <a:extLst>
              <a:ext uri="{FF2B5EF4-FFF2-40B4-BE49-F238E27FC236}">
                <a16:creationId xmlns:a16="http://schemas.microsoft.com/office/drawing/2014/main" xmlns="" id="{5C9DECDF-4177-4F30-A25B-D86E364C5780}"/>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5378824" y="1128502"/>
            <a:ext cx="6749676" cy="5554040"/>
          </a:xfrm>
          <a:prstGeom prst="rect">
            <a:avLst/>
          </a:prstGeom>
          <a:ln/>
        </p:spPr>
      </p:pic>
      <p:grpSp>
        <p:nvGrpSpPr>
          <p:cNvPr id="24" name="Group 23">
            <a:extLst>
              <a:ext uri="{FF2B5EF4-FFF2-40B4-BE49-F238E27FC236}">
                <a16:creationId xmlns:a16="http://schemas.microsoft.com/office/drawing/2014/main" xmlns="" id="{1390AC38-84E8-4A26-8E17-F7D20F8E91F9}"/>
              </a:ext>
            </a:extLst>
          </p:cNvPr>
          <p:cNvGrpSpPr/>
          <p:nvPr/>
        </p:nvGrpSpPr>
        <p:grpSpPr>
          <a:xfrm>
            <a:off x="5463667" y="2320004"/>
            <a:ext cx="3289993" cy="2651404"/>
            <a:chOff x="531256" y="0"/>
            <a:chExt cx="3290245" cy="2651863"/>
          </a:xfrm>
        </p:grpSpPr>
        <p:cxnSp>
          <p:nvCxnSpPr>
            <p:cNvPr id="25" name="Straight Connector 24">
              <a:extLst>
                <a:ext uri="{FF2B5EF4-FFF2-40B4-BE49-F238E27FC236}">
                  <a16:creationId xmlns:a16="http://schemas.microsoft.com/office/drawing/2014/main" xmlns="" id="{0CA78B3E-4B52-4AFE-91DB-0B1FAD7AA276}"/>
                </a:ext>
              </a:extLst>
            </p:cNvPr>
            <p:cNvCxnSpPr/>
            <p:nvPr/>
          </p:nvCxnSpPr>
          <p:spPr>
            <a:xfrm flipV="1">
              <a:off x="2553371" y="1207642"/>
              <a:ext cx="767737" cy="1294019"/>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xmlns="" id="{158FB6E5-1DFC-47E1-BF1B-F8FA9B0F2A92}"/>
                </a:ext>
              </a:extLst>
            </p:cNvPr>
            <p:cNvSpPr/>
            <p:nvPr/>
          </p:nvSpPr>
          <p:spPr>
            <a:xfrm>
              <a:off x="3053764" y="0"/>
              <a:ext cx="767737" cy="885928"/>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xmlns="" id="{59EE8F10-570B-424D-820E-B2C0A5E3597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l="40541"/>
            <a:stretch/>
          </p:blipFill>
          <p:spPr>
            <a:xfrm>
              <a:off x="531256" y="92406"/>
              <a:ext cx="1979137" cy="2559457"/>
            </a:xfrm>
            <a:prstGeom prst="rect">
              <a:avLst/>
            </a:prstGeom>
            <a:ln w="57150">
              <a:solidFill>
                <a:schemeClr val="tx1"/>
              </a:solidFill>
            </a:ln>
          </p:spPr>
        </p:pic>
      </p:grpSp>
      <p:sp>
        <p:nvSpPr>
          <p:cNvPr id="2" name="TextBox 1">
            <a:extLst>
              <a:ext uri="{FF2B5EF4-FFF2-40B4-BE49-F238E27FC236}">
                <a16:creationId xmlns:a16="http://schemas.microsoft.com/office/drawing/2014/main" xmlns="" id="{05B0B680-5088-493C-BDBC-3F8AD142F5B1}"/>
              </a:ext>
            </a:extLst>
          </p:cNvPr>
          <p:cNvSpPr txBox="1"/>
          <p:nvPr/>
        </p:nvSpPr>
        <p:spPr>
          <a:xfrm>
            <a:off x="8503892" y="2630849"/>
            <a:ext cx="3091836" cy="1200329"/>
          </a:xfrm>
          <a:prstGeom prst="rect">
            <a:avLst/>
          </a:prstGeom>
          <a:solidFill>
            <a:srgbClr val="767171">
              <a:alpha val="92157"/>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Caroni Swamp valued at </a:t>
            </a:r>
            <a:r>
              <a:rPr kumimoji="0" lang="en-US" sz="2400" b="1" i="0" u="none" strike="noStrike" kern="1200" cap="none" spc="0" normalizeH="0" baseline="0" noProof="0" dirty="0">
                <a:ln>
                  <a:noFill/>
                </a:ln>
                <a:solidFill>
                  <a:srgbClr val="FFC000"/>
                </a:solidFill>
                <a:effectLst/>
                <a:uLnTx/>
                <a:uFillTx/>
                <a:latin typeface="Calibri" panose="020F0502020204030204"/>
                <a:ea typeface="Calibri" panose="020F0502020204030204" pitchFamily="34" charset="0"/>
                <a:cs typeface="+mn-cs"/>
              </a:rPr>
              <a:t>$</a:t>
            </a:r>
            <a:r>
              <a:rPr lang="en-US" sz="2400" b="1" dirty="0">
                <a:solidFill>
                  <a:srgbClr val="FFC000"/>
                </a:solidFill>
                <a:latin typeface="Calibri" panose="020F0502020204030204"/>
                <a:ea typeface="Calibri" panose="020F0502020204030204" pitchFamily="34" charset="0"/>
              </a:rPr>
              <a:t>10</a:t>
            </a:r>
            <a:r>
              <a:rPr kumimoji="0" lang="en-US" sz="2400" b="1" i="0" u="none" strike="noStrike" kern="1200" cap="none" spc="0" normalizeH="0" baseline="0" noProof="0" dirty="0">
                <a:ln>
                  <a:noFill/>
                </a:ln>
                <a:solidFill>
                  <a:srgbClr val="FFC000"/>
                </a:solidFill>
                <a:effectLst/>
                <a:uLnTx/>
                <a:uFillTx/>
                <a:latin typeface="Calibri" panose="020F0502020204030204"/>
                <a:ea typeface="Calibri" panose="020F0502020204030204" pitchFamily="34" charset="0"/>
                <a:cs typeface="+mn-cs"/>
              </a:rPr>
              <a:t> </a:t>
            </a:r>
            <a:r>
              <a:rPr kumimoji="0" lang="en-US" sz="2400" b="1" i="0" u="none" strike="noStrike" kern="1200" cap="none" spc="0" normalizeH="0" baseline="0" noProof="0" dirty="0" err="1">
                <a:ln>
                  <a:noFill/>
                </a:ln>
                <a:solidFill>
                  <a:srgbClr val="FFC000"/>
                </a:solidFill>
                <a:effectLst/>
                <a:uLnTx/>
                <a:uFillTx/>
                <a:latin typeface="Calibri" panose="020F0502020204030204"/>
                <a:ea typeface="Calibri" panose="020F0502020204030204" pitchFamily="34" charset="0"/>
                <a:cs typeface="+mn-cs"/>
              </a:rPr>
              <a:t>mn</a:t>
            </a:r>
            <a:r>
              <a:rPr kumimoji="0" lang="en-US" sz="2400" b="1" i="0" u="none" strike="noStrike" kern="1200" cap="none" spc="0" normalizeH="0" baseline="0" noProof="0" dirty="0">
                <a:ln>
                  <a:noFill/>
                </a:ln>
                <a:solidFill>
                  <a:srgbClr val="FFC000"/>
                </a:solidFill>
                <a:effectLst/>
                <a:uLnTx/>
                <a:uFillTx/>
                <a:latin typeface="Calibri" panose="020F0502020204030204"/>
                <a:ea typeface="Calibri" panose="020F0502020204030204" pitchFamily="34" charset="0"/>
                <a:cs typeface="+mn-cs"/>
              </a:rPr>
              <a:t> USD per year</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xmlns="" id="{ECE1F577-3803-435E-B589-E182B961D292}"/>
              </a:ext>
            </a:extLst>
          </p:cNvPr>
          <p:cNvSpPr txBox="1">
            <a:spLocks/>
          </p:cNvSpPr>
          <p:nvPr/>
        </p:nvSpPr>
        <p:spPr>
          <a:xfrm>
            <a:off x="287369" y="103768"/>
            <a:ext cx="11770957" cy="85993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b="1" dirty="0">
                <a:solidFill>
                  <a:srgbClr val="002060"/>
                </a:solidFill>
              </a:rPr>
              <a:t>Example of Results from the Strategy to Estimate the Financial Consequences of Groundings and Collisions per year, across the GCR</a:t>
            </a:r>
          </a:p>
        </p:txBody>
      </p:sp>
      <p:sp>
        <p:nvSpPr>
          <p:cNvPr id="7" name="TextBox 6">
            <a:extLst>
              <a:ext uri="{FF2B5EF4-FFF2-40B4-BE49-F238E27FC236}">
                <a16:creationId xmlns:a16="http://schemas.microsoft.com/office/drawing/2014/main" xmlns="" id="{62623690-EB9B-4185-AA27-103BAF0DA6B7}"/>
              </a:ext>
            </a:extLst>
          </p:cNvPr>
          <p:cNvSpPr txBox="1"/>
          <p:nvPr/>
        </p:nvSpPr>
        <p:spPr>
          <a:xfrm>
            <a:off x="8855096" y="5394959"/>
            <a:ext cx="3091836" cy="430887"/>
          </a:xfrm>
          <a:prstGeom prst="rect">
            <a:avLst/>
          </a:prstGeom>
          <a:noFill/>
        </p:spPr>
        <p:txBody>
          <a:bodyPr wrap="square" rtlCol="0">
            <a:spAutoFit/>
          </a:bodyPr>
          <a:lstStyle/>
          <a:p>
            <a:r>
              <a:rPr lang="en-US" sz="1050" dirty="0"/>
              <a:t>Department of Agricultural Economics and Extension, The University of the West Indies</a:t>
            </a:r>
          </a:p>
        </p:txBody>
      </p:sp>
    </p:spTree>
    <p:extLst>
      <p:ext uri="{BB962C8B-B14F-4D97-AF65-F5344CB8AC3E}">
        <p14:creationId xmlns:p14="http://schemas.microsoft.com/office/powerpoint/2010/main" val="151532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A2F02EBA-950D-48C4-9801-1FA1B8B0A7F7}"/>
              </a:ext>
            </a:extLst>
          </p:cNvPr>
          <p:cNvSpPr txBox="1">
            <a:spLocks/>
          </p:cNvSpPr>
          <p:nvPr/>
        </p:nvSpPr>
        <p:spPr>
          <a:xfrm>
            <a:off x="287369" y="103768"/>
            <a:ext cx="11770957" cy="114949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000" b="1" dirty="0">
                <a:solidFill>
                  <a:srgbClr val="002060"/>
                </a:solidFill>
              </a:rPr>
              <a:t>Strategy to Estimate the Financial Consequences of Groundings and Collisions per year, </a:t>
            </a:r>
            <a:r>
              <a:rPr lang="en-US" sz="3200" b="1" dirty="0">
                <a:solidFill>
                  <a:srgbClr val="002060"/>
                </a:solidFill>
              </a:rPr>
              <a:t>across the GCR</a:t>
            </a:r>
            <a:endParaRPr lang="en-US" sz="3000" b="1" dirty="0">
              <a:solidFill>
                <a:srgbClr val="002060"/>
              </a:solidFill>
            </a:endParaRPr>
          </a:p>
        </p:txBody>
      </p:sp>
      <p:sp>
        <p:nvSpPr>
          <p:cNvPr id="2" name="Content Placeholder 1"/>
          <p:cNvSpPr>
            <a:spLocks noGrp="1"/>
          </p:cNvSpPr>
          <p:nvPr>
            <p:ph idx="1"/>
          </p:nvPr>
        </p:nvSpPr>
        <p:spPr>
          <a:xfrm>
            <a:off x="167952" y="1253262"/>
            <a:ext cx="6903408" cy="5894298"/>
          </a:xfrm>
        </p:spPr>
        <p:txBody>
          <a:bodyPr>
            <a:normAutofit/>
          </a:bodyPr>
          <a:lstStyle/>
          <a:p>
            <a:pPr marL="0" indent="0">
              <a:lnSpc>
                <a:spcPct val="150000"/>
              </a:lnSpc>
              <a:buNone/>
            </a:pPr>
            <a:r>
              <a:rPr lang="en-US" dirty="0">
                <a:solidFill>
                  <a:srgbClr val="00B0F0"/>
                </a:solidFill>
              </a:rPr>
              <a:t>2. Assign a consequence score (in economic losses per year), using a five point scale:</a:t>
            </a:r>
          </a:p>
          <a:p>
            <a:pPr>
              <a:lnSpc>
                <a:spcPct val="150000"/>
              </a:lnSpc>
            </a:pPr>
            <a:r>
              <a:rPr lang="en-US" dirty="0"/>
              <a:t>Create buffers around coastal resources where potential accidents may have a negative impact.</a:t>
            </a:r>
          </a:p>
          <a:p>
            <a:pPr>
              <a:lnSpc>
                <a:spcPct val="150000"/>
              </a:lnSpc>
            </a:pPr>
            <a:r>
              <a:rPr lang="en-US" dirty="0"/>
              <a:t>Assign a consequence score per unit area using a five point scale.</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xmlns="" id="{97BE3721-0FFB-4456-92EB-B68B5024D8EB}"/>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t="6796" b="25964"/>
          <a:stretch/>
        </p:blipFill>
        <p:spPr>
          <a:xfrm>
            <a:off x="7059871" y="4288269"/>
            <a:ext cx="4964178" cy="2319393"/>
          </a:xfrm>
          <a:prstGeom prst="rect">
            <a:avLst/>
          </a:prstGeom>
        </p:spPr>
      </p:pic>
      <p:pic>
        <p:nvPicPr>
          <p:cNvPr id="4" name="Picture 3">
            <a:extLst>
              <a:ext uri="{FF2B5EF4-FFF2-40B4-BE49-F238E27FC236}">
                <a16:creationId xmlns:a16="http://schemas.microsoft.com/office/drawing/2014/main" xmlns="" id="{CB823E86-D776-4F7F-AEFA-87C10D2B1D78}"/>
              </a:ext>
            </a:extLst>
          </p:cNvPr>
          <p:cNvPicPr>
            <a:picLocks noChangeAspect="1"/>
          </p:cNvPicPr>
          <p:nvPr/>
        </p:nvPicPr>
        <p:blipFill>
          <a:blip r:embed="rId5"/>
          <a:stretch>
            <a:fillRect/>
          </a:stretch>
        </p:blipFill>
        <p:spPr>
          <a:xfrm>
            <a:off x="7071359" y="1253262"/>
            <a:ext cx="4961881" cy="2952978"/>
          </a:xfrm>
          <a:prstGeom prst="rect">
            <a:avLst/>
          </a:prstGeom>
        </p:spPr>
      </p:pic>
    </p:spTree>
    <p:extLst>
      <p:ext uri="{BB962C8B-B14F-4D97-AF65-F5344CB8AC3E}">
        <p14:creationId xmlns:p14="http://schemas.microsoft.com/office/powerpoint/2010/main" val="294667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A18EDB-7950-48C8-8830-B44F92E019B5}" type="slidenum">
              <a:rPr lang="en-US">
                <a:solidFill>
                  <a:prstClr val="black"/>
                </a:solidFill>
                <a:latin typeface="Calibri"/>
              </a:rPr>
              <a:pPr/>
              <a:t>19</a:t>
            </a:fld>
            <a:endParaRPr lang="en-US" dirty="0">
              <a:solidFill>
                <a:prstClr val="black"/>
              </a:solidFill>
              <a:latin typeface="Calibri"/>
            </a:endParaRPr>
          </a:p>
        </p:txBody>
      </p:sp>
      <p:sp>
        <p:nvSpPr>
          <p:cNvPr id="5" name="Title 1">
            <a:extLst>
              <a:ext uri="{FF2B5EF4-FFF2-40B4-BE49-F238E27FC236}">
                <a16:creationId xmlns:a16="http://schemas.microsoft.com/office/drawing/2014/main" xmlns="" id="{ED981E27-42F9-4828-9B84-881E4B809AAA}"/>
              </a:ext>
            </a:extLst>
          </p:cNvPr>
          <p:cNvSpPr txBox="1">
            <a:spLocks/>
          </p:cNvSpPr>
          <p:nvPr/>
        </p:nvSpPr>
        <p:spPr>
          <a:xfrm>
            <a:off x="162593" y="136525"/>
            <a:ext cx="11866813" cy="752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2060"/>
                </a:solidFill>
              </a:rPr>
              <a:t>Assigning a Score for Consequences Per Unit Area </a:t>
            </a:r>
          </a:p>
        </p:txBody>
      </p:sp>
      <p:graphicFrame>
        <p:nvGraphicFramePr>
          <p:cNvPr id="9" name="Content Placeholder 6">
            <a:extLst>
              <a:ext uri="{FF2B5EF4-FFF2-40B4-BE49-F238E27FC236}">
                <a16:creationId xmlns:a16="http://schemas.microsoft.com/office/drawing/2014/main" xmlns="" id="{2F0EEBEF-A9DC-4276-BA21-33E4D1D94DB4}"/>
              </a:ext>
            </a:extLst>
          </p:cNvPr>
          <p:cNvGraphicFramePr>
            <a:graphicFrameLocks/>
          </p:cNvGraphicFramePr>
          <p:nvPr>
            <p:extLst>
              <p:ext uri="{D42A27DB-BD31-4B8C-83A1-F6EECF244321}">
                <p14:modId xmlns:p14="http://schemas.microsoft.com/office/powerpoint/2010/main" val="3346752845"/>
              </p:ext>
            </p:extLst>
          </p:nvPr>
        </p:nvGraphicFramePr>
        <p:xfrm>
          <a:off x="162593" y="1002149"/>
          <a:ext cx="11722354" cy="5536763"/>
        </p:xfrm>
        <a:graphic>
          <a:graphicData uri="http://schemas.openxmlformats.org/drawingml/2006/table">
            <a:tbl>
              <a:tblPr firstRow="1" bandRow="1">
                <a:tableStyleId>{5940675A-B579-460E-94D1-54222C63F5DA}</a:tableStyleId>
              </a:tblPr>
              <a:tblGrid>
                <a:gridCol w="1521143">
                  <a:extLst>
                    <a:ext uri="{9D8B030D-6E8A-4147-A177-3AD203B41FA5}">
                      <a16:colId xmlns:a16="http://schemas.microsoft.com/office/drawing/2014/main" xmlns="" val="990992875"/>
                    </a:ext>
                  </a:extLst>
                </a:gridCol>
                <a:gridCol w="2486977">
                  <a:extLst>
                    <a:ext uri="{9D8B030D-6E8A-4147-A177-3AD203B41FA5}">
                      <a16:colId xmlns:a16="http://schemas.microsoft.com/office/drawing/2014/main" xmlns="" val="3025011653"/>
                    </a:ext>
                  </a:extLst>
                </a:gridCol>
                <a:gridCol w="4549303">
                  <a:extLst>
                    <a:ext uri="{9D8B030D-6E8A-4147-A177-3AD203B41FA5}">
                      <a16:colId xmlns:a16="http://schemas.microsoft.com/office/drawing/2014/main" xmlns="" val="879898141"/>
                    </a:ext>
                  </a:extLst>
                </a:gridCol>
                <a:gridCol w="3164931">
                  <a:extLst>
                    <a:ext uri="{9D8B030D-6E8A-4147-A177-3AD203B41FA5}">
                      <a16:colId xmlns:a16="http://schemas.microsoft.com/office/drawing/2014/main" xmlns="" val="1877376483"/>
                    </a:ext>
                  </a:extLst>
                </a:gridCol>
              </a:tblGrid>
              <a:tr h="732021">
                <a:tc gridSpan="2">
                  <a:txBody>
                    <a:bodyPr/>
                    <a:lstStyle/>
                    <a:p>
                      <a:pPr algn="ctr"/>
                      <a:r>
                        <a:rPr lang="en-GB" sz="2600" b="1" dirty="0">
                          <a:solidFill>
                            <a:schemeClr val="bg1"/>
                          </a:solidFill>
                        </a:rPr>
                        <a:t>Severity of Impact/Consequence Score</a:t>
                      </a:r>
                    </a:p>
                  </a:txBody>
                  <a:tcPr anchor="ctr">
                    <a:solidFill>
                      <a:schemeClr val="bg2">
                        <a:lumMod val="25000"/>
                      </a:schemeClr>
                    </a:solidFill>
                  </a:tcPr>
                </a:tc>
                <a:tc hMerge="1">
                  <a:txBody>
                    <a:bodyPr/>
                    <a:lstStyle/>
                    <a:p>
                      <a:pPr algn="ctr"/>
                      <a:endParaRPr lang="en-GB" sz="2800" b="1" dirty="0">
                        <a:solidFill>
                          <a:schemeClr val="bg1"/>
                        </a:solidFill>
                      </a:endParaRPr>
                    </a:p>
                  </a:txBody>
                  <a:tcPr>
                    <a:solidFill>
                      <a:schemeClr val="bg2">
                        <a:lumMod val="25000"/>
                      </a:schemeClr>
                    </a:solidFill>
                  </a:tcPr>
                </a:tc>
                <a:tc>
                  <a:txBody>
                    <a:bodyPr/>
                    <a:lstStyle/>
                    <a:p>
                      <a:pPr algn="ctr"/>
                      <a:r>
                        <a:rPr lang="en-GB" sz="2600" b="1" dirty="0">
                          <a:solidFill>
                            <a:schemeClr val="bg1"/>
                          </a:solidFill>
                        </a:rPr>
                        <a:t>Service Disruption Criteria</a:t>
                      </a:r>
                    </a:p>
                  </a:txBody>
                  <a:tcPr anchor="ctr">
                    <a:solidFill>
                      <a:schemeClr val="bg2">
                        <a:lumMod val="25000"/>
                      </a:schemeClr>
                    </a:solidFill>
                  </a:tcPr>
                </a:tc>
                <a:tc>
                  <a:txBody>
                    <a:bodyPr/>
                    <a:lstStyle/>
                    <a:p>
                      <a:pPr algn="ctr"/>
                      <a:r>
                        <a:rPr lang="en-GB" sz="2600" b="1" dirty="0">
                          <a:solidFill>
                            <a:schemeClr val="bg1"/>
                          </a:solidFill>
                        </a:rPr>
                        <a:t>Economic Criteria (USD)</a:t>
                      </a:r>
                    </a:p>
                  </a:txBody>
                  <a:tcPr anchor="ctr">
                    <a:solidFill>
                      <a:schemeClr val="bg2">
                        <a:lumMod val="25000"/>
                      </a:schemeClr>
                    </a:solidFill>
                  </a:tcPr>
                </a:tc>
                <a:extLst>
                  <a:ext uri="{0D108BD9-81ED-4DB2-BD59-A6C34878D82A}">
                    <a16:rowId xmlns:a16="http://schemas.microsoft.com/office/drawing/2014/main" xmlns="" val="2763750672"/>
                  </a:ext>
                </a:extLst>
              </a:tr>
              <a:tr h="732021">
                <a:tc>
                  <a:txBody>
                    <a:bodyPr/>
                    <a:lstStyle/>
                    <a:p>
                      <a:pPr algn="ctr"/>
                      <a:r>
                        <a:rPr lang="en-GB" sz="2800" b="1" dirty="0">
                          <a:solidFill>
                            <a:schemeClr val="bg1"/>
                          </a:solidFill>
                        </a:rPr>
                        <a:t>1</a:t>
                      </a:r>
                    </a:p>
                  </a:txBody>
                  <a:tcPr anchor="ctr">
                    <a:solidFill>
                      <a:srgbClr val="97BD34"/>
                    </a:solidFill>
                  </a:tcPr>
                </a:tc>
                <a:tc>
                  <a:txBody>
                    <a:bodyPr/>
                    <a:lstStyle/>
                    <a:p>
                      <a:pPr algn="ctr"/>
                      <a:r>
                        <a:rPr lang="en-GB" sz="2800" dirty="0">
                          <a:solidFill>
                            <a:schemeClr val="bg1"/>
                          </a:solidFill>
                        </a:rPr>
                        <a:t>Insignificant</a:t>
                      </a:r>
                    </a:p>
                  </a:txBody>
                  <a:tcPr anchor="ctr">
                    <a:solidFill>
                      <a:srgbClr val="97BD34"/>
                    </a:solidFill>
                  </a:tcPr>
                </a:tc>
                <a:tc>
                  <a:txBody>
                    <a:bodyPr/>
                    <a:lstStyle/>
                    <a:p>
                      <a:pPr algn="ctr"/>
                      <a:r>
                        <a:rPr lang="en-GB" sz="2800" dirty="0">
                          <a:solidFill>
                            <a:schemeClr val="bg1"/>
                          </a:solidFill>
                        </a:rPr>
                        <a:t>No significant disruption </a:t>
                      </a:r>
                    </a:p>
                  </a:txBody>
                  <a:tcPr anchor="ctr">
                    <a:solidFill>
                      <a:srgbClr val="97BD34"/>
                    </a:solidFill>
                  </a:tcPr>
                </a:tc>
                <a:tc>
                  <a:txBody>
                    <a:bodyPr/>
                    <a:lstStyle/>
                    <a:p>
                      <a:pPr algn="ctr"/>
                      <a:r>
                        <a:rPr lang="en-GB" sz="2800" dirty="0">
                          <a:solidFill>
                            <a:schemeClr val="bg1"/>
                          </a:solidFill>
                        </a:rPr>
                        <a:t>Losses less than $1,000</a:t>
                      </a:r>
                    </a:p>
                  </a:txBody>
                  <a:tcPr anchor="ctr">
                    <a:solidFill>
                      <a:srgbClr val="97BD34"/>
                    </a:solidFill>
                  </a:tcPr>
                </a:tc>
                <a:extLst>
                  <a:ext uri="{0D108BD9-81ED-4DB2-BD59-A6C34878D82A}">
                    <a16:rowId xmlns:a16="http://schemas.microsoft.com/office/drawing/2014/main" xmlns="" val="2113456866"/>
                  </a:ext>
                </a:extLst>
              </a:tr>
              <a:tr h="732021">
                <a:tc>
                  <a:txBody>
                    <a:bodyPr/>
                    <a:lstStyle/>
                    <a:p>
                      <a:pPr algn="ctr"/>
                      <a:r>
                        <a:rPr lang="en-GB" sz="2800" b="1" dirty="0">
                          <a:solidFill>
                            <a:schemeClr val="bg1"/>
                          </a:solidFill>
                        </a:rPr>
                        <a:t>2</a:t>
                      </a:r>
                    </a:p>
                  </a:txBody>
                  <a:tcPr anchor="ctr">
                    <a:solidFill>
                      <a:srgbClr val="348334"/>
                    </a:solidFill>
                  </a:tcPr>
                </a:tc>
                <a:tc>
                  <a:txBody>
                    <a:bodyPr/>
                    <a:lstStyle/>
                    <a:p>
                      <a:pPr algn="ctr"/>
                      <a:r>
                        <a:rPr lang="en-GB" sz="2800" dirty="0">
                          <a:solidFill>
                            <a:schemeClr val="bg1"/>
                          </a:solidFill>
                        </a:rPr>
                        <a:t>Minor</a:t>
                      </a:r>
                    </a:p>
                  </a:txBody>
                  <a:tcPr anchor="ctr">
                    <a:solidFill>
                      <a:srgbClr val="348334"/>
                    </a:solidFill>
                  </a:tcPr>
                </a:tc>
                <a:tc>
                  <a:txBody>
                    <a:bodyPr/>
                    <a:lstStyle/>
                    <a:p>
                      <a:pPr algn="ctr"/>
                      <a:r>
                        <a:rPr lang="en-GB" sz="2800" dirty="0">
                          <a:solidFill>
                            <a:schemeClr val="bg1"/>
                          </a:solidFill>
                        </a:rPr>
                        <a:t>Some loss of services</a:t>
                      </a:r>
                    </a:p>
                  </a:txBody>
                  <a:tcPr anchor="ctr">
                    <a:solidFill>
                      <a:srgbClr val="348334"/>
                    </a:solidFill>
                  </a:tcPr>
                </a:tc>
                <a:tc>
                  <a:txBody>
                    <a:bodyPr/>
                    <a:lstStyle/>
                    <a:p>
                      <a:pPr algn="ctr"/>
                      <a:r>
                        <a:rPr lang="en-GB" sz="2800" dirty="0">
                          <a:solidFill>
                            <a:schemeClr val="bg1"/>
                          </a:solidFill>
                        </a:rPr>
                        <a:t>Losses $1,000 - $50,000</a:t>
                      </a:r>
                    </a:p>
                  </a:txBody>
                  <a:tcPr anchor="ctr">
                    <a:solidFill>
                      <a:srgbClr val="348334"/>
                    </a:solidFill>
                  </a:tcPr>
                </a:tc>
                <a:extLst>
                  <a:ext uri="{0D108BD9-81ED-4DB2-BD59-A6C34878D82A}">
                    <a16:rowId xmlns:a16="http://schemas.microsoft.com/office/drawing/2014/main" xmlns="" val="1250563651"/>
                  </a:ext>
                </a:extLst>
              </a:tr>
              <a:tr h="732021">
                <a:tc>
                  <a:txBody>
                    <a:bodyPr/>
                    <a:lstStyle/>
                    <a:p>
                      <a:pPr algn="ctr"/>
                      <a:r>
                        <a:rPr lang="en-GB" sz="2800" b="0" dirty="0">
                          <a:solidFill>
                            <a:schemeClr val="tx1"/>
                          </a:solidFill>
                        </a:rPr>
                        <a:t>3</a:t>
                      </a:r>
                    </a:p>
                  </a:txBody>
                  <a:tcPr anchor="ctr">
                    <a:solidFill>
                      <a:srgbClr val="FFFF00"/>
                    </a:solidFill>
                  </a:tcPr>
                </a:tc>
                <a:tc>
                  <a:txBody>
                    <a:bodyPr/>
                    <a:lstStyle/>
                    <a:p>
                      <a:pPr algn="ctr"/>
                      <a:r>
                        <a:rPr lang="en-GB" sz="2800" dirty="0">
                          <a:solidFill>
                            <a:schemeClr val="tx1"/>
                          </a:solidFill>
                        </a:rPr>
                        <a:t>Severe</a:t>
                      </a:r>
                    </a:p>
                  </a:txBody>
                  <a:tcPr anchor="ctr">
                    <a:solidFill>
                      <a:srgbClr val="FFFF00"/>
                    </a:solidFill>
                  </a:tcPr>
                </a:tc>
                <a:tc>
                  <a:txBody>
                    <a:bodyPr/>
                    <a:lstStyle/>
                    <a:p>
                      <a:pPr algn="ctr"/>
                      <a:r>
                        <a:rPr lang="en-GB" sz="2800" dirty="0">
                          <a:solidFill>
                            <a:schemeClr val="tx1"/>
                          </a:solidFill>
                        </a:rPr>
                        <a:t>Sustained (24h) disruption </a:t>
                      </a:r>
                    </a:p>
                  </a:txBody>
                  <a:tcPr anchor="ctr">
                    <a:solidFill>
                      <a:srgbClr val="FFFF00"/>
                    </a:solidFill>
                  </a:tcPr>
                </a:tc>
                <a:tc>
                  <a:txBody>
                    <a:bodyPr/>
                    <a:lstStyle/>
                    <a:p>
                      <a:pPr algn="ctr"/>
                      <a:r>
                        <a:rPr lang="en-GB" sz="2800" dirty="0">
                          <a:solidFill>
                            <a:schemeClr val="tx1"/>
                          </a:solidFill>
                        </a:rPr>
                        <a:t>Losses $50 K to $5M</a:t>
                      </a:r>
                    </a:p>
                  </a:txBody>
                  <a:tcPr anchor="ctr">
                    <a:solidFill>
                      <a:srgbClr val="FFFF00"/>
                    </a:solidFill>
                  </a:tcPr>
                </a:tc>
                <a:extLst>
                  <a:ext uri="{0D108BD9-81ED-4DB2-BD59-A6C34878D82A}">
                    <a16:rowId xmlns:a16="http://schemas.microsoft.com/office/drawing/2014/main" xmlns="" val="374604759"/>
                  </a:ext>
                </a:extLst>
              </a:tr>
              <a:tr h="1015531">
                <a:tc>
                  <a:txBody>
                    <a:bodyPr/>
                    <a:lstStyle/>
                    <a:p>
                      <a:pPr algn="ctr"/>
                      <a:r>
                        <a:rPr lang="en-GB" sz="2800" b="0" dirty="0">
                          <a:solidFill>
                            <a:schemeClr val="tx1"/>
                          </a:solidFill>
                        </a:rPr>
                        <a:t>4</a:t>
                      </a:r>
                    </a:p>
                  </a:txBody>
                  <a:tcPr anchor="ctr">
                    <a:solidFill>
                      <a:srgbClr val="FFC000"/>
                    </a:solidFill>
                  </a:tcPr>
                </a:tc>
                <a:tc>
                  <a:txBody>
                    <a:bodyPr/>
                    <a:lstStyle/>
                    <a:p>
                      <a:pPr algn="ctr"/>
                      <a:r>
                        <a:rPr lang="en-GB" sz="2800" dirty="0">
                          <a:solidFill>
                            <a:schemeClr val="tx1"/>
                          </a:solidFill>
                        </a:rPr>
                        <a:t>Major</a:t>
                      </a:r>
                    </a:p>
                  </a:txBody>
                  <a:tcPr anchor="ctr">
                    <a:solidFill>
                      <a:srgbClr val="FFC000"/>
                    </a:solidFill>
                  </a:tcPr>
                </a:tc>
                <a:tc>
                  <a:txBody>
                    <a:bodyPr/>
                    <a:lstStyle/>
                    <a:p>
                      <a:pPr algn="ctr"/>
                      <a:r>
                        <a:rPr lang="en-GB" sz="2800" dirty="0">
                          <a:solidFill>
                            <a:schemeClr val="tx1"/>
                          </a:solidFill>
                        </a:rPr>
                        <a:t>Sustained (1 – 30day) disruption</a:t>
                      </a:r>
                    </a:p>
                  </a:txBody>
                  <a:tcPr anchor="ctr">
                    <a:solidFill>
                      <a:srgbClr val="FFC000"/>
                    </a:solidFill>
                  </a:tcPr>
                </a:tc>
                <a:tc>
                  <a:txBody>
                    <a:bodyPr/>
                    <a:lstStyle/>
                    <a:p>
                      <a:pPr algn="ctr"/>
                      <a:r>
                        <a:rPr lang="en-GB" sz="2800" dirty="0">
                          <a:solidFill>
                            <a:schemeClr val="tx1"/>
                          </a:solidFill>
                        </a:rPr>
                        <a:t>Losses $5M – $50M</a:t>
                      </a:r>
                    </a:p>
                  </a:txBody>
                  <a:tcPr anchor="ctr">
                    <a:solidFill>
                      <a:srgbClr val="FFC000"/>
                    </a:solidFill>
                  </a:tcPr>
                </a:tc>
                <a:extLst>
                  <a:ext uri="{0D108BD9-81ED-4DB2-BD59-A6C34878D82A}">
                    <a16:rowId xmlns:a16="http://schemas.microsoft.com/office/drawing/2014/main" xmlns="" val="3350966552"/>
                  </a:ext>
                </a:extLst>
              </a:tr>
              <a:tr h="1015531">
                <a:tc>
                  <a:txBody>
                    <a:bodyPr/>
                    <a:lstStyle/>
                    <a:p>
                      <a:pPr algn="ctr"/>
                      <a:r>
                        <a:rPr lang="en-GB" sz="2800" b="1" dirty="0">
                          <a:solidFill>
                            <a:schemeClr val="bg1"/>
                          </a:solidFill>
                        </a:rPr>
                        <a:t>5</a:t>
                      </a:r>
                    </a:p>
                  </a:txBody>
                  <a:tcPr anchor="ctr">
                    <a:solidFill>
                      <a:srgbClr val="FF0000"/>
                    </a:solidFill>
                  </a:tcPr>
                </a:tc>
                <a:tc>
                  <a:txBody>
                    <a:bodyPr/>
                    <a:lstStyle/>
                    <a:p>
                      <a:pPr algn="ctr"/>
                      <a:r>
                        <a:rPr lang="en-GB" sz="2800" dirty="0">
                          <a:solidFill>
                            <a:schemeClr val="bg1"/>
                          </a:solidFill>
                        </a:rPr>
                        <a:t>Catastrophic</a:t>
                      </a:r>
                    </a:p>
                  </a:txBody>
                  <a:tcPr anchor="ctr">
                    <a:solidFill>
                      <a:srgbClr val="FF0000"/>
                    </a:solidFill>
                  </a:tcPr>
                </a:tc>
                <a:tc>
                  <a:txBody>
                    <a:bodyPr/>
                    <a:lstStyle/>
                    <a:p>
                      <a:pPr algn="ctr"/>
                      <a:r>
                        <a:rPr lang="en-GB" sz="2800" dirty="0">
                          <a:solidFill>
                            <a:schemeClr val="bg1"/>
                          </a:solidFill>
                        </a:rPr>
                        <a:t>Closure of facility for months</a:t>
                      </a:r>
                    </a:p>
                  </a:txBody>
                  <a:tcPr anchor="ctr">
                    <a:solidFill>
                      <a:srgbClr val="FF0000"/>
                    </a:solidFill>
                  </a:tcPr>
                </a:tc>
                <a:tc>
                  <a:txBody>
                    <a:bodyPr/>
                    <a:lstStyle/>
                    <a:p>
                      <a:pPr algn="ctr"/>
                      <a:r>
                        <a:rPr lang="en-GB" sz="2800" dirty="0">
                          <a:solidFill>
                            <a:schemeClr val="bg1"/>
                          </a:solidFill>
                        </a:rPr>
                        <a:t>Losses in excess of $50M</a:t>
                      </a:r>
                    </a:p>
                  </a:txBody>
                  <a:tcPr anchor="ctr">
                    <a:solidFill>
                      <a:srgbClr val="FF0000"/>
                    </a:solidFill>
                  </a:tcPr>
                </a:tc>
                <a:extLst>
                  <a:ext uri="{0D108BD9-81ED-4DB2-BD59-A6C34878D82A}">
                    <a16:rowId xmlns:a16="http://schemas.microsoft.com/office/drawing/2014/main" xmlns="" val="792540295"/>
                  </a:ext>
                </a:extLst>
              </a:tr>
            </a:tbl>
          </a:graphicData>
        </a:graphic>
      </p:graphicFrame>
      <p:sp>
        <p:nvSpPr>
          <p:cNvPr id="2" name="TextBox 1">
            <a:extLst>
              <a:ext uri="{FF2B5EF4-FFF2-40B4-BE49-F238E27FC236}">
                <a16:creationId xmlns:a16="http://schemas.microsoft.com/office/drawing/2014/main" xmlns="" id="{D5E1B9FF-9331-4E2B-A961-49ECD7114F5B}"/>
              </a:ext>
            </a:extLst>
          </p:cNvPr>
          <p:cNvSpPr txBox="1"/>
          <p:nvPr/>
        </p:nvSpPr>
        <p:spPr>
          <a:xfrm>
            <a:off x="162593" y="6536809"/>
            <a:ext cx="1722120" cy="369332"/>
          </a:xfrm>
          <a:prstGeom prst="rect">
            <a:avLst/>
          </a:prstGeom>
          <a:noFill/>
        </p:spPr>
        <p:txBody>
          <a:bodyPr wrap="square" rtlCol="0">
            <a:spAutoFit/>
          </a:bodyPr>
          <a:lstStyle/>
          <a:p>
            <a:r>
              <a:rPr lang="en-US" dirty="0"/>
              <a:t>Source: IALA </a:t>
            </a:r>
          </a:p>
        </p:txBody>
      </p:sp>
    </p:spTree>
    <p:extLst>
      <p:ext uri="{BB962C8B-B14F-4D97-AF65-F5344CB8AC3E}">
        <p14:creationId xmlns:p14="http://schemas.microsoft.com/office/powerpoint/2010/main" val="126881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278"/>
            <a:ext cx="10515600" cy="614590"/>
          </a:xfrm>
        </p:spPr>
        <p:txBody>
          <a:bodyPr>
            <a:normAutofit fontScale="90000"/>
          </a:bodyPr>
          <a:lstStyle/>
          <a:p>
            <a:pPr algn="ctr"/>
            <a:r>
              <a:rPr lang="en-US" b="1" dirty="0">
                <a:solidFill>
                  <a:srgbClr val="002060"/>
                </a:solidFill>
              </a:rPr>
              <a:t>Introduction to this Study</a:t>
            </a:r>
          </a:p>
        </p:txBody>
      </p:sp>
      <p:sp>
        <p:nvSpPr>
          <p:cNvPr id="3" name="Content Placeholder 2"/>
          <p:cNvSpPr>
            <a:spLocks noGrp="1"/>
          </p:cNvSpPr>
          <p:nvPr>
            <p:ph idx="1"/>
          </p:nvPr>
        </p:nvSpPr>
        <p:spPr>
          <a:xfrm>
            <a:off x="210214" y="869838"/>
            <a:ext cx="7302210" cy="5608247"/>
          </a:xfrm>
        </p:spPr>
        <p:txBody>
          <a:bodyPr>
            <a:normAutofit lnSpcReduction="10000"/>
          </a:bodyPr>
          <a:lstStyle/>
          <a:p>
            <a:pPr>
              <a:lnSpc>
                <a:spcPct val="100000"/>
              </a:lnSpc>
            </a:pPr>
            <a:r>
              <a:rPr lang="en-US" dirty="0"/>
              <a:t>Maritime navigation is important to the Greater Caribbean Region (GCR) because it facilitates economic expansion.</a:t>
            </a:r>
          </a:p>
          <a:p>
            <a:pPr>
              <a:lnSpc>
                <a:spcPct val="100000"/>
              </a:lnSpc>
            </a:pPr>
            <a:endParaRPr lang="en-US" dirty="0"/>
          </a:p>
          <a:p>
            <a:pPr>
              <a:lnSpc>
                <a:spcPct val="100000"/>
              </a:lnSpc>
            </a:pPr>
            <a:r>
              <a:rPr lang="en-US" dirty="0"/>
              <a:t>However, the environment, economy and culture of the region are at risk of unwanted events which can have short or long term consequences.</a:t>
            </a:r>
          </a:p>
          <a:p>
            <a:pPr>
              <a:lnSpc>
                <a:spcPct val="100000"/>
              </a:lnSpc>
            </a:pPr>
            <a:endParaRPr lang="en-US" dirty="0"/>
          </a:p>
          <a:p>
            <a:pPr>
              <a:lnSpc>
                <a:spcPct val="100000"/>
              </a:lnSpc>
            </a:pPr>
            <a:r>
              <a:rPr lang="en-US" dirty="0"/>
              <a:t>This study therefore involves an economic assessment of risk in maritime navigation across the GCR.</a:t>
            </a:r>
          </a:p>
        </p:txBody>
      </p:sp>
      <p:pic>
        <p:nvPicPr>
          <p:cNvPr id="28" name="Picture 2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47361" y="869838"/>
            <a:ext cx="4035973" cy="2763558"/>
          </a:xfrm>
          <a:prstGeom prst="rect">
            <a:avLst/>
          </a:prstGeom>
        </p:spPr>
      </p:pic>
      <p:pic>
        <p:nvPicPr>
          <p:cNvPr id="29" name="Picture 28">
            <a:extLst>
              <a:ext uri="{FF2B5EF4-FFF2-40B4-BE49-F238E27FC236}">
                <a16:creationId xmlns:a16="http://schemas.microsoft.com/office/drawing/2014/main" xmlns="" id="{CC8AA1CF-7221-4D81-8634-F9675530BF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7361" y="3873395"/>
            <a:ext cx="4035973" cy="2464154"/>
          </a:xfrm>
          <a:prstGeom prst="rect">
            <a:avLst/>
          </a:prstGeom>
        </p:spPr>
      </p:pic>
    </p:spTree>
    <p:extLst>
      <p:ext uri="{BB962C8B-B14F-4D97-AF65-F5344CB8AC3E}">
        <p14:creationId xmlns:p14="http://schemas.microsoft.com/office/powerpoint/2010/main" val="68139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9901" y="2032000"/>
            <a:ext cx="7131049" cy="4324350"/>
          </a:xfrm>
          <a:solidFill>
            <a:schemeClr val="bg2">
              <a:lumMod val="25000"/>
            </a:schemeClr>
          </a:solidFill>
        </p:spPr>
        <p:txBody>
          <a:bodyPr>
            <a:normAutofit/>
          </a:bodyPr>
          <a:lstStyle/>
          <a:p>
            <a:pPr marL="0" indent="0">
              <a:buNone/>
            </a:pPr>
            <a:r>
              <a:rPr lang="en-GB" sz="4000" dirty="0">
                <a:solidFill>
                  <a:schemeClr val="bg1"/>
                </a:solidFill>
              </a:rPr>
              <a:t>For example:</a:t>
            </a:r>
          </a:p>
          <a:p>
            <a:pPr marL="457200" lvl="1" indent="0">
              <a:spcAft>
                <a:spcPts val="600"/>
              </a:spcAft>
              <a:buNone/>
            </a:pPr>
            <a:endParaRPr lang="en-US" sz="2800" dirty="0"/>
          </a:p>
          <a:p>
            <a:pPr marL="0" indent="0">
              <a:spcAft>
                <a:spcPts val="600"/>
              </a:spcAft>
              <a:buNone/>
            </a:pPr>
            <a:endParaRPr lang="en-US" sz="2800" dirty="0">
              <a:solidFill>
                <a:schemeClr val="tx1"/>
              </a:solidFill>
            </a:endParaRPr>
          </a:p>
          <a:p>
            <a:pPr marL="0" indent="0">
              <a:spcAft>
                <a:spcPts val="600"/>
              </a:spcAft>
              <a:buNone/>
            </a:pPr>
            <a:endParaRPr lang="en-US" sz="2800" dirty="0">
              <a:solidFill>
                <a:schemeClr val="tx1"/>
              </a:solidFill>
            </a:endParaRPr>
          </a:p>
        </p:txBody>
      </p:sp>
      <p:sp>
        <p:nvSpPr>
          <p:cNvPr id="6" name="Slide Number Placeholder 5"/>
          <p:cNvSpPr>
            <a:spLocks noGrp="1"/>
          </p:cNvSpPr>
          <p:nvPr>
            <p:ph type="sldNum" sz="quarter" idx="12"/>
          </p:nvPr>
        </p:nvSpPr>
        <p:spPr/>
        <p:txBody>
          <a:bodyPr/>
          <a:lstStyle/>
          <a:p>
            <a:fld id="{38A18EDB-7950-48C8-8830-B44F92E019B5}" type="slidenum">
              <a:rPr lang="en-US">
                <a:solidFill>
                  <a:prstClr val="black"/>
                </a:solidFill>
                <a:latin typeface="Calibri"/>
              </a:rPr>
              <a:pPr/>
              <a:t>20</a:t>
            </a:fld>
            <a:endParaRPr lang="en-US" dirty="0">
              <a:solidFill>
                <a:prstClr val="black"/>
              </a:solidFill>
              <a:latin typeface="Calibri"/>
            </a:endParaRPr>
          </a:p>
        </p:txBody>
      </p:sp>
      <p:sp>
        <p:nvSpPr>
          <p:cNvPr id="5" name="Title 1">
            <a:extLst>
              <a:ext uri="{FF2B5EF4-FFF2-40B4-BE49-F238E27FC236}">
                <a16:creationId xmlns:a16="http://schemas.microsoft.com/office/drawing/2014/main" xmlns="" id="{ED981E27-42F9-4828-9B84-881E4B809AAA}"/>
              </a:ext>
            </a:extLst>
          </p:cNvPr>
          <p:cNvSpPr txBox="1">
            <a:spLocks/>
          </p:cNvSpPr>
          <p:nvPr/>
        </p:nvSpPr>
        <p:spPr>
          <a:xfrm>
            <a:off x="770860" y="214898"/>
            <a:ext cx="10515600" cy="621511"/>
          </a:xfrm>
          <a:prstGeom prst="rect">
            <a:avLst/>
          </a:prstGeom>
          <a:solidFill>
            <a:schemeClr val="bg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rPr>
              <a:t>Calculating the ‘Risk Value’</a:t>
            </a:r>
          </a:p>
        </p:txBody>
      </p:sp>
      <p:sp>
        <p:nvSpPr>
          <p:cNvPr id="8" name="TextBox 7">
            <a:extLst>
              <a:ext uri="{FF2B5EF4-FFF2-40B4-BE49-F238E27FC236}">
                <a16:creationId xmlns:a16="http://schemas.microsoft.com/office/drawing/2014/main" xmlns="" id="{5DF6DD4D-1D3B-4DD5-902A-1075BF9FB600}"/>
              </a:ext>
            </a:extLst>
          </p:cNvPr>
          <p:cNvSpPr txBox="1"/>
          <p:nvPr/>
        </p:nvSpPr>
        <p:spPr>
          <a:xfrm>
            <a:off x="1204909" y="3739321"/>
            <a:ext cx="5407029" cy="707886"/>
          </a:xfrm>
          <a:prstGeom prst="rect">
            <a:avLst/>
          </a:prstGeom>
          <a:noFill/>
        </p:spPr>
        <p:txBody>
          <a:bodyPr wrap="square" rtlCol="0">
            <a:spAutoFit/>
          </a:bodyPr>
          <a:lstStyle/>
          <a:p>
            <a:r>
              <a:rPr lang="en-GB" sz="4000" dirty="0">
                <a:solidFill>
                  <a:srgbClr val="FFFF00"/>
                </a:solidFill>
              </a:rPr>
              <a:t>severe consequence (3)</a:t>
            </a:r>
            <a:endParaRPr lang="en-US" sz="4000" dirty="0"/>
          </a:p>
        </p:txBody>
      </p:sp>
      <p:sp>
        <p:nvSpPr>
          <p:cNvPr id="9" name="TextBox 8">
            <a:extLst>
              <a:ext uri="{FF2B5EF4-FFF2-40B4-BE49-F238E27FC236}">
                <a16:creationId xmlns:a16="http://schemas.microsoft.com/office/drawing/2014/main" xmlns="" id="{21B0BEEE-6F52-4A79-B999-313E3BE893D6}"/>
              </a:ext>
            </a:extLst>
          </p:cNvPr>
          <p:cNvSpPr txBox="1"/>
          <p:nvPr/>
        </p:nvSpPr>
        <p:spPr>
          <a:xfrm>
            <a:off x="596901" y="4937154"/>
            <a:ext cx="4952162" cy="707886"/>
          </a:xfrm>
          <a:prstGeom prst="rect">
            <a:avLst/>
          </a:prstGeom>
          <a:noFill/>
        </p:spPr>
        <p:txBody>
          <a:bodyPr wrap="square" rtlCol="0">
            <a:spAutoFit/>
          </a:bodyPr>
          <a:lstStyle/>
          <a:p>
            <a:pPr algn="ctr"/>
            <a:r>
              <a:rPr lang="en-GB" sz="4000" dirty="0">
                <a:solidFill>
                  <a:srgbClr val="FFFF00"/>
                </a:solidFill>
              </a:rPr>
              <a:t> = risk value of 6</a:t>
            </a:r>
            <a:endParaRPr lang="en-US" sz="4000" dirty="0"/>
          </a:p>
        </p:txBody>
      </p:sp>
      <p:grpSp>
        <p:nvGrpSpPr>
          <p:cNvPr id="7" name="Group 6">
            <a:extLst>
              <a:ext uri="{FF2B5EF4-FFF2-40B4-BE49-F238E27FC236}">
                <a16:creationId xmlns:a16="http://schemas.microsoft.com/office/drawing/2014/main" xmlns="" id="{1D8D9E7C-6C3F-4D4A-B012-BE091B3BA33F}"/>
              </a:ext>
            </a:extLst>
          </p:cNvPr>
          <p:cNvGrpSpPr/>
          <p:nvPr/>
        </p:nvGrpSpPr>
        <p:grpSpPr>
          <a:xfrm>
            <a:off x="714713" y="2839847"/>
            <a:ext cx="6420348" cy="727148"/>
            <a:chOff x="714713" y="2839847"/>
            <a:chExt cx="6420348" cy="727148"/>
          </a:xfrm>
        </p:grpSpPr>
        <p:sp>
          <p:nvSpPr>
            <p:cNvPr id="3" name="TextBox 2">
              <a:extLst>
                <a:ext uri="{FF2B5EF4-FFF2-40B4-BE49-F238E27FC236}">
                  <a16:creationId xmlns:a16="http://schemas.microsoft.com/office/drawing/2014/main" xmlns="" id="{04235B64-C273-42F3-9449-9DD76C66EC4C}"/>
                </a:ext>
              </a:extLst>
            </p:cNvPr>
            <p:cNvSpPr txBox="1"/>
            <p:nvPr/>
          </p:nvSpPr>
          <p:spPr>
            <a:xfrm>
              <a:off x="714713" y="2859109"/>
              <a:ext cx="5994569" cy="707886"/>
            </a:xfrm>
            <a:prstGeom prst="rect">
              <a:avLst/>
            </a:prstGeom>
            <a:noFill/>
          </p:spPr>
          <p:txBody>
            <a:bodyPr wrap="square" rtlCol="0">
              <a:spAutoFit/>
            </a:bodyPr>
            <a:lstStyle/>
            <a:p>
              <a:r>
                <a:rPr lang="en-GB" sz="4000" dirty="0">
                  <a:solidFill>
                    <a:srgbClr val="348334"/>
                  </a:solidFill>
                </a:rPr>
                <a:t>insignificant probability (2)</a:t>
              </a:r>
              <a:endParaRPr lang="en-US" sz="4000" dirty="0"/>
            </a:p>
          </p:txBody>
        </p:sp>
        <p:sp>
          <p:nvSpPr>
            <p:cNvPr id="10" name="TextBox 9">
              <a:extLst>
                <a:ext uri="{FF2B5EF4-FFF2-40B4-BE49-F238E27FC236}">
                  <a16:creationId xmlns:a16="http://schemas.microsoft.com/office/drawing/2014/main" xmlns="" id="{86AC8886-4C20-4ADF-AD00-5C01CEB0EAD3}"/>
                </a:ext>
              </a:extLst>
            </p:cNvPr>
            <p:cNvSpPr txBox="1"/>
            <p:nvPr/>
          </p:nvSpPr>
          <p:spPr>
            <a:xfrm>
              <a:off x="6337300" y="2839847"/>
              <a:ext cx="797761" cy="707886"/>
            </a:xfrm>
            <a:prstGeom prst="rect">
              <a:avLst/>
            </a:prstGeom>
            <a:noFill/>
          </p:spPr>
          <p:txBody>
            <a:bodyPr wrap="square" rtlCol="0">
              <a:spAutoFit/>
            </a:bodyPr>
            <a:lstStyle/>
            <a:p>
              <a:pPr algn="ctr"/>
              <a:r>
                <a:rPr lang="en-GB" sz="4000" dirty="0">
                  <a:solidFill>
                    <a:schemeClr val="bg1"/>
                  </a:solidFill>
                </a:rPr>
                <a:t>x</a:t>
              </a:r>
              <a:endParaRPr lang="en-US" sz="4000" dirty="0">
                <a:solidFill>
                  <a:schemeClr val="bg1"/>
                </a:solidFill>
              </a:endParaRPr>
            </a:p>
          </p:txBody>
        </p:sp>
      </p:grpSp>
      <p:graphicFrame>
        <p:nvGraphicFramePr>
          <p:cNvPr id="4" name="Table 3">
            <a:extLst>
              <a:ext uri="{FF2B5EF4-FFF2-40B4-BE49-F238E27FC236}">
                <a16:creationId xmlns:a16="http://schemas.microsoft.com/office/drawing/2014/main" xmlns="" id="{396ABACC-F2A1-4D64-9DDA-92BB6CDAD6E2}"/>
              </a:ext>
            </a:extLst>
          </p:cNvPr>
          <p:cNvGraphicFramePr>
            <a:graphicFrameLocks noGrp="1"/>
          </p:cNvGraphicFramePr>
          <p:nvPr>
            <p:extLst/>
          </p:nvPr>
        </p:nvGraphicFramePr>
        <p:xfrm>
          <a:off x="7749674" y="2032000"/>
          <a:ext cx="4049962" cy="4375790"/>
        </p:xfrm>
        <a:graphic>
          <a:graphicData uri="http://schemas.openxmlformats.org/drawingml/2006/table">
            <a:tbl>
              <a:tblPr firstRow="1" bandRow="1">
                <a:tableStyleId>{5940675A-B579-460E-94D1-54222C63F5DA}</a:tableStyleId>
              </a:tblPr>
              <a:tblGrid>
                <a:gridCol w="2024981">
                  <a:extLst>
                    <a:ext uri="{9D8B030D-6E8A-4147-A177-3AD203B41FA5}">
                      <a16:colId xmlns:a16="http://schemas.microsoft.com/office/drawing/2014/main" xmlns="" val="3713156295"/>
                    </a:ext>
                  </a:extLst>
                </a:gridCol>
                <a:gridCol w="2024981">
                  <a:extLst>
                    <a:ext uri="{9D8B030D-6E8A-4147-A177-3AD203B41FA5}">
                      <a16:colId xmlns:a16="http://schemas.microsoft.com/office/drawing/2014/main" xmlns="" val="27795871"/>
                    </a:ext>
                  </a:extLst>
                </a:gridCol>
              </a:tblGrid>
              <a:tr h="1348295">
                <a:tc gridSpan="2">
                  <a:txBody>
                    <a:bodyPr/>
                    <a:lstStyle/>
                    <a:p>
                      <a:pPr algn="ctr"/>
                      <a:r>
                        <a:rPr lang="en-GB" sz="3600" b="1" dirty="0">
                          <a:solidFill>
                            <a:schemeClr val="bg1"/>
                          </a:solidFill>
                        </a:rPr>
                        <a:t>Classification of Risk Value</a:t>
                      </a:r>
                    </a:p>
                  </a:txBody>
                  <a:tcPr anchor="ctr">
                    <a:solidFill>
                      <a:schemeClr val="bg2">
                        <a:lumMod val="25000"/>
                      </a:schemeClr>
                    </a:solidFill>
                  </a:tcPr>
                </a:tc>
                <a:tc hMerge="1">
                  <a:txBody>
                    <a:bodyPr/>
                    <a:lstStyle/>
                    <a:p>
                      <a:endParaRPr lang="en-US"/>
                    </a:p>
                  </a:txBody>
                  <a:tcPr/>
                </a:tc>
                <a:extLst>
                  <a:ext uri="{0D108BD9-81ED-4DB2-BD59-A6C34878D82A}">
                    <a16:rowId xmlns:a16="http://schemas.microsoft.com/office/drawing/2014/main" xmlns="" val="635417710"/>
                  </a:ext>
                </a:extLst>
              </a:tr>
              <a:tr h="796244">
                <a:tc>
                  <a:txBody>
                    <a:bodyPr/>
                    <a:lstStyle/>
                    <a:p>
                      <a:pPr algn="ctr"/>
                      <a:r>
                        <a:rPr lang="en-GB" sz="3600" dirty="0">
                          <a:solidFill>
                            <a:schemeClr val="bg1"/>
                          </a:solidFill>
                        </a:rPr>
                        <a:t>Low (1-4)</a:t>
                      </a:r>
                    </a:p>
                  </a:txBody>
                  <a:tcPr anchor="ctr">
                    <a:solidFill>
                      <a:srgbClr val="97BD34"/>
                    </a:solidFill>
                  </a:tcPr>
                </a:tc>
                <a:tc>
                  <a:txBody>
                    <a:bodyPr/>
                    <a:lstStyle/>
                    <a:p>
                      <a:pPr algn="ctr"/>
                      <a:r>
                        <a:rPr lang="en-GB" sz="3600" dirty="0">
                          <a:solidFill>
                            <a:schemeClr val="bg1"/>
                          </a:solidFill>
                        </a:rPr>
                        <a:t>Low (1-4)</a:t>
                      </a:r>
                    </a:p>
                  </a:txBody>
                  <a:tcPr anchor="ctr">
                    <a:solidFill>
                      <a:srgbClr val="348334"/>
                    </a:solidFill>
                  </a:tcPr>
                </a:tc>
                <a:extLst>
                  <a:ext uri="{0D108BD9-81ED-4DB2-BD59-A6C34878D82A}">
                    <a16:rowId xmlns:a16="http://schemas.microsoft.com/office/drawing/2014/main" xmlns="" val="2078850163"/>
                  </a:ext>
                </a:extLst>
              </a:tr>
              <a:tr h="779241">
                <a:tc gridSpan="2">
                  <a:txBody>
                    <a:bodyPr/>
                    <a:lstStyle/>
                    <a:p>
                      <a:pPr algn="ctr"/>
                      <a:r>
                        <a:rPr lang="en-GB" sz="3600" dirty="0">
                          <a:solidFill>
                            <a:schemeClr val="tx1"/>
                          </a:solidFill>
                        </a:rPr>
                        <a:t>Moderate (5-8)</a:t>
                      </a:r>
                    </a:p>
                  </a:txBody>
                  <a:tcPr anchor="ctr">
                    <a:solidFill>
                      <a:srgbClr val="FFFF00"/>
                    </a:solidFill>
                  </a:tcPr>
                </a:tc>
                <a:tc hMerge="1">
                  <a:txBody>
                    <a:bodyPr/>
                    <a:lstStyle/>
                    <a:p>
                      <a:endParaRPr lang="en-US"/>
                    </a:p>
                  </a:txBody>
                  <a:tcPr/>
                </a:tc>
                <a:extLst>
                  <a:ext uri="{0D108BD9-81ED-4DB2-BD59-A6C34878D82A}">
                    <a16:rowId xmlns:a16="http://schemas.microsoft.com/office/drawing/2014/main" xmlns="" val="2980826644"/>
                  </a:ext>
                </a:extLst>
              </a:tr>
              <a:tr h="726005">
                <a:tc gridSpan="2">
                  <a:txBody>
                    <a:bodyPr/>
                    <a:lstStyle/>
                    <a:p>
                      <a:pPr algn="ctr"/>
                      <a:r>
                        <a:rPr lang="en-GB" sz="3600" dirty="0">
                          <a:solidFill>
                            <a:schemeClr val="tx1"/>
                          </a:solidFill>
                        </a:rPr>
                        <a:t>High (9-12)</a:t>
                      </a:r>
                    </a:p>
                  </a:txBody>
                  <a:tcPr anchor="ctr">
                    <a:solidFill>
                      <a:srgbClr val="FFC000"/>
                    </a:solidFill>
                  </a:tcPr>
                </a:tc>
                <a:tc hMerge="1">
                  <a:txBody>
                    <a:bodyPr/>
                    <a:lstStyle/>
                    <a:p>
                      <a:endParaRPr lang="en-US"/>
                    </a:p>
                  </a:txBody>
                  <a:tcPr/>
                </a:tc>
                <a:extLst>
                  <a:ext uri="{0D108BD9-81ED-4DB2-BD59-A6C34878D82A}">
                    <a16:rowId xmlns:a16="http://schemas.microsoft.com/office/drawing/2014/main" xmlns="" val="2579390310"/>
                  </a:ext>
                </a:extLst>
              </a:tr>
              <a:tr h="726005">
                <a:tc gridSpan="2">
                  <a:txBody>
                    <a:bodyPr/>
                    <a:lstStyle/>
                    <a:p>
                      <a:pPr algn="ctr"/>
                      <a:r>
                        <a:rPr lang="en-GB" sz="3600" dirty="0">
                          <a:solidFill>
                            <a:schemeClr val="bg1"/>
                          </a:solidFill>
                        </a:rPr>
                        <a:t>Very High (15-25)</a:t>
                      </a:r>
                    </a:p>
                  </a:txBody>
                  <a:tcPr anchor="ctr">
                    <a:solidFill>
                      <a:srgbClr val="FF0000"/>
                    </a:solidFill>
                  </a:tcPr>
                </a:tc>
                <a:tc hMerge="1">
                  <a:txBody>
                    <a:bodyPr/>
                    <a:lstStyle/>
                    <a:p>
                      <a:endParaRPr lang="en-US"/>
                    </a:p>
                  </a:txBody>
                  <a:tcPr/>
                </a:tc>
                <a:extLst>
                  <a:ext uri="{0D108BD9-81ED-4DB2-BD59-A6C34878D82A}">
                    <a16:rowId xmlns:a16="http://schemas.microsoft.com/office/drawing/2014/main" xmlns="" val="733277961"/>
                  </a:ext>
                </a:extLst>
              </a:tr>
            </a:tbl>
          </a:graphicData>
        </a:graphic>
      </p:graphicFrame>
      <p:grpSp>
        <p:nvGrpSpPr>
          <p:cNvPr id="15" name="Group 14">
            <a:extLst>
              <a:ext uri="{FF2B5EF4-FFF2-40B4-BE49-F238E27FC236}">
                <a16:creationId xmlns:a16="http://schemas.microsoft.com/office/drawing/2014/main" xmlns="" id="{993AFE8C-2D60-4A0A-AD97-4C31778D765B}"/>
              </a:ext>
            </a:extLst>
          </p:cNvPr>
          <p:cNvGrpSpPr/>
          <p:nvPr/>
        </p:nvGrpSpPr>
        <p:grpSpPr>
          <a:xfrm>
            <a:off x="1410537" y="4623469"/>
            <a:ext cx="6882563" cy="1268753"/>
            <a:chOff x="1410537" y="4623469"/>
            <a:chExt cx="6882563" cy="1268753"/>
          </a:xfrm>
        </p:grpSpPr>
        <p:cxnSp>
          <p:nvCxnSpPr>
            <p:cNvPr id="12" name="Straight Arrow Connector 11">
              <a:extLst>
                <a:ext uri="{FF2B5EF4-FFF2-40B4-BE49-F238E27FC236}">
                  <a16:creationId xmlns:a16="http://schemas.microsoft.com/office/drawing/2014/main" xmlns="" id="{C6EF34F0-8CEE-418A-B607-87730B83F34A}"/>
                </a:ext>
              </a:extLst>
            </p:cNvPr>
            <p:cNvCxnSpPr>
              <a:cxnSpLocks/>
              <a:stCxn id="14" idx="6"/>
            </p:cNvCxnSpPr>
            <p:nvPr/>
          </p:nvCxnSpPr>
          <p:spPr>
            <a:xfrm flipV="1">
              <a:off x="4930777" y="4623469"/>
              <a:ext cx="3362323" cy="652172"/>
            </a:xfrm>
            <a:prstGeom prst="straightConnector1">
              <a:avLst/>
            </a:prstGeom>
            <a:ln w="130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2897FE94-0274-4ED9-9EB7-2B9890FF4F13}"/>
                </a:ext>
              </a:extLst>
            </p:cNvPr>
            <p:cNvSpPr/>
            <p:nvPr/>
          </p:nvSpPr>
          <p:spPr>
            <a:xfrm>
              <a:off x="1410537" y="4659060"/>
              <a:ext cx="3520240" cy="123316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xmlns="" id="{D9D680FB-EC90-4E77-824F-45EB7446D61C}"/>
              </a:ext>
            </a:extLst>
          </p:cNvPr>
          <p:cNvSpPr txBox="1"/>
          <p:nvPr/>
        </p:nvSpPr>
        <p:spPr>
          <a:xfrm>
            <a:off x="469901" y="1077826"/>
            <a:ext cx="11329735" cy="584775"/>
          </a:xfrm>
          <a:prstGeom prst="rect">
            <a:avLst/>
          </a:prstGeom>
          <a:solidFill>
            <a:schemeClr val="accent4">
              <a:lumMod val="20000"/>
              <a:lumOff val="80000"/>
            </a:schemeClr>
          </a:solidFill>
        </p:spPr>
        <p:txBody>
          <a:bodyPr wrap="square" rtlCol="0">
            <a:spAutoFit/>
          </a:bodyPr>
          <a:lstStyle/>
          <a:p>
            <a:pPr algn="ctr"/>
            <a:r>
              <a:rPr lang="en-US" sz="3200" i="1" dirty="0">
                <a:solidFill>
                  <a:srgbClr val="FF0000"/>
                </a:solidFill>
              </a:rPr>
              <a:t>Risk Value = </a:t>
            </a:r>
            <a:r>
              <a:rPr lang="en-GB" sz="3200" i="1" dirty="0">
                <a:solidFill>
                  <a:srgbClr val="FF0000"/>
                </a:solidFill>
              </a:rPr>
              <a:t>Likelihood (Probability) score x Consequence score</a:t>
            </a:r>
            <a:endParaRPr lang="en-US" sz="3200" i="1" dirty="0">
              <a:solidFill>
                <a:srgbClr val="FF0000"/>
              </a:solidFill>
            </a:endParaRPr>
          </a:p>
        </p:txBody>
      </p:sp>
    </p:spTree>
    <p:extLst>
      <p:ext uri="{BB962C8B-B14F-4D97-AF65-F5344CB8AC3E}">
        <p14:creationId xmlns:p14="http://schemas.microsoft.com/office/powerpoint/2010/main" val="111779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A18EDB-7950-48C8-8830-B44F92E019B5}" type="slidenum">
              <a:rPr lang="en-US">
                <a:solidFill>
                  <a:prstClr val="black"/>
                </a:solidFill>
                <a:latin typeface="Calibri"/>
              </a:rPr>
              <a:pPr/>
              <a:t>21</a:t>
            </a:fld>
            <a:endParaRPr lang="en-US" dirty="0">
              <a:solidFill>
                <a:prstClr val="black"/>
              </a:solidFill>
              <a:latin typeface="Calibri"/>
            </a:endParaRPr>
          </a:p>
        </p:txBody>
      </p:sp>
      <p:graphicFrame>
        <p:nvGraphicFramePr>
          <p:cNvPr id="7" name="Content Placeholder 3">
            <a:extLst>
              <a:ext uri="{FF2B5EF4-FFF2-40B4-BE49-F238E27FC236}">
                <a16:creationId xmlns:a16="http://schemas.microsoft.com/office/drawing/2014/main" xmlns="" id="{9866A7A1-D4FE-4406-9A07-0F9B5ADA64B7}"/>
              </a:ext>
            </a:extLst>
          </p:cNvPr>
          <p:cNvGraphicFramePr>
            <a:graphicFrameLocks/>
          </p:cNvGraphicFramePr>
          <p:nvPr>
            <p:extLst>
              <p:ext uri="{D42A27DB-BD31-4B8C-83A1-F6EECF244321}">
                <p14:modId xmlns:p14="http://schemas.microsoft.com/office/powerpoint/2010/main" val="2142501672"/>
              </p:ext>
            </p:extLst>
          </p:nvPr>
        </p:nvGraphicFramePr>
        <p:xfrm>
          <a:off x="377009" y="120651"/>
          <a:ext cx="11437982" cy="6676730"/>
        </p:xfrm>
        <a:graphic>
          <a:graphicData uri="http://schemas.openxmlformats.org/drawingml/2006/table">
            <a:tbl>
              <a:tblPr firstRow="1" bandRow="1">
                <a:tableStyleId>{5C22544A-7EE6-4342-B048-85BDC9FD1C3A}</a:tableStyleId>
              </a:tblPr>
              <a:tblGrid>
                <a:gridCol w="585455">
                  <a:extLst>
                    <a:ext uri="{9D8B030D-6E8A-4147-A177-3AD203B41FA5}">
                      <a16:colId xmlns:a16="http://schemas.microsoft.com/office/drawing/2014/main" xmlns="" val="20000"/>
                    </a:ext>
                  </a:extLst>
                </a:gridCol>
                <a:gridCol w="1847850">
                  <a:extLst>
                    <a:ext uri="{9D8B030D-6E8A-4147-A177-3AD203B41FA5}">
                      <a16:colId xmlns:a16="http://schemas.microsoft.com/office/drawing/2014/main" xmlns="" val="20001"/>
                    </a:ext>
                  </a:extLst>
                </a:gridCol>
                <a:gridCol w="1779297">
                  <a:extLst>
                    <a:ext uri="{9D8B030D-6E8A-4147-A177-3AD203B41FA5}">
                      <a16:colId xmlns:a16="http://schemas.microsoft.com/office/drawing/2014/main" xmlns="" val="20002"/>
                    </a:ext>
                  </a:extLst>
                </a:gridCol>
                <a:gridCol w="1303025">
                  <a:extLst>
                    <a:ext uri="{9D8B030D-6E8A-4147-A177-3AD203B41FA5}">
                      <a16:colId xmlns:a16="http://schemas.microsoft.com/office/drawing/2014/main" xmlns="" val="4174495711"/>
                    </a:ext>
                  </a:extLst>
                </a:gridCol>
                <a:gridCol w="1934179">
                  <a:extLst>
                    <a:ext uri="{9D8B030D-6E8A-4147-A177-3AD203B41FA5}">
                      <a16:colId xmlns:a16="http://schemas.microsoft.com/office/drawing/2014/main" xmlns="" val="4208516874"/>
                    </a:ext>
                  </a:extLst>
                </a:gridCol>
                <a:gridCol w="1473576">
                  <a:extLst>
                    <a:ext uri="{9D8B030D-6E8A-4147-A177-3AD203B41FA5}">
                      <a16:colId xmlns:a16="http://schemas.microsoft.com/office/drawing/2014/main" xmlns="" val="20003"/>
                    </a:ext>
                  </a:extLst>
                </a:gridCol>
                <a:gridCol w="2514600">
                  <a:extLst>
                    <a:ext uri="{9D8B030D-6E8A-4147-A177-3AD203B41FA5}">
                      <a16:colId xmlns:a16="http://schemas.microsoft.com/office/drawing/2014/main" xmlns="" val="20004"/>
                    </a:ext>
                  </a:extLst>
                </a:gridCol>
              </a:tblGrid>
              <a:tr h="487339">
                <a:tc rowSpan="2" gridSpan="2">
                  <a:txBody>
                    <a:bodyPr/>
                    <a:lstStyle/>
                    <a:p>
                      <a:pPr algn="ctr"/>
                      <a:r>
                        <a:rPr lang="en-US" sz="3600" dirty="0"/>
                        <a:t>RISK VALUE MATRIX</a:t>
                      </a:r>
                    </a:p>
                  </a:txBody>
                  <a:tcPr marL="44873" marR="44873" anchor="ctr">
                    <a:solidFill>
                      <a:schemeClr val="accent5">
                        <a:lumMod val="50000"/>
                      </a:schemeClr>
                    </a:solidFill>
                  </a:tcPr>
                </a:tc>
                <a:tc rowSpan="2" hMerge="1">
                  <a:txBody>
                    <a:bodyPr/>
                    <a:lstStyle/>
                    <a:p>
                      <a:endParaRPr lang="en-US" dirty="0"/>
                    </a:p>
                  </a:txBody>
                  <a:tcPr marL="44873" marR="44873"/>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t>LIKELIHOOD</a:t>
                      </a:r>
                    </a:p>
                  </a:txBody>
                  <a:tcPr marL="44873" marR="44873"/>
                </a:tc>
                <a:tc hMerge="1">
                  <a:txBody>
                    <a:bodyPr/>
                    <a:lstStyle/>
                    <a:p>
                      <a:endParaRPr lang="en-GB"/>
                    </a:p>
                  </a:txBody>
                  <a:tcPr/>
                </a:tc>
                <a:tc hMerge="1">
                  <a:txBody>
                    <a:bodyPr/>
                    <a:lstStyle/>
                    <a:p>
                      <a:endParaRPr lang="en-GB"/>
                    </a:p>
                  </a:txBody>
                  <a:tcPr/>
                </a:tc>
                <a:tc hMerge="1">
                  <a:txBody>
                    <a:bodyPr/>
                    <a:lstStyle/>
                    <a:p>
                      <a:endParaRPr lang="en-US" dirty="0"/>
                    </a:p>
                  </a:txBody>
                  <a:tcPr marL="44873" marR="44873"/>
                </a:tc>
                <a:tc hMerge="1">
                  <a:txBody>
                    <a:bodyPr/>
                    <a:lstStyle/>
                    <a:p>
                      <a:endParaRPr lang="en-US" dirty="0"/>
                    </a:p>
                  </a:txBody>
                  <a:tcPr marL="44873" marR="44873"/>
                </a:tc>
                <a:extLst>
                  <a:ext uri="{0D108BD9-81ED-4DB2-BD59-A6C34878D82A}">
                    <a16:rowId xmlns:a16="http://schemas.microsoft.com/office/drawing/2014/main" xmlns="" val="10000"/>
                  </a:ext>
                </a:extLst>
              </a:tr>
              <a:tr h="942188">
                <a:tc gridSpan="2" vMerge="1">
                  <a:txBody>
                    <a:bodyPr/>
                    <a:lstStyle/>
                    <a:p>
                      <a:endParaRPr lang="en-US" dirty="0"/>
                    </a:p>
                  </a:txBody>
                  <a:tcPr marL="44873" marR="44873"/>
                </a:tc>
                <a:tc hMerge="1" vMerge="1">
                  <a:txBody>
                    <a:bodyPr/>
                    <a:lstStyle/>
                    <a:p>
                      <a:endParaRPr lang="en-US" dirty="0"/>
                    </a:p>
                  </a:txBody>
                  <a:tcPr marL="44873" marR="44873"/>
                </a:tc>
                <a:tc>
                  <a:txBody>
                    <a:bodyPr/>
                    <a:lstStyle/>
                    <a:p>
                      <a:pPr algn="ctr"/>
                      <a:r>
                        <a:rPr lang="en-US" sz="2600" b="1" dirty="0"/>
                        <a:t>Very Rare (1)</a:t>
                      </a:r>
                    </a:p>
                  </a:txBody>
                  <a:tcPr marL="44873" marR="44873"/>
                </a:tc>
                <a:tc>
                  <a:txBody>
                    <a:bodyPr/>
                    <a:lstStyle/>
                    <a:p>
                      <a:pPr algn="ctr"/>
                      <a:r>
                        <a:rPr lang="en-US" sz="2600" b="1" dirty="0"/>
                        <a:t>Rare</a:t>
                      </a:r>
                    </a:p>
                    <a:p>
                      <a:pPr algn="ctr"/>
                      <a:r>
                        <a:rPr lang="en-US" sz="2600" b="1" dirty="0"/>
                        <a:t> (2)</a:t>
                      </a:r>
                    </a:p>
                  </a:txBody>
                  <a:tcPr marL="44873" marR="44873"/>
                </a:tc>
                <a:tc>
                  <a:txBody>
                    <a:bodyPr/>
                    <a:lstStyle/>
                    <a:p>
                      <a:pPr algn="ctr"/>
                      <a:r>
                        <a:rPr lang="en-US" sz="2600" b="1" dirty="0"/>
                        <a:t>Occasional (3)</a:t>
                      </a:r>
                    </a:p>
                  </a:txBody>
                  <a:tcPr marL="44873" marR="44873"/>
                </a:tc>
                <a:tc>
                  <a:txBody>
                    <a:bodyPr/>
                    <a:lstStyle/>
                    <a:p>
                      <a:pPr algn="ctr"/>
                      <a:r>
                        <a:rPr lang="en-US" sz="2600" b="1" dirty="0"/>
                        <a:t>Frequent</a:t>
                      </a:r>
                    </a:p>
                    <a:p>
                      <a:pPr algn="ctr"/>
                      <a:r>
                        <a:rPr lang="en-US" sz="2600" b="1" dirty="0"/>
                        <a:t>(4)</a:t>
                      </a:r>
                    </a:p>
                  </a:txBody>
                  <a:tcPr marL="44873" marR="44873"/>
                </a:tc>
                <a:tc>
                  <a:txBody>
                    <a:bodyPr/>
                    <a:lstStyle/>
                    <a:p>
                      <a:pPr algn="ctr"/>
                      <a:r>
                        <a:rPr lang="en-US" sz="2600" b="1" dirty="0"/>
                        <a:t>Very frequent</a:t>
                      </a:r>
                    </a:p>
                    <a:p>
                      <a:pPr algn="ctr"/>
                      <a:r>
                        <a:rPr lang="en-US" sz="2600" b="1" dirty="0"/>
                        <a:t>(5)</a:t>
                      </a:r>
                    </a:p>
                  </a:txBody>
                  <a:tcPr marL="44873" marR="44873"/>
                </a:tc>
                <a:extLst>
                  <a:ext uri="{0D108BD9-81ED-4DB2-BD59-A6C34878D82A}">
                    <a16:rowId xmlns:a16="http://schemas.microsoft.com/office/drawing/2014/main" xmlns="" val="10001"/>
                  </a:ext>
                </a:extLst>
              </a:tr>
              <a:tr h="1364549">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dirty="0"/>
                        <a:t>CONSEQUENCE</a:t>
                      </a:r>
                    </a:p>
                    <a:p>
                      <a:pPr algn="ctr"/>
                      <a:endParaRPr lang="en-US" sz="2600" dirty="0"/>
                    </a:p>
                  </a:txBody>
                  <a:tcPr marL="44873" marR="44873" vert="vert270"/>
                </a:tc>
                <a:tc>
                  <a:txBody>
                    <a:bodyPr/>
                    <a:lstStyle/>
                    <a:p>
                      <a:pPr algn="ctr"/>
                      <a:r>
                        <a:rPr lang="en-US" sz="2600" b="1" dirty="0"/>
                        <a:t>Catastrophic</a:t>
                      </a:r>
                    </a:p>
                    <a:p>
                      <a:pPr algn="ctr"/>
                      <a:r>
                        <a:rPr lang="en-US" sz="2600" b="1" dirty="0"/>
                        <a:t>(5)</a:t>
                      </a:r>
                    </a:p>
                  </a:txBody>
                  <a:tcPr marL="44873" marR="44873"/>
                </a:tc>
                <a:tc>
                  <a:txBody>
                    <a:bodyPr/>
                    <a:lstStyle/>
                    <a:p>
                      <a:pPr algn="ctr"/>
                      <a:r>
                        <a:rPr lang="en-US" sz="3600" dirty="0"/>
                        <a:t>5</a:t>
                      </a:r>
                    </a:p>
                  </a:txBody>
                  <a:tcPr marL="44873" marR="44873" anchor="ctr">
                    <a:solidFill>
                      <a:srgbClr val="FFFF00"/>
                    </a:solidFill>
                  </a:tcPr>
                </a:tc>
                <a:tc>
                  <a:txBody>
                    <a:bodyPr/>
                    <a:lstStyle/>
                    <a:p>
                      <a:pPr algn="ctr"/>
                      <a:r>
                        <a:rPr lang="en-US" sz="3600" dirty="0"/>
                        <a:t>10</a:t>
                      </a:r>
                      <a:endParaRPr lang="en-US" sz="2600" dirty="0"/>
                    </a:p>
                  </a:txBody>
                  <a:tcPr marL="44873" marR="44873" anchor="ctr">
                    <a:solidFill>
                      <a:srgbClr val="FFC000"/>
                    </a:solidFill>
                  </a:tcPr>
                </a:tc>
                <a:tc>
                  <a:txBody>
                    <a:bodyPr/>
                    <a:lstStyle/>
                    <a:p>
                      <a:pPr algn="ctr"/>
                      <a:r>
                        <a:rPr lang="en-US" sz="3600" dirty="0"/>
                        <a:t>15</a:t>
                      </a:r>
                    </a:p>
                  </a:txBody>
                  <a:tcPr marL="44873" marR="44873" anchor="ctr">
                    <a:solidFill>
                      <a:srgbClr val="FF0000"/>
                    </a:solidFill>
                  </a:tcPr>
                </a:tc>
                <a:tc>
                  <a:txBody>
                    <a:bodyPr/>
                    <a:lstStyle/>
                    <a:p>
                      <a:pPr algn="ctr"/>
                      <a:r>
                        <a:rPr lang="en-US" sz="3600" dirty="0"/>
                        <a:t>20</a:t>
                      </a:r>
                      <a:endParaRPr lang="en-US" sz="2600" dirty="0"/>
                    </a:p>
                  </a:txBody>
                  <a:tcPr marL="44873" marR="44873" anchor="ctr">
                    <a:solidFill>
                      <a:srgbClr val="FF0000"/>
                    </a:solidFill>
                  </a:tcPr>
                </a:tc>
                <a:tc>
                  <a:txBody>
                    <a:bodyPr/>
                    <a:lstStyle/>
                    <a:p>
                      <a:pPr algn="ctr"/>
                      <a:r>
                        <a:rPr lang="en-US" sz="3600" dirty="0"/>
                        <a:t>25</a:t>
                      </a:r>
                    </a:p>
                  </a:txBody>
                  <a:tcPr marL="44873" marR="44873" anchor="ctr">
                    <a:solidFill>
                      <a:srgbClr val="FF0000"/>
                    </a:solidFill>
                  </a:tcPr>
                </a:tc>
                <a:extLst>
                  <a:ext uri="{0D108BD9-81ED-4DB2-BD59-A6C34878D82A}">
                    <a16:rowId xmlns:a16="http://schemas.microsoft.com/office/drawing/2014/main" xmlns="" val="10002"/>
                  </a:ext>
                </a:extLst>
              </a:tr>
              <a:tr h="942188">
                <a:tc vMerge="1">
                  <a:txBody>
                    <a:bodyPr/>
                    <a:lstStyle/>
                    <a:p>
                      <a:endParaRPr lang="en-GB"/>
                    </a:p>
                  </a:txBody>
                  <a:tcPr/>
                </a:tc>
                <a:tc>
                  <a:txBody>
                    <a:bodyPr/>
                    <a:lstStyle/>
                    <a:p>
                      <a:pPr algn="ctr"/>
                      <a:r>
                        <a:rPr lang="en-US" sz="2600" b="1" dirty="0"/>
                        <a:t>Major</a:t>
                      </a:r>
                    </a:p>
                    <a:p>
                      <a:pPr algn="ctr"/>
                      <a:r>
                        <a:rPr lang="en-US" sz="2600" b="1" dirty="0"/>
                        <a:t>(4)</a:t>
                      </a:r>
                    </a:p>
                  </a:txBody>
                  <a:tcPr marL="44873" marR="44873"/>
                </a:tc>
                <a:tc>
                  <a:txBody>
                    <a:bodyPr/>
                    <a:lstStyle/>
                    <a:p>
                      <a:pPr algn="ctr"/>
                      <a:r>
                        <a:rPr lang="en-US" sz="3600" dirty="0"/>
                        <a:t>4</a:t>
                      </a:r>
                    </a:p>
                  </a:txBody>
                  <a:tcPr marL="44873" marR="44873" anchor="ctr">
                    <a:solidFill>
                      <a:srgbClr val="92D050"/>
                    </a:solidFill>
                  </a:tcPr>
                </a:tc>
                <a:tc>
                  <a:txBody>
                    <a:bodyPr/>
                    <a:lstStyle/>
                    <a:p>
                      <a:pPr algn="ctr"/>
                      <a:r>
                        <a:rPr lang="en-US" sz="3600" dirty="0"/>
                        <a:t>8</a:t>
                      </a:r>
                    </a:p>
                  </a:txBody>
                  <a:tcPr marL="44873" marR="44873" anchor="ctr">
                    <a:solidFill>
                      <a:srgbClr val="FFFF00"/>
                    </a:solidFill>
                  </a:tcPr>
                </a:tc>
                <a:tc>
                  <a:txBody>
                    <a:bodyPr/>
                    <a:lstStyle/>
                    <a:p>
                      <a:pPr algn="ctr"/>
                      <a:r>
                        <a:rPr lang="en-US" sz="3600" dirty="0"/>
                        <a:t>12</a:t>
                      </a:r>
                      <a:endParaRPr lang="en-US" sz="2600" dirty="0"/>
                    </a:p>
                  </a:txBody>
                  <a:tcPr marL="44873" marR="44873" anchor="ctr">
                    <a:solidFill>
                      <a:srgbClr val="FFC000"/>
                    </a:solidFill>
                  </a:tcPr>
                </a:tc>
                <a:tc>
                  <a:txBody>
                    <a:bodyPr/>
                    <a:lstStyle/>
                    <a:p>
                      <a:pPr algn="ctr"/>
                      <a:r>
                        <a:rPr lang="en-US" sz="3600" dirty="0"/>
                        <a:t>16</a:t>
                      </a:r>
                      <a:endParaRPr lang="en-US" sz="2600" dirty="0"/>
                    </a:p>
                  </a:txBody>
                  <a:tcPr marL="44873" marR="44873" anchor="ctr">
                    <a:solidFill>
                      <a:srgbClr val="FF0000"/>
                    </a:solidFill>
                  </a:tcPr>
                </a:tc>
                <a:tc>
                  <a:txBody>
                    <a:bodyPr/>
                    <a:lstStyle/>
                    <a:p>
                      <a:pPr algn="ctr"/>
                      <a:r>
                        <a:rPr lang="en-US" sz="3600" dirty="0"/>
                        <a:t>20</a:t>
                      </a:r>
                    </a:p>
                  </a:txBody>
                  <a:tcPr marL="44873" marR="44873" anchor="ctr">
                    <a:solidFill>
                      <a:srgbClr val="FF0000"/>
                    </a:solidFill>
                  </a:tcPr>
                </a:tc>
                <a:extLst>
                  <a:ext uri="{0D108BD9-81ED-4DB2-BD59-A6C34878D82A}">
                    <a16:rowId xmlns:a16="http://schemas.microsoft.com/office/drawing/2014/main" xmlns="" val="3106143887"/>
                  </a:ext>
                </a:extLst>
              </a:tr>
              <a:tr h="942188">
                <a:tc vMerge="1">
                  <a:txBody>
                    <a:bodyPr/>
                    <a:lstStyle/>
                    <a:p>
                      <a:endParaRPr lang="en-GB"/>
                    </a:p>
                  </a:txBody>
                  <a:tcPr/>
                </a:tc>
                <a:tc>
                  <a:txBody>
                    <a:bodyPr/>
                    <a:lstStyle/>
                    <a:p>
                      <a:pPr algn="ctr"/>
                      <a:r>
                        <a:rPr lang="en-US" sz="2600" b="1" dirty="0"/>
                        <a:t>Severe</a:t>
                      </a:r>
                    </a:p>
                    <a:p>
                      <a:pPr algn="ctr"/>
                      <a:r>
                        <a:rPr lang="en-US" sz="2600" b="1" dirty="0"/>
                        <a:t>(3)</a:t>
                      </a:r>
                    </a:p>
                  </a:txBody>
                  <a:tcPr marL="44873" marR="44873"/>
                </a:tc>
                <a:tc>
                  <a:txBody>
                    <a:bodyPr/>
                    <a:lstStyle/>
                    <a:p>
                      <a:pPr algn="ctr"/>
                      <a:r>
                        <a:rPr lang="en-US" sz="3600" dirty="0"/>
                        <a:t>3</a:t>
                      </a:r>
                    </a:p>
                  </a:txBody>
                  <a:tcPr marL="44873" marR="44873" anchor="ctr">
                    <a:solidFill>
                      <a:srgbClr val="92D050"/>
                    </a:solidFill>
                  </a:tcPr>
                </a:tc>
                <a:tc>
                  <a:txBody>
                    <a:bodyPr/>
                    <a:lstStyle/>
                    <a:p>
                      <a:pPr algn="ctr"/>
                      <a:r>
                        <a:rPr lang="en-US" sz="3600" dirty="0"/>
                        <a:t>6</a:t>
                      </a:r>
                    </a:p>
                  </a:txBody>
                  <a:tcPr marL="44873" marR="44873" anchor="ctr">
                    <a:solidFill>
                      <a:srgbClr val="FFFF00"/>
                    </a:solidFill>
                  </a:tcPr>
                </a:tc>
                <a:tc>
                  <a:txBody>
                    <a:bodyPr/>
                    <a:lstStyle/>
                    <a:p>
                      <a:pPr algn="ctr"/>
                      <a:r>
                        <a:rPr lang="en-US" sz="3600" dirty="0"/>
                        <a:t>9</a:t>
                      </a:r>
                    </a:p>
                  </a:txBody>
                  <a:tcPr marL="44873" marR="44873" anchor="ctr">
                    <a:solidFill>
                      <a:srgbClr val="FFC000"/>
                    </a:solidFill>
                  </a:tcPr>
                </a:tc>
                <a:tc>
                  <a:txBody>
                    <a:bodyPr/>
                    <a:lstStyle/>
                    <a:p>
                      <a:pPr algn="ctr"/>
                      <a:r>
                        <a:rPr lang="en-US" sz="3600" dirty="0"/>
                        <a:t>12</a:t>
                      </a:r>
                      <a:endParaRPr lang="en-US" sz="2600" dirty="0"/>
                    </a:p>
                  </a:txBody>
                  <a:tcPr marL="44873" marR="44873" anchor="ctr">
                    <a:solidFill>
                      <a:srgbClr val="FFC000"/>
                    </a:solidFill>
                  </a:tcPr>
                </a:tc>
                <a:tc>
                  <a:txBody>
                    <a:bodyPr/>
                    <a:lstStyle/>
                    <a:p>
                      <a:pPr algn="ctr"/>
                      <a:r>
                        <a:rPr lang="en-US" sz="3600" dirty="0"/>
                        <a:t>15</a:t>
                      </a:r>
                    </a:p>
                  </a:txBody>
                  <a:tcPr marL="44873" marR="44873" anchor="ctr">
                    <a:solidFill>
                      <a:srgbClr val="FF0000"/>
                    </a:solidFill>
                  </a:tcPr>
                </a:tc>
                <a:extLst>
                  <a:ext uri="{0D108BD9-81ED-4DB2-BD59-A6C34878D82A}">
                    <a16:rowId xmlns:a16="http://schemas.microsoft.com/office/drawing/2014/main" xmlns="" val="90245510"/>
                  </a:ext>
                </a:extLst>
              </a:tr>
              <a:tr h="942188">
                <a:tc vMerge="1">
                  <a:txBody>
                    <a:bodyPr/>
                    <a:lstStyle/>
                    <a:p>
                      <a:endParaRPr lang="en-US" dirty="0"/>
                    </a:p>
                  </a:txBody>
                  <a:tcPr marL="44873" marR="44873"/>
                </a:tc>
                <a:tc>
                  <a:txBody>
                    <a:bodyPr/>
                    <a:lstStyle/>
                    <a:p>
                      <a:pPr algn="ctr"/>
                      <a:r>
                        <a:rPr lang="en-US" sz="2600" b="1" dirty="0"/>
                        <a:t>Minor</a:t>
                      </a:r>
                    </a:p>
                    <a:p>
                      <a:pPr algn="ctr"/>
                      <a:r>
                        <a:rPr lang="en-US" sz="2600" b="1" dirty="0"/>
                        <a:t>(2)</a:t>
                      </a:r>
                    </a:p>
                  </a:txBody>
                  <a:tcPr marL="44873" marR="44873"/>
                </a:tc>
                <a:tc>
                  <a:txBody>
                    <a:bodyPr/>
                    <a:lstStyle/>
                    <a:p>
                      <a:pPr algn="ctr"/>
                      <a:r>
                        <a:rPr lang="en-US" sz="3600" dirty="0"/>
                        <a:t>2</a:t>
                      </a:r>
                    </a:p>
                  </a:txBody>
                  <a:tcPr marL="44873" marR="44873" anchor="ctr">
                    <a:solidFill>
                      <a:srgbClr val="92D050"/>
                    </a:solidFill>
                  </a:tcPr>
                </a:tc>
                <a:tc>
                  <a:txBody>
                    <a:bodyPr/>
                    <a:lstStyle/>
                    <a:p>
                      <a:pPr algn="ctr"/>
                      <a:r>
                        <a:rPr lang="en-US" sz="3600" dirty="0"/>
                        <a:t>4</a:t>
                      </a:r>
                    </a:p>
                  </a:txBody>
                  <a:tcPr marL="44873" marR="44873" anchor="ctr">
                    <a:solidFill>
                      <a:srgbClr val="92D050"/>
                    </a:solidFill>
                  </a:tcPr>
                </a:tc>
                <a:tc>
                  <a:txBody>
                    <a:bodyPr/>
                    <a:lstStyle/>
                    <a:p>
                      <a:pPr algn="ctr"/>
                      <a:r>
                        <a:rPr lang="en-US" sz="3600" dirty="0"/>
                        <a:t>6</a:t>
                      </a:r>
                    </a:p>
                  </a:txBody>
                  <a:tcPr marL="44873" marR="44873" anchor="ctr">
                    <a:solidFill>
                      <a:srgbClr val="FFFF00"/>
                    </a:solidFill>
                  </a:tcPr>
                </a:tc>
                <a:tc>
                  <a:txBody>
                    <a:bodyPr/>
                    <a:lstStyle/>
                    <a:p>
                      <a:pPr algn="ctr"/>
                      <a:r>
                        <a:rPr lang="en-US" sz="3600" dirty="0"/>
                        <a:t>8</a:t>
                      </a:r>
                    </a:p>
                  </a:txBody>
                  <a:tcPr marL="44873" marR="44873" anchor="ctr">
                    <a:solidFill>
                      <a:srgbClr val="FFFF00"/>
                    </a:solidFill>
                  </a:tcPr>
                </a:tc>
                <a:tc>
                  <a:txBody>
                    <a:bodyPr/>
                    <a:lstStyle/>
                    <a:p>
                      <a:pPr algn="ctr"/>
                      <a:r>
                        <a:rPr lang="en-US" sz="3600" dirty="0"/>
                        <a:t>10</a:t>
                      </a:r>
                      <a:endParaRPr lang="en-US" sz="2600" dirty="0"/>
                    </a:p>
                  </a:txBody>
                  <a:tcPr marL="44873" marR="44873" anchor="ctr">
                    <a:solidFill>
                      <a:srgbClr val="FFC000"/>
                    </a:solidFill>
                  </a:tcPr>
                </a:tc>
                <a:extLst>
                  <a:ext uri="{0D108BD9-81ED-4DB2-BD59-A6C34878D82A}">
                    <a16:rowId xmlns:a16="http://schemas.microsoft.com/office/drawing/2014/main" xmlns="" val="10003"/>
                  </a:ext>
                </a:extLst>
              </a:tr>
              <a:tr h="964309">
                <a:tc vMerge="1">
                  <a:txBody>
                    <a:bodyPr/>
                    <a:lstStyle/>
                    <a:p>
                      <a:endParaRPr lang="en-US" dirty="0"/>
                    </a:p>
                  </a:txBody>
                  <a:tcPr marL="44873" marR="44873"/>
                </a:tc>
                <a:tc>
                  <a:txBody>
                    <a:bodyPr/>
                    <a:lstStyle/>
                    <a:p>
                      <a:pPr algn="ctr"/>
                      <a:r>
                        <a:rPr lang="en-US" sz="2600" b="1" dirty="0"/>
                        <a:t>Insignificant</a:t>
                      </a:r>
                    </a:p>
                    <a:p>
                      <a:pPr algn="ctr"/>
                      <a:r>
                        <a:rPr lang="en-US" sz="2600" b="1" dirty="0"/>
                        <a:t>(1)</a:t>
                      </a:r>
                    </a:p>
                  </a:txBody>
                  <a:tcPr marL="44873" marR="44873"/>
                </a:tc>
                <a:tc>
                  <a:txBody>
                    <a:bodyPr/>
                    <a:lstStyle/>
                    <a:p>
                      <a:pPr algn="ctr"/>
                      <a:r>
                        <a:rPr lang="en-US" sz="3600" dirty="0"/>
                        <a:t>1</a:t>
                      </a:r>
                    </a:p>
                  </a:txBody>
                  <a:tcPr marL="44873" marR="44873" anchor="ctr">
                    <a:solidFill>
                      <a:srgbClr val="92D050"/>
                    </a:solidFill>
                  </a:tcPr>
                </a:tc>
                <a:tc>
                  <a:txBody>
                    <a:bodyPr/>
                    <a:lstStyle/>
                    <a:p>
                      <a:pPr algn="ctr"/>
                      <a:r>
                        <a:rPr lang="en-US" sz="3600" dirty="0"/>
                        <a:t>2</a:t>
                      </a:r>
                    </a:p>
                  </a:txBody>
                  <a:tcPr marL="44873" marR="44873" anchor="ctr">
                    <a:solidFill>
                      <a:srgbClr val="92D050"/>
                    </a:solidFill>
                  </a:tcPr>
                </a:tc>
                <a:tc>
                  <a:txBody>
                    <a:bodyPr/>
                    <a:lstStyle/>
                    <a:p>
                      <a:pPr algn="ctr"/>
                      <a:r>
                        <a:rPr lang="en-US" sz="3600" dirty="0"/>
                        <a:t>3</a:t>
                      </a:r>
                    </a:p>
                  </a:txBody>
                  <a:tcPr marL="44873" marR="44873" anchor="ctr">
                    <a:solidFill>
                      <a:srgbClr val="92D050"/>
                    </a:solidFill>
                  </a:tcPr>
                </a:tc>
                <a:tc>
                  <a:txBody>
                    <a:bodyPr/>
                    <a:lstStyle/>
                    <a:p>
                      <a:pPr algn="ctr"/>
                      <a:r>
                        <a:rPr lang="en-US" sz="3600" dirty="0"/>
                        <a:t>4</a:t>
                      </a:r>
                    </a:p>
                  </a:txBody>
                  <a:tcPr marL="44873" marR="44873" anchor="ctr">
                    <a:solidFill>
                      <a:srgbClr val="92D050"/>
                    </a:solidFill>
                  </a:tcPr>
                </a:tc>
                <a:tc>
                  <a:txBody>
                    <a:bodyPr/>
                    <a:lstStyle/>
                    <a:p>
                      <a:pPr algn="ctr"/>
                      <a:r>
                        <a:rPr lang="en-US" sz="3600" dirty="0"/>
                        <a:t>5</a:t>
                      </a:r>
                    </a:p>
                  </a:txBody>
                  <a:tcPr marL="44873" marR="44873" anchor="ctr">
                    <a:solidFill>
                      <a:srgbClr val="FFFF00"/>
                    </a:solidFill>
                  </a:tcPr>
                </a:tc>
                <a:extLst>
                  <a:ext uri="{0D108BD9-81ED-4DB2-BD59-A6C34878D82A}">
                    <a16:rowId xmlns:a16="http://schemas.microsoft.com/office/drawing/2014/main" xmlns="" val="10004"/>
                  </a:ext>
                </a:extLst>
              </a:tr>
            </a:tbl>
          </a:graphicData>
        </a:graphic>
      </p:graphicFrame>
      <p:pic>
        <p:nvPicPr>
          <p:cNvPr id="4" name="Picture 3">
            <a:extLst>
              <a:ext uri="{FF2B5EF4-FFF2-40B4-BE49-F238E27FC236}">
                <a16:creationId xmlns:a16="http://schemas.microsoft.com/office/drawing/2014/main" xmlns="" id="{32C663B3-BF41-4E4F-A077-3215B6A2AB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2037" y="3468800"/>
            <a:ext cx="4319680" cy="3430599"/>
          </a:xfrm>
          <a:prstGeom prst="rect">
            <a:avLst/>
          </a:prstGeom>
        </p:spPr>
      </p:pic>
      <p:grpSp>
        <p:nvGrpSpPr>
          <p:cNvPr id="11" name="Group 10">
            <a:extLst>
              <a:ext uri="{FF2B5EF4-FFF2-40B4-BE49-F238E27FC236}">
                <a16:creationId xmlns:a16="http://schemas.microsoft.com/office/drawing/2014/main" xmlns="" id="{58BE1518-346C-4619-B092-4A6D6109B936}"/>
              </a:ext>
            </a:extLst>
          </p:cNvPr>
          <p:cNvGrpSpPr/>
          <p:nvPr/>
        </p:nvGrpSpPr>
        <p:grpSpPr>
          <a:xfrm>
            <a:off x="4556760" y="2893801"/>
            <a:ext cx="7072061" cy="2069051"/>
            <a:chOff x="4556760" y="2893801"/>
            <a:chExt cx="7072061" cy="2069051"/>
          </a:xfrm>
        </p:grpSpPr>
        <p:grpSp>
          <p:nvGrpSpPr>
            <p:cNvPr id="13" name="Group 12">
              <a:extLst>
                <a:ext uri="{FF2B5EF4-FFF2-40B4-BE49-F238E27FC236}">
                  <a16:creationId xmlns:a16="http://schemas.microsoft.com/office/drawing/2014/main" xmlns="" id="{DD8241DF-86B7-4E50-B9CF-E4EEB09BE32F}"/>
                </a:ext>
              </a:extLst>
            </p:cNvPr>
            <p:cNvGrpSpPr/>
            <p:nvPr/>
          </p:nvGrpSpPr>
          <p:grpSpPr>
            <a:xfrm>
              <a:off x="4556760" y="2893801"/>
              <a:ext cx="7072061" cy="2069051"/>
              <a:chOff x="4575810" y="2937123"/>
              <a:chExt cx="7072061" cy="2069051"/>
            </a:xfrm>
          </p:grpSpPr>
          <p:sp>
            <p:nvSpPr>
              <p:cNvPr id="9" name="Oval 8">
                <a:extLst>
                  <a:ext uri="{FF2B5EF4-FFF2-40B4-BE49-F238E27FC236}">
                    <a16:creationId xmlns:a16="http://schemas.microsoft.com/office/drawing/2014/main" xmlns="" id="{F6EC3539-63DA-4F52-B6F1-44406840990D}"/>
                  </a:ext>
                </a:extLst>
              </p:cNvPr>
              <p:cNvSpPr/>
              <p:nvPr/>
            </p:nvSpPr>
            <p:spPr>
              <a:xfrm>
                <a:off x="4575810" y="3944762"/>
                <a:ext cx="1356360" cy="1061412"/>
              </a:xfrm>
              <a:prstGeom prst="ellipse">
                <a:avLst/>
              </a:prstGeom>
              <a:solidFill>
                <a:srgbClr val="595959">
                  <a:alpha val="36078"/>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4A7C972-6BCB-4AD9-BA61-914AB8259164}"/>
                  </a:ext>
                </a:extLst>
              </p:cNvPr>
              <p:cNvSpPr txBox="1"/>
              <p:nvPr/>
            </p:nvSpPr>
            <p:spPr>
              <a:xfrm>
                <a:off x="6015241" y="2937123"/>
                <a:ext cx="5632630" cy="1877437"/>
              </a:xfrm>
              <a:prstGeom prst="rect">
                <a:avLst/>
              </a:prstGeom>
              <a:solidFill>
                <a:srgbClr val="BFBFBF">
                  <a:alpha val="87843"/>
                </a:srgbClr>
              </a:solidFill>
            </p:spPr>
            <p:txBody>
              <a:bodyPr wrap="square" rtlCol="0">
                <a:spAutoFit/>
              </a:bodyPr>
              <a:lstStyle/>
              <a:p>
                <a:r>
                  <a:rPr lang="en-US" sz="3200" b="1" dirty="0">
                    <a:solidFill>
                      <a:schemeClr val="tx1">
                        <a:lumMod val="95000"/>
                        <a:lumOff val="5000"/>
                      </a:schemeClr>
                    </a:solidFill>
                  </a:rPr>
                  <a:t>Moderate Risk</a:t>
                </a:r>
              </a:p>
              <a:p>
                <a:r>
                  <a:rPr lang="en-US" sz="2800" b="1" dirty="0"/>
                  <a:t>Reduce to As Low As Reasonably Practicable (ALARP) level using Risk Control Options.</a:t>
                </a:r>
              </a:p>
            </p:txBody>
          </p:sp>
        </p:grpSp>
        <p:cxnSp>
          <p:nvCxnSpPr>
            <p:cNvPr id="3" name="Straight Arrow Connector 2">
              <a:extLst>
                <a:ext uri="{FF2B5EF4-FFF2-40B4-BE49-F238E27FC236}">
                  <a16:creationId xmlns:a16="http://schemas.microsoft.com/office/drawing/2014/main" xmlns="" id="{226FCAF5-4BF8-4679-A0D8-CFC4B1A03168}"/>
                </a:ext>
              </a:extLst>
            </p:cNvPr>
            <p:cNvCxnSpPr>
              <a:cxnSpLocks/>
            </p:cNvCxnSpPr>
            <p:nvPr/>
          </p:nvCxnSpPr>
          <p:spPr>
            <a:xfrm flipV="1">
              <a:off x="5234940" y="3306663"/>
              <a:ext cx="899160" cy="79248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xmlns="" id="{073EDB32-CBFC-4B2E-9D52-6009B56C86DE}"/>
              </a:ext>
            </a:extLst>
          </p:cNvPr>
          <p:cNvSpPr txBox="1"/>
          <p:nvPr/>
        </p:nvSpPr>
        <p:spPr>
          <a:xfrm>
            <a:off x="25433" y="6536809"/>
            <a:ext cx="1722120" cy="369332"/>
          </a:xfrm>
          <a:prstGeom prst="rect">
            <a:avLst/>
          </a:prstGeom>
          <a:noFill/>
        </p:spPr>
        <p:txBody>
          <a:bodyPr wrap="square" rtlCol="0">
            <a:spAutoFit/>
          </a:bodyPr>
          <a:lstStyle/>
          <a:p>
            <a:r>
              <a:rPr lang="en-US" dirty="0"/>
              <a:t>Source: IALA </a:t>
            </a:r>
          </a:p>
        </p:txBody>
      </p:sp>
    </p:spTree>
    <p:extLst>
      <p:ext uri="{BB962C8B-B14F-4D97-AF65-F5344CB8AC3E}">
        <p14:creationId xmlns:p14="http://schemas.microsoft.com/office/powerpoint/2010/main" val="108987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AC217-9AC2-4A64-8481-D66C2947BF02}"/>
              </a:ext>
            </a:extLst>
          </p:cNvPr>
          <p:cNvSpPr>
            <a:spLocks noGrp="1"/>
          </p:cNvSpPr>
          <p:nvPr>
            <p:ph type="title"/>
          </p:nvPr>
        </p:nvSpPr>
        <p:spPr>
          <a:xfrm>
            <a:off x="839755" y="29225"/>
            <a:ext cx="10515600" cy="838524"/>
          </a:xfrm>
        </p:spPr>
        <p:txBody>
          <a:bodyPr/>
          <a:lstStyle/>
          <a:p>
            <a:pPr algn="ctr"/>
            <a:r>
              <a:rPr lang="en-US" b="1" dirty="0">
                <a:solidFill>
                  <a:srgbClr val="002060"/>
                </a:solidFill>
              </a:rPr>
              <a:t>Ongoing Immediate Objectives</a:t>
            </a:r>
          </a:p>
        </p:txBody>
      </p:sp>
      <p:sp>
        <p:nvSpPr>
          <p:cNvPr id="3" name="Content Placeholder 2">
            <a:extLst>
              <a:ext uri="{FF2B5EF4-FFF2-40B4-BE49-F238E27FC236}">
                <a16:creationId xmlns:a16="http://schemas.microsoft.com/office/drawing/2014/main" xmlns="" id="{FEEF5F41-C693-4594-B104-FCAEF4A1EB87}"/>
              </a:ext>
            </a:extLst>
          </p:cNvPr>
          <p:cNvSpPr>
            <a:spLocks noGrp="1"/>
          </p:cNvSpPr>
          <p:nvPr>
            <p:ph idx="1"/>
          </p:nvPr>
        </p:nvSpPr>
        <p:spPr>
          <a:xfrm>
            <a:off x="307910" y="772056"/>
            <a:ext cx="11579290" cy="5812969"/>
          </a:xfrm>
        </p:spPr>
        <p:txBody>
          <a:bodyPr>
            <a:normAutofit/>
          </a:bodyPr>
          <a:lstStyle/>
          <a:p>
            <a:pPr>
              <a:lnSpc>
                <a:spcPct val="150000"/>
              </a:lnSpc>
            </a:pPr>
            <a:r>
              <a:rPr lang="en-US" dirty="0"/>
              <a:t>Develop a robust and repeatable script using Python and ArcGIS Pro to:</a:t>
            </a:r>
          </a:p>
          <a:p>
            <a:pPr marL="1028700" lvl="1" indent="-571500">
              <a:lnSpc>
                <a:spcPct val="150000"/>
              </a:lnSpc>
              <a:buFont typeface="+mj-lt"/>
              <a:buAutoNum type="romanLcPeriod"/>
            </a:pPr>
            <a:r>
              <a:rPr lang="en-US" sz="2800" dirty="0"/>
              <a:t>Calculate the likelihood of grounding and collision then categorize the values in incidents per year using a five point scale. </a:t>
            </a:r>
          </a:p>
          <a:p>
            <a:pPr marL="1028700" lvl="1" indent="-571500">
              <a:lnSpc>
                <a:spcPct val="150000"/>
              </a:lnSpc>
              <a:buFont typeface="+mj-lt"/>
              <a:buAutoNum type="romanLcPeriod"/>
            </a:pPr>
            <a:r>
              <a:rPr lang="en-US" sz="2800" dirty="0"/>
              <a:t>Create buffers around coastal resources where potential accidents may have a negative impact. Next, assign a consequence score in economic losses per year based on market and non-market valuation techniques to estimate the value of the coastal resources </a:t>
            </a:r>
          </a:p>
          <a:p>
            <a:pPr marL="1028700" lvl="1" indent="-571500">
              <a:lnSpc>
                <a:spcPct val="150000"/>
              </a:lnSpc>
              <a:buFont typeface="+mj-lt"/>
              <a:buAutoNum type="romanLcPeriod"/>
            </a:pPr>
            <a:r>
              <a:rPr lang="en-US" sz="2800" dirty="0"/>
              <a:t>Calculate the final risk value per unit area.</a:t>
            </a:r>
          </a:p>
          <a:p>
            <a:pPr marL="571500" indent="-571500">
              <a:buFont typeface="+mj-lt"/>
              <a:buAutoNum type="romanLcPeriod"/>
            </a:pPr>
            <a:endParaRPr lang="en-US" dirty="0"/>
          </a:p>
          <a:p>
            <a:endParaRPr lang="en-US" dirty="0"/>
          </a:p>
        </p:txBody>
      </p:sp>
    </p:spTree>
    <p:extLst>
      <p:ext uri="{BB962C8B-B14F-4D97-AF65-F5344CB8AC3E}">
        <p14:creationId xmlns:p14="http://schemas.microsoft.com/office/powerpoint/2010/main" val="370410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08993"/>
          </a:xfrm>
          <a:solidFill>
            <a:srgbClr val="002060"/>
          </a:solidFill>
        </p:spPr>
        <p:txBody>
          <a:bodyPr>
            <a:normAutofit/>
          </a:bodyPr>
          <a:lstStyle/>
          <a:p>
            <a:pPr algn="ctr"/>
            <a:r>
              <a:rPr lang="en-US" sz="3200" b="1" dirty="0">
                <a:solidFill>
                  <a:srgbClr val="FFFF00"/>
                </a:solidFill>
              </a:rPr>
              <a:t>Data</a:t>
            </a:r>
            <a:r>
              <a:rPr lang="en-US" sz="3200" b="1" dirty="0">
                <a:solidFill>
                  <a:schemeClr val="bg1"/>
                </a:solidFill>
              </a:rPr>
              <a:t> Required from </a:t>
            </a:r>
            <a:r>
              <a:rPr lang="en-US" sz="3200" b="1" dirty="0">
                <a:solidFill>
                  <a:srgbClr val="FFFF00"/>
                </a:solidFill>
              </a:rPr>
              <a:t>Nautical Charts </a:t>
            </a:r>
            <a:r>
              <a:rPr lang="en-US" sz="3200" b="1" dirty="0">
                <a:solidFill>
                  <a:schemeClr val="bg1"/>
                </a:solidFill>
              </a:rPr>
              <a:t>in a </a:t>
            </a:r>
            <a:r>
              <a:rPr lang="en-US" sz="3200" b="1" dirty="0">
                <a:solidFill>
                  <a:srgbClr val="FFFF00"/>
                </a:solidFill>
              </a:rPr>
              <a:t>GIS Format </a:t>
            </a:r>
            <a:br>
              <a:rPr lang="en-US" sz="3200" b="1" dirty="0">
                <a:solidFill>
                  <a:srgbClr val="FFFF00"/>
                </a:solidFill>
              </a:rPr>
            </a:br>
            <a:r>
              <a:rPr lang="en-US" sz="3200" b="1" dirty="0">
                <a:solidFill>
                  <a:schemeClr val="bg1"/>
                </a:solidFill>
              </a:rPr>
              <a:t>across the </a:t>
            </a:r>
            <a:r>
              <a:rPr lang="en-US" sz="3200" b="1" dirty="0">
                <a:solidFill>
                  <a:srgbClr val="FFFF00"/>
                </a:solidFill>
              </a:rPr>
              <a:t>Greater Caribbean Region</a:t>
            </a:r>
          </a:p>
        </p:txBody>
      </p:sp>
      <p:sp>
        <p:nvSpPr>
          <p:cNvPr id="4" name="Content Placeholder 2"/>
          <p:cNvSpPr txBox="1">
            <a:spLocks/>
          </p:cNvSpPr>
          <p:nvPr/>
        </p:nvSpPr>
        <p:spPr>
          <a:xfrm>
            <a:off x="7916778" y="1945940"/>
            <a:ext cx="415490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Font typeface="+mj-lt"/>
              <a:buAutoNum type="romanLcPeriod"/>
            </a:pPr>
            <a:endParaRPr lang="en-US" dirty="0"/>
          </a:p>
          <a:p>
            <a:pPr marL="571500" indent="-571500">
              <a:buFont typeface="+mj-lt"/>
              <a:buAutoNum type="romanLcPeriod"/>
            </a:pPr>
            <a:endParaRPr lang="en-US" dirty="0"/>
          </a:p>
        </p:txBody>
      </p:sp>
      <p:sp>
        <p:nvSpPr>
          <p:cNvPr id="12" name="Content Placeholder 2">
            <a:extLst>
              <a:ext uri="{FF2B5EF4-FFF2-40B4-BE49-F238E27FC236}">
                <a16:creationId xmlns:a16="http://schemas.microsoft.com/office/drawing/2014/main" xmlns="" id="{302B936C-10B0-4231-8E54-CBEA4BD8D66B}"/>
              </a:ext>
            </a:extLst>
          </p:cNvPr>
          <p:cNvSpPr>
            <a:spLocks noGrp="1"/>
          </p:cNvSpPr>
          <p:nvPr>
            <p:ph idx="1"/>
          </p:nvPr>
        </p:nvSpPr>
        <p:spPr>
          <a:xfrm>
            <a:off x="196850" y="1225143"/>
            <a:ext cx="11454823" cy="5300348"/>
          </a:xfrm>
        </p:spPr>
        <p:txBody>
          <a:bodyPr numCol="3">
            <a:noAutofit/>
          </a:bodyPr>
          <a:lstStyle/>
          <a:p>
            <a:pPr marL="635000" indent="-635000">
              <a:lnSpc>
                <a:spcPct val="100000"/>
              </a:lnSpc>
              <a:buFont typeface="+mj-lt"/>
              <a:buAutoNum type="arabicPeriod"/>
            </a:pPr>
            <a:r>
              <a:rPr lang="en-US" dirty="0"/>
              <a:t>Age &amp; Quality of nautical charts</a:t>
            </a:r>
          </a:p>
          <a:p>
            <a:pPr marL="635000" indent="-635000">
              <a:lnSpc>
                <a:spcPct val="100000"/>
              </a:lnSpc>
              <a:buFont typeface="+mj-lt"/>
              <a:buAutoNum type="arabicPeriod"/>
            </a:pPr>
            <a:r>
              <a:rPr lang="en-US" dirty="0"/>
              <a:t>Bathymetry</a:t>
            </a:r>
          </a:p>
          <a:p>
            <a:pPr marL="635000" indent="-635000">
              <a:lnSpc>
                <a:spcPct val="100000"/>
              </a:lnSpc>
              <a:buFont typeface="+mj-lt"/>
              <a:buAutoNum type="arabicPeriod"/>
            </a:pPr>
            <a:r>
              <a:rPr lang="en-US" dirty="0"/>
              <a:t>Coastline</a:t>
            </a:r>
          </a:p>
          <a:p>
            <a:pPr marL="635000" indent="-635000">
              <a:lnSpc>
                <a:spcPct val="100000"/>
              </a:lnSpc>
              <a:buFont typeface="+mj-lt"/>
              <a:buAutoNum type="arabicPeriod"/>
            </a:pPr>
            <a:r>
              <a:rPr lang="en-US" dirty="0"/>
              <a:t>Maritime boundaries</a:t>
            </a:r>
          </a:p>
          <a:p>
            <a:pPr marL="635000" indent="-635000">
              <a:lnSpc>
                <a:spcPct val="100000"/>
              </a:lnSpc>
              <a:buFont typeface="+mj-lt"/>
              <a:buAutoNum type="arabicPeriod"/>
            </a:pPr>
            <a:r>
              <a:rPr lang="en-US" dirty="0"/>
              <a:t>Obstructions on the seafloor</a:t>
            </a:r>
          </a:p>
          <a:p>
            <a:pPr marL="635000" indent="-635000">
              <a:lnSpc>
                <a:spcPct val="100000"/>
              </a:lnSpc>
              <a:buFont typeface="+mj-lt"/>
              <a:buAutoNum type="arabicPeriod"/>
            </a:pPr>
            <a:r>
              <a:rPr lang="en-US" dirty="0"/>
              <a:t>Ports</a:t>
            </a:r>
          </a:p>
          <a:p>
            <a:pPr marL="635000" indent="-635000">
              <a:lnSpc>
                <a:spcPct val="100000"/>
              </a:lnSpc>
              <a:buFont typeface="+mj-lt"/>
              <a:buAutoNum type="arabicPeriod"/>
            </a:pPr>
            <a:r>
              <a:rPr lang="en-US" dirty="0"/>
              <a:t>Aids to navigation</a:t>
            </a:r>
          </a:p>
          <a:p>
            <a:pPr marL="635000" indent="-635000">
              <a:lnSpc>
                <a:spcPct val="100000"/>
              </a:lnSpc>
              <a:buFont typeface="+mj-lt"/>
              <a:buAutoNum type="arabicPeriod"/>
            </a:pPr>
            <a:r>
              <a:rPr lang="en-US" dirty="0"/>
              <a:t>Protected areas</a:t>
            </a:r>
          </a:p>
          <a:p>
            <a:pPr marL="800100" indent="-558800">
              <a:lnSpc>
                <a:spcPct val="100000"/>
              </a:lnSpc>
              <a:buFont typeface="+mj-lt"/>
              <a:buAutoNum type="arabicPeriod"/>
            </a:pPr>
            <a:r>
              <a:rPr lang="en-US" dirty="0"/>
              <a:t>Tide and current</a:t>
            </a:r>
          </a:p>
          <a:p>
            <a:pPr marL="800100" indent="-558800">
              <a:lnSpc>
                <a:spcPct val="100000"/>
              </a:lnSpc>
              <a:buFont typeface="+mj-lt"/>
              <a:buAutoNum type="arabicPeriod"/>
            </a:pPr>
            <a:r>
              <a:rPr lang="en-US" dirty="0"/>
              <a:t>Fisheries</a:t>
            </a:r>
          </a:p>
          <a:p>
            <a:pPr marL="800100" indent="-558800">
              <a:lnSpc>
                <a:spcPct val="100000"/>
              </a:lnSpc>
              <a:buFont typeface="+mj-lt"/>
              <a:buAutoNum type="arabicPeriod"/>
            </a:pPr>
            <a:r>
              <a:rPr lang="en-US" dirty="0"/>
              <a:t>Offshore and coastal installations</a:t>
            </a:r>
          </a:p>
          <a:p>
            <a:pPr marL="800100" indent="-558800">
              <a:lnSpc>
                <a:spcPct val="100000"/>
              </a:lnSpc>
              <a:buFont typeface="+mj-lt"/>
              <a:buAutoNum type="arabicPeriod"/>
            </a:pPr>
            <a:r>
              <a:rPr lang="en-US" dirty="0"/>
              <a:t>Designated areas </a:t>
            </a:r>
            <a:br>
              <a:rPr lang="en-US" dirty="0"/>
            </a:br>
            <a:r>
              <a:rPr lang="en-US" dirty="0"/>
              <a:t>(for example spoil grounds &amp; oil wells)</a:t>
            </a:r>
          </a:p>
          <a:p>
            <a:pPr marL="800100" indent="-558800">
              <a:lnSpc>
                <a:spcPct val="100000"/>
              </a:lnSpc>
              <a:buFont typeface="+mj-lt"/>
              <a:buAutoNum type="arabicPeriod"/>
            </a:pPr>
            <a:r>
              <a:rPr lang="en-US" dirty="0"/>
              <a:t> Underwater cables</a:t>
            </a:r>
          </a:p>
          <a:p>
            <a:pPr marL="800100" indent="-558800">
              <a:lnSpc>
                <a:spcPct val="100000"/>
              </a:lnSpc>
              <a:buFont typeface="+mj-lt"/>
              <a:buAutoNum type="arabicPeriod"/>
            </a:pPr>
            <a:r>
              <a:rPr lang="en-US" dirty="0"/>
              <a:t>Recreational areas</a:t>
            </a:r>
          </a:p>
          <a:p>
            <a:pPr marL="400050" indent="-400050">
              <a:lnSpc>
                <a:spcPct val="100000"/>
              </a:lnSpc>
              <a:buFont typeface="+mj-lt"/>
              <a:buAutoNum type="arabicPeriod"/>
            </a:pPr>
            <a:endParaRPr lang="en-US" dirty="0"/>
          </a:p>
          <a:p>
            <a:pPr marL="0" indent="0">
              <a:lnSpc>
                <a:spcPct val="100000"/>
              </a:lnSpc>
              <a:buNone/>
            </a:pPr>
            <a:endParaRPr lang="en-US" dirty="0"/>
          </a:p>
          <a:p>
            <a:pPr marL="400050" indent="-400050">
              <a:lnSpc>
                <a:spcPct val="100000"/>
              </a:lnSpc>
              <a:buFont typeface="+mj-lt"/>
              <a:buAutoNum type="romanLcPeriod"/>
            </a:pPr>
            <a:endParaRPr lang="en-US" dirty="0"/>
          </a:p>
          <a:p>
            <a:pPr marL="0" indent="0">
              <a:lnSpc>
                <a:spcPct val="100000"/>
              </a:lnSpc>
              <a:buNone/>
            </a:pPr>
            <a:endParaRPr lang="en-US" dirty="0"/>
          </a:p>
          <a:p>
            <a:pPr marL="400050" indent="-400050">
              <a:lnSpc>
                <a:spcPct val="100000"/>
              </a:lnSpc>
              <a:buFont typeface="+mj-lt"/>
              <a:buAutoNum type="romanLcPeriod"/>
            </a:pPr>
            <a:endParaRPr lang="en-US" dirty="0"/>
          </a:p>
          <a:p>
            <a:pPr>
              <a:lnSpc>
                <a:spcPct val="100000"/>
              </a:lnSpc>
            </a:pPr>
            <a:endParaRPr lang="en-US" dirty="0"/>
          </a:p>
        </p:txBody>
      </p:sp>
      <p:pic>
        <p:nvPicPr>
          <p:cNvPr id="16" name="Picture 15">
            <a:extLst>
              <a:ext uri="{FF2B5EF4-FFF2-40B4-BE49-F238E27FC236}">
                <a16:creationId xmlns:a16="http://schemas.microsoft.com/office/drawing/2014/main" xmlns="" id="{82E90441-F8D5-4714-9919-982A86C2F3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5927" y="3184231"/>
            <a:ext cx="4282943" cy="1883767"/>
          </a:xfrm>
          <a:prstGeom prst="rect">
            <a:avLst/>
          </a:prstGeom>
        </p:spPr>
      </p:pic>
      <p:sp>
        <p:nvSpPr>
          <p:cNvPr id="18" name="TextBox 17">
            <a:extLst>
              <a:ext uri="{FF2B5EF4-FFF2-40B4-BE49-F238E27FC236}">
                <a16:creationId xmlns:a16="http://schemas.microsoft.com/office/drawing/2014/main" xmlns="" id="{45505F86-2528-46B2-B523-4EF2D9AC58F8}"/>
              </a:ext>
            </a:extLst>
          </p:cNvPr>
          <p:cNvSpPr txBox="1"/>
          <p:nvPr/>
        </p:nvSpPr>
        <p:spPr>
          <a:xfrm>
            <a:off x="7163806" y="2041684"/>
            <a:ext cx="5605427" cy="954107"/>
          </a:xfrm>
          <a:prstGeom prst="rect">
            <a:avLst/>
          </a:prstGeom>
          <a:noFill/>
        </p:spPr>
        <p:txBody>
          <a:bodyPr wrap="square" rtlCol="0">
            <a:spAutoFit/>
          </a:bodyPr>
          <a:lstStyle/>
          <a:p>
            <a:pPr algn="ctr"/>
            <a:r>
              <a:rPr lang="en-US" sz="2800" b="1" dirty="0"/>
              <a:t>Area of Study – </a:t>
            </a:r>
          </a:p>
          <a:p>
            <a:pPr algn="ctr"/>
            <a:r>
              <a:rPr lang="en-US" sz="2800" b="1" dirty="0"/>
              <a:t>Greater Caribbean Region</a:t>
            </a:r>
          </a:p>
        </p:txBody>
      </p:sp>
    </p:spTree>
    <p:extLst>
      <p:ext uri="{BB962C8B-B14F-4D97-AF65-F5344CB8AC3E}">
        <p14:creationId xmlns:p14="http://schemas.microsoft.com/office/powerpoint/2010/main" val="39311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61693" y="2857567"/>
            <a:ext cx="5330307" cy="4000433"/>
          </a:xfrm>
          <a:prstGeom prst="rect">
            <a:avLst/>
          </a:prstGeom>
        </p:spPr>
      </p:pic>
      <p:sp>
        <p:nvSpPr>
          <p:cNvPr id="2" name="Title 1"/>
          <p:cNvSpPr>
            <a:spLocks noGrp="1"/>
          </p:cNvSpPr>
          <p:nvPr>
            <p:ph type="title"/>
          </p:nvPr>
        </p:nvSpPr>
        <p:spPr>
          <a:xfrm>
            <a:off x="838200" y="270659"/>
            <a:ext cx="10515600" cy="679831"/>
          </a:xfrm>
        </p:spPr>
        <p:txBody>
          <a:bodyPr>
            <a:normAutofit fontScale="90000"/>
          </a:bodyPr>
          <a:lstStyle/>
          <a:p>
            <a:pPr algn="ctr"/>
            <a:r>
              <a:rPr lang="en-US" b="1" dirty="0">
                <a:solidFill>
                  <a:srgbClr val="002060"/>
                </a:solidFill>
              </a:rPr>
              <a:t>Structure of the Presentation</a:t>
            </a:r>
          </a:p>
        </p:txBody>
      </p:sp>
      <p:sp>
        <p:nvSpPr>
          <p:cNvPr id="3" name="Content Placeholder 2"/>
          <p:cNvSpPr>
            <a:spLocks noGrp="1"/>
          </p:cNvSpPr>
          <p:nvPr>
            <p:ph idx="1"/>
          </p:nvPr>
        </p:nvSpPr>
        <p:spPr>
          <a:xfrm>
            <a:off x="366161" y="825105"/>
            <a:ext cx="7406239" cy="5531245"/>
          </a:xfrm>
        </p:spPr>
        <p:txBody>
          <a:bodyPr>
            <a:normAutofit/>
          </a:bodyPr>
          <a:lstStyle/>
          <a:p>
            <a:pPr marL="514350" indent="-514350">
              <a:lnSpc>
                <a:spcPct val="150000"/>
              </a:lnSpc>
              <a:buAutoNum type="arabicPeriod"/>
            </a:pPr>
            <a:r>
              <a:rPr lang="en-US" sz="3200" dirty="0"/>
              <a:t>Introduction</a:t>
            </a:r>
          </a:p>
          <a:p>
            <a:pPr marL="514350" indent="-514350">
              <a:lnSpc>
                <a:spcPct val="150000"/>
              </a:lnSpc>
              <a:buAutoNum type="arabicPeriod"/>
            </a:pPr>
            <a:r>
              <a:rPr lang="en-US" sz="3200" dirty="0"/>
              <a:t>Significance</a:t>
            </a:r>
          </a:p>
          <a:p>
            <a:pPr marL="514350" indent="-514350">
              <a:lnSpc>
                <a:spcPct val="150000"/>
              </a:lnSpc>
              <a:buAutoNum type="arabicPeriod"/>
            </a:pPr>
            <a:r>
              <a:rPr lang="en-US" sz="3200" dirty="0"/>
              <a:t>Strategies tested</a:t>
            </a:r>
          </a:p>
          <a:p>
            <a:pPr marL="514350" indent="-514350">
              <a:lnSpc>
                <a:spcPct val="150000"/>
              </a:lnSpc>
              <a:buAutoNum type="arabicPeriod"/>
            </a:pPr>
            <a:r>
              <a:rPr lang="en-US" sz="3200" dirty="0"/>
              <a:t>Preliminary results </a:t>
            </a:r>
          </a:p>
          <a:p>
            <a:pPr marL="514350" indent="-514350">
              <a:lnSpc>
                <a:spcPct val="150000"/>
              </a:lnSpc>
              <a:buAutoNum type="arabicPeriod"/>
            </a:pPr>
            <a:r>
              <a:rPr lang="en-US" sz="3200" dirty="0"/>
              <a:t>Method being formulated</a:t>
            </a:r>
          </a:p>
          <a:p>
            <a:pPr marL="514350" indent="-514350">
              <a:lnSpc>
                <a:spcPct val="150000"/>
              </a:lnSpc>
              <a:buAutoNum type="arabicPeriod"/>
            </a:pPr>
            <a:r>
              <a:rPr lang="en-US" sz="3200" dirty="0"/>
              <a:t>Conclusion &amp; ongoing research</a:t>
            </a:r>
          </a:p>
          <a:p>
            <a:pPr marL="514350" indent="-514350">
              <a:buAutoNum type="arabicPeriod"/>
            </a:pPr>
            <a:endParaRPr lang="en-US" dirty="0"/>
          </a:p>
          <a:p>
            <a:pPr marL="514350" indent="-514350">
              <a:buAutoNum type="arabicPeriod"/>
            </a:pPr>
            <a:endParaRPr lang="en-US" dirty="0"/>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69280" y="825105"/>
            <a:ext cx="5759328" cy="3279855"/>
          </a:xfrm>
          <a:prstGeom prst="rect">
            <a:avLst/>
          </a:prstGeom>
        </p:spPr>
      </p:pic>
      <p:sp>
        <p:nvSpPr>
          <p:cNvPr id="6" name="Slide Number Placeholder 5"/>
          <p:cNvSpPr>
            <a:spLocks noGrp="1"/>
          </p:cNvSpPr>
          <p:nvPr>
            <p:ph type="sldNum" sz="quarter" idx="12"/>
          </p:nvPr>
        </p:nvSpPr>
        <p:spPr/>
        <p:txBody>
          <a:bodyPr/>
          <a:lstStyle/>
          <a:p>
            <a:fld id="{70138C76-6D57-4DF1-A35C-269FB17EEEDB}" type="slidenum">
              <a:rPr lang="en-US" smtClean="0"/>
              <a:t>3</a:t>
            </a:fld>
            <a:endParaRPr lang="en-US"/>
          </a:p>
        </p:txBody>
      </p:sp>
    </p:spTree>
    <p:extLst>
      <p:ext uri="{BB962C8B-B14F-4D97-AF65-F5344CB8AC3E}">
        <p14:creationId xmlns:p14="http://schemas.microsoft.com/office/powerpoint/2010/main" val="143888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697"/>
            <a:ext cx="10515600" cy="780709"/>
          </a:xfrm>
        </p:spPr>
        <p:txBody>
          <a:bodyPr/>
          <a:lstStyle/>
          <a:p>
            <a:pPr algn="ctr"/>
            <a:r>
              <a:rPr lang="en-US" b="1" dirty="0">
                <a:solidFill>
                  <a:srgbClr val="002060"/>
                </a:solidFill>
              </a:rPr>
              <a:t>History of Maritime Accidents across the GCR</a:t>
            </a:r>
          </a:p>
        </p:txBody>
      </p:sp>
      <p:sp>
        <p:nvSpPr>
          <p:cNvPr id="3" name="Content Placeholder 2"/>
          <p:cNvSpPr>
            <a:spLocks noGrp="1"/>
          </p:cNvSpPr>
          <p:nvPr>
            <p:ph idx="1"/>
          </p:nvPr>
        </p:nvSpPr>
        <p:spPr>
          <a:xfrm>
            <a:off x="253499" y="823765"/>
            <a:ext cx="7086600" cy="5681047"/>
          </a:xfrm>
        </p:spPr>
        <p:txBody>
          <a:bodyPr>
            <a:normAutofit fontScale="92500" lnSpcReduction="10000"/>
          </a:bodyPr>
          <a:lstStyle/>
          <a:p>
            <a:pPr marL="0" indent="0">
              <a:lnSpc>
                <a:spcPct val="150000"/>
              </a:lnSpc>
              <a:buNone/>
            </a:pPr>
            <a:r>
              <a:rPr lang="en-NZ" sz="3600" b="1" dirty="0"/>
              <a:t>Fifty eight </a:t>
            </a:r>
            <a:r>
              <a:rPr lang="en-NZ" sz="3600" dirty="0"/>
              <a:t>accidents were reported across the GCR over the last 16 years including: </a:t>
            </a:r>
          </a:p>
          <a:p>
            <a:pPr marL="1028700" lvl="1" indent="-571500">
              <a:lnSpc>
                <a:spcPct val="100000"/>
              </a:lnSpc>
              <a:buFont typeface="+mj-lt"/>
              <a:buAutoNum type="romanLcPeriod"/>
            </a:pPr>
            <a:r>
              <a:rPr lang="en-US" sz="3600" dirty="0"/>
              <a:t>8 collisions</a:t>
            </a:r>
          </a:p>
          <a:p>
            <a:pPr marL="1028700" lvl="1" indent="-571500">
              <a:lnSpc>
                <a:spcPct val="100000"/>
              </a:lnSpc>
              <a:buFont typeface="+mj-lt"/>
              <a:buAutoNum type="romanLcPeriod"/>
            </a:pPr>
            <a:r>
              <a:rPr lang="en-US" sz="3600" dirty="0"/>
              <a:t>10 fires or explosions</a:t>
            </a:r>
          </a:p>
          <a:p>
            <a:pPr marL="1028700" lvl="1" indent="-571500">
              <a:lnSpc>
                <a:spcPct val="100000"/>
              </a:lnSpc>
              <a:buFont typeface="+mj-lt"/>
              <a:buAutoNum type="romanLcPeriod"/>
            </a:pPr>
            <a:r>
              <a:rPr lang="en-US" sz="3600" dirty="0"/>
              <a:t>5 foundered</a:t>
            </a:r>
          </a:p>
          <a:p>
            <a:pPr marL="1028700" lvl="1" indent="-571500">
              <a:lnSpc>
                <a:spcPct val="100000"/>
              </a:lnSpc>
              <a:buFont typeface="+mj-lt"/>
              <a:buAutoNum type="romanLcPeriod"/>
            </a:pPr>
            <a:r>
              <a:rPr lang="en-US" sz="3600" dirty="0"/>
              <a:t>4 mechanical damage </a:t>
            </a:r>
          </a:p>
          <a:p>
            <a:pPr marL="1028700" lvl="1" indent="-571500">
              <a:lnSpc>
                <a:spcPct val="100000"/>
              </a:lnSpc>
              <a:buFont typeface="+mj-lt"/>
              <a:buAutoNum type="romanLcPeriod"/>
            </a:pPr>
            <a:r>
              <a:rPr lang="en-US" sz="3600" dirty="0"/>
              <a:t>3 mechanical &amp; technical failure</a:t>
            </a:r>
          </a:p>
          <a:p>
            <a:pPr marL="1028700" lvl="1" indent="-571500">
              <a:lnSpc>
                <a:spcPct val="100000"/>
              </a:lnSpc>
              <a:buFont typeface="+mj-lt"/>
              <a:buAutoNum type="romanLcPeriod"/>
            </a:pPr>
            <a:r>
              <a:rPr lang="en-US" sz="3600" dirty="0"/>
              <a:t>10 groundings</a:t>
            </a:r>
            <a:endParaRPr lang="en-NZ" sz="3600" dirty="0"/>
          </a:p>
          <a:p>
            <a:pPr marL="457200" lvl="1" indent="0">
              <a:lnSpc>
                <a:spcPct val="100000"/>
              </a:lnSpc>
              <a:buNone/>
            </a:pPr>
            <a:endParaRPr lang="en-NZ" sz="3600" dirty="0"/>
          </a:p>
          <a:p>
            <a:endParaRPr lang="en-US" sz="3200" dirty="0"/>
          </a:p>
        </p:txBody>
      </p:sp>
      <p:sp>
        <p:nvSpPr>
          <p:cNvPr id="7" name="Slide Number Placeholder 6"/>
          <p:cNvSpPr>
            <a:spLocks noGrp="1"/>
          </p:cNvSpPr>
          <p:nvPr>
            <p:ph type="sldNum" sz="quarter" idx="12"/>
          </p:nvPr>
        </p:nvSpPr>
        <p:spPr>
          <a:xfrm>
            <a:off x="8610600" y="6356350"/>
            <a:ext cx="2743200" cy="365125"/>
          </a:xfrm>
        </p:spPr>
        <p:txBody>
          <a:bodyPr/>
          <a:lstStyle/>
          <a:p>
            <a:fld id="{70138C76-6D57-4DF1-A35C-269FB17EEEDB}" type="slidenum">
              <a:rPr lang="en-US" smtClean="0"/>
              <a:t>4</a:t>
            </a:fld>
            <a:endParaRPr lang="en-US"/>
          </a:p>
        </p:txBody>
      </p:sp>
      <p:pic>
        <p:nvPicPr>
          <p:cNvPr id="5" name="Picture 4">
            <a:extLst>
              <a:ext uri="{FF2B5EF4-FFF2-40B4-BE49-F238E27FC236}">
                <a16:creationId xmlns:a16="http://schemas.microsoft.com/office/drawing/2014/main" xmlns="" id="{668D206F-1274-4798-A00B-141BC6F19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276" t="15678" r="4646"/>
          <a:stretch/>
        </p:blipFill>
        <p:spPr>
          <a:xfrm>
            <a:off x="7267030" y="4119120"/>
            <a:ext cx="4924970" cy="3032760"/>
          </a:xfrm>
          <a:prstGeom prst="rect">
            <a:avLst/>
          </a:prstGeom>
        </p:spPr>
      </p:pic>
      <p:sp>
        <p:nvSpPr>
          <p:cNvPr id="6" name="TextBox 5">
            <a:extLst>
              <a:ext uri="{FF2B5EF4-FFF2-40B4-BE49-F238E27FC236}">
                <a16:creationId xmlns:a16="http://schemas.microsoft.com/office/drawing/2014/main" xmlns="" id="{69379D72-74F2-4F9D-AADE-005D3D10B051}"/>
              </a:ext>
            </a:extLst>
          </p:cNvPr>
          <p:cNvSpPr txBox="1"/>
          <p:nvPr/>
        </p:nvSpPr>
        <p:spPr>
          <a:xfrm>
            <a:off x="7267030" y="832255"/>
            <a:ext cx="4924970" cy="1384995"/>
          </a:xfrm>
          <a:prstGeom prst="rect">
            <a:avLst/>
          </a:prstGeom>
          <a:solidFill>
            <a:srgbClr val="002060"/>
          </a:solidFill>
        </p:spPr>
        <p:txBody>
          <a:bodyPr wrap="square" rtlCol="0">
            <a:spAutoFit/>
          </a:bodyPr>
          <a:lstStyle/>
          <a:p>
            <a:pPr algn="ctr"/>
            <a:r>
              <a:rPr lang="en-US" sz="2800" b="1" dirty="0">
                <a:solidFill>
                  <a:srgbClr val="FFFF00"/>
                </a:solidFill>
              </a:rPr>
              <a:t>The World’s largest ship based oil spill took place within Trinidad &amp; Tobago’s EEZ !!</a:t>
            </a:r>
          </a:p>
        </p:txBody>
      </p:sp>
      <p:pic>
        <p:nvPicPr>
          <p:cNvPr id="9" name="Picture 8">
            <a:extLst>
              <a:ext uri="{FF2B5EF4-FFF2-40B4-BE49-F238E27FC236}">
                <a16:creationId xmlns:a16="http://schemas.microsoft.com/office/drawing/2014/main" xmlns="" id="{63F9D106-6AC0-4CE4-8DC2-E360417053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4131"/>
          <a:stretch/>
        </p:blipFill>
        <p:spPr>
          <a:xfrm>
            <a:off x="7267030" y="2163434"/>
            <a:ext cx="4924970" cy="2291046"/>
          </a:xfrm>
          <a:prstGeom prst="rect">
            <a:avLst/>
          </a:prstGeom>
        </p:spPr>
      </p:pic>
    </p:spTree>
    <p:extLst>
      <p:ext uri="{BB962C8B-B14F-4D97-AF65-F5344CB8AC3E}">
        <p14:creationId xmlns:p14="http://schemas.microsoft.com/office/powerpoint/2010/main" val="76359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57" y="1"/>
            <a:ext cx="10515600" cy="998642"/>
          </a:xfrm>
        </p:spPr>
        <p:txBody>
          <a:bodyPr/>
          <a:lstStyle/>
          <a:p>
            <a:pPr algn="ctr"/>
            <a:r>
              <a:rPr lang="en-US" b="1" dirty="0">
                <a:solidFill>
                  <a:srgbClr val="002060"/>
                </a:solidFill>
              </a:rPr>
              <a:t>Significance of the Study</a:t>
            </a:r>
          </a:p>
        </p:txBody>
      </p:sp>
      <p:sp>
        <p:nvSpPr>
          <p:cNvPr id="3" name="Content Placeholder 2"/>
          <p:cNvSpPr>
            <a:spLocks noGrp="1"/>
          </p:cNvSpPr>
          <p:nvPr>
            <p:ph idx="1"/>
          </p:nvPr>
        </p:nvSpPr>
        <p:spPr>
          <a:xfrm>
            <a:off x="251012" y="770965"/>
            <a:ext cx="7512423" cy="5746375"/>
          </a:xfrm>
        </p:spPr>
        <p:txBody>
          <a:bodyPr>
            <a:normAutofit fontScale="92500" lnSpcReduction="20000"/>
          </a:bodyPr>
          <a:lstStyle/>
          <a:p>
            <a:pPr marL="0" indent="0">
              <a:lnSpc>
                <a:spcPct val="150000"/>
              </a:lnSpc>
              <a:buNone/>
            </a:pPr>
            <a:r>
              <a:rPr lang="en-US" sz="3200" dirty="0"/>
              <a:t>The results will contribute to the monitoring and management of maritime navigation by supporting the:</a:t>
            </a:r>
          </a:p>
          <a:p>
            <a:pPr marL="1028700" lvl="1" indent="-571500">
              <a:lnSpc>
                <a:spcPct val="150000"/>
              </a:lnSpc>
              <a:buFont typeface="+mj-lt"/>
              <a:buAutoNum type="romanLcPeriod"/>
            </a:pPr>
            <a:r>
              <a:rPr lang="en-US" sz="3200" dirty="0"/>
              <a:t>Prioritization of resources </a:t>
            </a:r>
          </a:p>
          <a:p>
            <a:pPr marL="1028700" lvl="1" indent="-571500">
              <a:lnSpc>
                <a:spcPct val="150000"/>
              </a:lnSpc>
              <a:buFont typeface="+mj-lt"/>
              <a:buAutoNum type="romanLcPeriod"/>
            </a:pPr>
            <a:r>
              <a:rPr lang="en-US" sz="3200" dirty="0"/>
              <a:t>Reduction of risk</a:t>
            </a:r>
          </a:p>
          <a:p>
            <a:pPr marL="1028700" lvl="1" indent="-571500">
              <a:lnSpc>
                <a:spcPct val="150000"/>
              </a:lnSpc>
              <a:buFont typeface="+mj-lt"/>
              <a:buAutoNum type="romanLcPeriod"/>
            </a:pPr>
            <a:r>
              <a:rPr lang="en-US" sz="3200" dirty="0"/>
              <a:t>Improved security of the marine environment</a:t>
            </a:r>
          </a:p>
          <a:p>
            <a:pPr marL="1028700" lvl="1" indent="-571500">
              <a:lnSpc>
                <a:spcPct val="150000"/>
              </a:lnSpc>
              <a:buFont typeface="+mj-lt"/>
              <a:buAutoNum type="romanLcPeriod"/>
            </a:pPr>
            <a:r>
              <a:rPr lang="en-US" sz="3200" dirty="0"/>
              <a:t>Expansion of international trade opportunities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3435" y="998642"/>
            <a:ext cx="3951643" cy="29637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3435" y="4124661"/>
            <a:ext cx="3951643" cy="2305125"/>
          </a:xfrm>
          <a:prstGeom prst="rect">
            <a:avLst/>
          </a:prstGeom>
        </p:spPr>
      </p:pic>
      <p:sp>
        <p:nvSpPr>
          <p:cNvPr id="6" name="Slide Number Placeholder 5"/>
          <p:cNvSpPr>
            <a:spLocks noGrp="1"/>
          </p:cNvSpPr>
          <p:nvPr>
            <p:ph type="sldNum" sz="quarter" idx="12"/>
          </p:nvPr>
        </p:nvSpPr>
        <p:spPr/>
        <p:txBody>
          <a:bodyPr/>
          <a:lstStyle/>
          <a:p>
            <a:fld id="{70138C76-6D57-4DF1-A35C-269FB17EEEDB}" type="slidenum">
              <a:rPr lang="en-US" smtClean="0"/>
              <a:t>5</a:t>
            </a:fld>
            <a:endParaRPr lang="en-US"/>
          </a:p>
        </p:txBody>
      </p:sp>
    </p:spTree>
    <p:extLst>
      <p:ext uri="{BB962C8B-B14F-4D97-AF65-F5344CB8AC3E}">
        <p14:creationId xmlns:p14="http://schemas.microsoft.com/office/powerpoint/2010/main" val="171443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509"/>
            <a:ext cx="10515600" cy="697187"/>
          </a:xfrm>
        </p:spPr>
        <p:txBody>
          <a:bodyPr/>
          <a:lstStyle/>
          <a:p>
            <a:pPr algn="ctr"/>
            <a:r>
              <a:rPr lang="en-US" b="1" dirty="0">
                <a:solidFill>
                  <a:srgbClr val="002060"/>
                </a:solidFill>
              </a:rPr>
              <a:t>Aim and Objectives</a:t>
            </a:r>
          </a:p>
        </p:txBody>
      </p:sp>
      <p:sp>
        <p:nvSpPr>
          <p:cNvPr id="3" name="Content Placeholder 2"/>
          <p:cNvSpPr>
            <a:spLocks noGrp="1"/>
          </p:cNvSpPr>
          <p:nvPr>
            <p:ph idx="1"/>
          </p:nvPr>
        </p:nvSpPr>
        <p:spPr>
          <a:xfrm>
            <a:off x="230766" y="2218313"/>
            <a:ext cx="5468994" cy="3924417"/>
          </a:xfrm>
          <a:solidFill>
            <a:schemeClr val="bg1"/>
          </a:solidFill>
        </p:spPr>
        <p:txBody>
          <a:bodyPr>
            <a:normAutofit fontScale="92500" lnSpcReduction="20000"/>
          </a:bodyPr>
          <a:lstStyle/>
          <a:p>
            <a:pPr marL="0" indent="0">
              <a:lnSpc>
                <a:spcPct val="100000"/>
              </a:lnSpc>
              <a:buNone/>
            </a:pPr>
            <a:endParaRPr lang="en-US" dirty="0"/>
          </a:p>
          <a:p>
            <a:pPr marL="0" indent="0">
              <a:lnSpc>
                <a:spcPct val="150000"/>
              </a:lnSpc>
              <a:buNone/>
            </a:pPr>
            <a:r>
              <a:rPr lang="en-US" b="1" dirty="0"/>
              <a:t>Objectives: </a:t>
            </a:r>
          </a:p>
          <a:p>
            <a:pPr marL="514350" indent="-514350">
              <a:lnSpc>
                <a:spcPct val="150000"/>
              </a:lnSpc>
              <a:buFont typeface="+mj-lt"/>
              <a:buAutoNum type="arabicPeriod"/>
            </a:pPr>
            <a:r>
              <a:rPr lang="en-US" dirty="0"/>
              <a:t>Formulate a risk assessment strategy</a:t>
            </a:r>
          </a:p>
          <a:p>
            <a:pPr marL="514350" indent="-514350">
              <a:lnSpc>
                <a:spcPct val="150000"/>
              </a:lnSpc>
              <a:buFont typeface="+mj-lt"/>
              <a:buAutoNum type="arabicPeriod"/>
            </a:pPr>
            <a:r>
              <a:rPr lang="en-US" sz="2800" dirty="0"/>
              <a:t>Generate an economic model to estimate losses associated with maritime accidents </a:t>
            </a:r>
            <a:endParaRPr lang="en-US" dirty="0"/>
          </a:p>
        </p:txBody>
      </p:sp>
      <p:sp>
        <p:nvSpPr>
          <p:cNvPr id="6" name="TextBox 5"/>
          <p:cNvSpPr txBox="1"/>
          <p:nvPr/>
        </p:nvSpPr>
        <p:spPr>
          <a:xfrm>
            <a:off x="262665" y="685671"/>
            <a:ext cx="11700087" cy="2031325"/>
          </a:xfrm>
          <a:prstGeom prst="rect">
            <a:avLst/>
          </a:prstGeom>
          <a:noFill/>
        </p:spPr>
        <p:txBody>
          <a:bodyPr wrap="square" rtlCol="0">
            <a:spAutoFit/>
          </a:bodyPr>
          <a:lstStyle/>
          <a:p>
            <a:pPr>
              <a:lnSpc>
                <a:spcPct val="150000"/>
              </a:lnSpc>
            </a:pPr>
            <a:r>
              <a:rPr lang="en-US" sz="2800" b="1" dirty="0"/>
              <a:t>Aim:</a:t>
            </a:r>
          </a:p>
          <a:p>
            <a:pPr>
              <a:lnSpc>
                <a:spcPct val="150000"/>
              </a:lnSpc>
            </a:pPr>
            <a:r>
              <a:rPr lang="en-US" sz="2800" dirty="0"/>
              <a:t>To conduct an economic assessment of risks in maritime navigation across the Greater Caribbean Region (GCR)</a:t>
            </a:r>
          </a:p>
        </p:txBody>
      </p:sp>
      <p:sp>
        <p:nvSpPr>
          <p:cNvPr id="7" name="TextBox 6"/>
          <p:cNvSpPr txBox="1"/>
          <p:nvPr/>
        </p:nvSpPr>
        <p:spPr>
          <a:xfrm>
            <a:off x="6288446" y="5909480"/>
            <a:ext cx="5674306" cy="523220"/>
          </a:xfrm>
          <a:prstGeom prst="rect">
            <a:avLst/>
          </a:prstGeom>
          <a:noFill/>
        </p:spPr>
        <p:txBody>
          <a:bodyPr wrap="square" rtlCol="0">
            <a:spAutoFit/>
          </a:bodyPr>
          <a:lstStyle/>
          <a:p>
            <a:r>
              <a:rPr lang="en-US" sz="2800" dirty="0">
                <a:solidFill>
                  <a:schemeClr val="bg1"/>
                </a:solidFill>
              </a:rPr>
              <a:t>Marine traffic density across the GCR</a:t>
            </a:r>
          </a:p>
        </p:txBody>
      </p:sp>
      <p:sp>
        <p:nvSpPr>
          <p:cNvPr id="9" name="Slide Number Placeholder 8"/>
          <p:cNvSpPr>
            <a:spLocks noGrp="1"/>
          </p:cNvSpPr>
          <p:nvPr>
            <p:ph type="sldNum" sz="quarter" idx="12"/>
          </p:nvPr>
        </p:nvSpPr>
        <p:spPr/>
        <p:txBody>
          <a:bodyPr/>
          <a:lstStyle/>
          <a:p>
            <a:fld id="{70138C76-6D57-4DF1-A35C-269FB17EEEDB}" type="slidenum">
              <a:rPr lang="en-US" smtClean="0"/>
              <a:t>6</a:t>
            </a:fld>
            <a:endParaRPr lang="en-US" dirty="0"/>
          </a:p>
        </p:txBody>
      </p:sp>
      <p:pic>
        <p:nvPicPr>
          <p:cNvPr id="10" name="Picture 9">
            <a:extLst>
              <a:ext uri="{FF2B5EF4-FFF2-40B4-BE49-F238E27FC236}">
                <a16:creationId xmlns:a16="http://schemas.microsoft.com/office/drawing/2014/main" xmlns="" id="{5A9A8FC2-DDDE-474A-AED9-66CDA115B1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03520" y="2812926"/>
            <a:ext cx="6888480" cy="2863781"/>
          </a:xfrm>
          <a:prstGeom prst="rect">
            <a:avLst/>
          </a:prstGeom>
        </p:spPr>
      </p:pic>
      <p:sp>
        <p:nvSpPr>
          <p:cNvPr id="4" name="TextBox 3">
            <a:extLst>
              <a:ext uri="{FF2B5EF4-FFF2-40B4-BE49-F238E27FC236}">
                <a16:creationId xmlns:a16="http://schemas.microsoft.com/office/drawing/2014/main" xmlns="" id="{5F1CB1EB-AC5C-4176-8506-952807858B07}"/>
              </a:ext>
            </a:extLst>
          </p:cNvPr>
          <p:cNvSpPr txBox="1"/>
          <p:nvPr/>
        </p:nvSpPr>
        <p:spPr>
          <a:xfrm>
            <a:off x="7738759" y="3845087"/>
            <a:ext cx="2773680" cy="584775"/>
          </a:xfrm>
          <a:prstGeom prst="rect">
            <a:avLst/>
          </a:prstGeom>
          <a:noFill/>
        </p:spPr>
        <p:txBody>
          <a:bodyPr wrap="square" rtlCol="0">
            <a:spAutoFit/>
          </a:bodyPr>
          <a:lstStyle/>
          <a:p>
            <a:r>
              <a:rPr lang="en-US" sz="3200" b="1" i="1" dirty="0">
                <a:solidFill>
                  <a:schemeClr val="bg1"/>
                </a:solidFill>
              </a:rPr>
              <a:t>Caribbean Sea</a:t>
            </a:r>
          </a:p>
        </p:txBody>
      </p:sp>
      <p:sp>
        <p:nvSpPr>
          <p:cNvPr id="5" name="TextBox 4">
            <a:extLst>
              <a:ext uri="{FF2B5EF4-FFF2-40B4-BE49-F238E27FC236}">
                <a16:creationId xmlns:a16="http://schemas.microsoft.com/office/drawing/2014/main" xmlns="" id="{FE7BBDC8-4989-4B62-8B57-2A80B9DDDFCD}"/>
              </a:ext>
            </a:extLst>
          </p:cNvPr>
          <p:cNvSpPr txBox="1"/>
          <p:nvPr/>
        </p:nvSpPr>
        <p:spPr>
          <a:xfrm>
            <a:off x="9723121" y="5636005"/>
            <a:ext cx="2238114" cy="369332"/>
          </a:xfrm>
          <a:prstGeom prst="rect">
            <a:avLst/>
          </a:prstGeom>
          <a:noFill/>
        </p:spPr>
        <p:txBody>
          <a:bodyPr wrap="square" rtlCol="0">
            <a:spAutoFit/>
          </a:bodyPr>
          <a:lstStyle/>
          <a:p>
            <a:r>
              <a:rPr lang="en-US" dirty="0"/>
              <a:t>Source: Marine Traffic</a:t>
            </a:r>
          </a:p>
        </p:txBody>
      </p:sp>
    </p:spTree>
    <p:extLst>
      <p:ext uri="{BB962C8B-B14F-4D97-AF65-F5344CB8AC3E}">
        <p14:creationId xmlns:p14="http://schemas.microsoft.com/office/powerpoint/2010/main" val="241088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01" y="92413"/>
            <a:ext cx="11603613" cy="926610"/>
          </a:xfrm>
        </p:spPr>
        <p:txBody>
          <a:bodyPr>
            <a:normAutofit/>
          </a:bodyPr>
          <a:lstStyle/>
          <a:p>
            <a:pPr algn="ctr"/>
            <a:r>
              <a:rPr lang="en-US" sz="3600" b="1" dirty="0">
                <a:solidFill>
                  <a:srgbClr val="002060"/>
                </a:solidFill>
              </a:rPr>
              <a:t>Commonly Used Strategies for Conducting Risk Assessments</a:t>
            </a:r>
          </a:p>
        </p:txBody>
      </p:sp>
      <p:sp>
        <p:nvSpPr>
          <p:cNvPr id="3" name="Content Placeholder 2"/>
          <p:cNvSpPr>
            <a:spLocks noGrp="1"/>
          </p:cNvSpPr>
          <p:nvPr>
            <p:ph idx="1"/>
          </p:nvPr>
        </p:nvSpPr>
        <p:spPr>
          <a:xfrm>
            <a:off x="221591" y="995427"/>
            <a:ext cx="7281078" cy="5230594"/>
          </a:xfrm>
        </p:spPr>
        <p:txBody>
          <a:bodyPr>
            <a:noAutofit/>
          </a:bodyPr>
          <a:lstStyle/>
          <a:p>
            <a:pPr marL="0" indent="0">
              <a:lnSpc>
                <a:spcPct val="100000"/>
              </a:lnSpc>
              <a:buNone/>
            </a:pPr>
            <a:r>
              <a:rPr lang="en-US" dirty="0"/>
              <a:t>Strategies for risk assessment were developed by maritime departments including:</a:t>
            </a:r>
          </a:p>
          <a:p>
            <a:pPr marL="514350" indent="-514350">
              <a:lnSpc>
                <a:spcPct val="100000"/>
              </a:lnSpc>
              <a:buFont typeface="+mj-lt"/>
              <a:buAutoNum type="arabicPeriod"/>
            </a:pPr>
            <a:r>
              <a:rPr lang="en-US" b="1" dirty="0"/>
              <a:t>IALA Waterway Risk Assessment </a:t>
            </a:r>
            <a:r>
              <a:rPr lang="en-US" b="1" dirty="0" err="1"/>
              <a:t>Programme</a:t>
            </a:r>
            <a:r>
              <a:rPr lang="en-US" b="1" dirty="0"/>
              <a:t> (IWRAP)</a:t>
            </a:r>
          </a:p>
          <a:p>
            <a:pPr marL="514350" lvl="1" indent="-514350">
              <a:lnSpc>
                <a:spcPct val="100000"/>
              </a:lnSpc>
              <a:buFont typeface="+mj-lt"/>
              <a:buAutoNum type="arabicPeriod" startAt="2"/>
            </a:pPr>
            <a:r>
              <a:rPr lang="en-US" sz="2800" b="1" dirty="0"/>
              <a:t>Land Information New Zealand (LINZ)</a:t>
            </a:r>
          </a:p>
          <a:p>
            <a:pPr marL="514350" lvl="1" indent="-514350">
              <a:lnSpc>
                <a:spcPct val="100000"/>
              </a:lnSpc>
              <a:buFont typeface="+mj-lt"/>
              <a:buAutoNum type="arabicPeriod" startAt="2"/>
            </a:pPr>
            <a:r>
              <a:rPr lang="en-US" sz="2800" dirty="0"/>
              <a:t>Canadian Hydrographic Service</a:t>
            </a:r>
          </a:p>
          <a:p>
            <a:pPr marL="514350" lvl="1" indent="-514350">
              <a:lnSpc>
                <a:spcPct val="100000"/>
              </a:lnSpc>
              <a:buFont typeface="+mj-lt"/>
              <a:buAutoNum type="arabicPeriod" startAt="2"/>
            </a:pPr>
            <a:r>
              <a:rPr lang="en-US" sz="2800" dirty="0"/>
              <a:t>Arctic Region Hydrographic Commission</a:t>
            </a:r>
          </a:p>
          <a:p>
            <a:pPr marL="514350" lvl="1" indent="-514350">
              <a:lnSpc>
                <a:spcPct val="100000"/>
              </a:lnSpc>
              <a:buFont typeface="+mj-lt"/>
              <a:buAutoNum type="arabicPeriod" startAt="2"/>
            </a:pPr>
            <a:r>
              <a:rPr lang="en-US" sz="2800" dirty="0"/>
              <a:t>National Oceanic and Atmospheric Administration</a:t>
            </a:r>
          </a:p>
          <a:p>
            <a:pPr marL="0" lvl="1" indent="0">
              <a:lnSpc>
                <a:spcPct val="100000"/>
              </a:lnSpc>
              <a:buNone/>
            </a:pPr>
            <a:r>
              <a:rPr lang="en-US" sz="2800" dirty="0"/>
              <a:t>IALA considers traffic flow while the others used traffic density.</a:t>
            </a: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38C76-6D57-4DF1-A35C-269FB17EEEDB}" type="slidenum">
              <a:rPr kumimoji="0" lang="en-US"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 name="Picture 19"/>
          <p:cNvPicPr/>
          <p:nvPr/>
        </p:nvPicPr>
        <p:blipFill rotWithShape="1">
          <a:blip r:embed="rId3" cstate="email">
            <a:extLst>
              <a:ext uri="{28A0092B-C50C-407E-A947-70E740481C1C}">
                <a14:useLocalDpi xmlns:a14="http://schemas.microsoft.com/office/drawing/2010/main"/>
              </a:ext>
            </a:extLst>
          </a:blip>
          <a:srcRect/>
          <a:stretch/>
        </p:blipFill>
        <p:spPr bwMode="auto">
          <a:xfrm>
            <a:off x="7439799" y="986810"/>
            <a:ext cx="3562845" cy="4133829"/>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xmlns="" id="{F6CC1C11-04E1-4B8B-8AD6-E6B970B8E195}"/>
              </a:ext>
            </a:extLst>
          </p:cNvPr>
          <p:cNvGrpSpPr/>
          <p:nvPr/>
        </p:nvGrpSpPr>
        <p:grpSpPr>
          <a:xfrm>
            <a:off x="8940709" y="3277547"/>
            <a:ext cx="3060105" cy="3353567"/>
            <a:chOff x="4760263" y="-30352"/>
            <a:chExt cx="6012921" cy="6858000"/>
          </a:xfrm>
        </p:grpSpPr>
        <p:grpSp>
          <p:nvGrpSpPr>
            <p:cNvPr id="14" name="Group 13">
              <a:extLst>
                <a:ext uri="{FF2B5EF4-FFF2-40B4-BE49-F238E27FC236}">
                  <a16:creationId xmlns:a16="http://schemas.microsoft.com/office/drawing/2014/main" xmlns="" id="{68AB6E36-BF52-4FA0-B67B-CDA09AA24F40}"/>
                </a:ext>
              </a:extLst>
            </p:cNvPr>
            <p:cNvGrpSpPr/>
            <p:nvPr/>
          </p:nvGrpSpPr>
          <p:grpSpPr>
            <a:xfrm>
              <a:off x="4760263" y="-30352"/>
              <a:ext cx="6012921" cy="6858000"/>
              <a:chOff x="4760263" y="-30352"/>
              <a:chExt cx="6012921" cy="6858000"/>
            </a:xfrm>
          </p:grpSpPr>
          <p:pic>
            <p:nvPicPr>
              <p:cNvPr id="17" name="Picture 16">
                <a:extLst>
                  <a:ext uri="{FF2B5EF4-FFF2-40B4-BE49-F238E27FC236}">
                    <a16:creationId xmlns:a16="http://schemas.microsoft.com/office/drawing/2014/main" xmlns="" id="{A5B9BDF1-B65D-4B9F-9926-9D2BD4BE9E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0263" y="-30352"/>
                <a:ext cx="6012921" cy="6858000"/>
              </a:xfrm>
              <a:prstGeom prst="rect">
                <a:avLst/>
              </a:prstGeom>
            </p:spPr>
          </p:pic>
          <p:pic>
            <p:nvPicPr>
              <p:cNvPr id="18" name="Picture 17">
                <a:extLst>
                  <a:ext uri="{FF2B5EF4-FFF2-40B4-BE49-F238E27FC236}">
                    <a16:creationId xmlns:a16="http://schemas.microsoft.com/office/drawing/2014/main" xmlns="" id="{D47684BC-AEE1-4713-963D-A9EB0227C9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11842" y="1107570"/>
                <a:ext cx="920576" cy="951058"/>
              </a:xfrm>
              <a:prstGeom prst="rect">
                <a:avLst/>
              </a:prstGeom>
            </p:spPr>
          </p:pic>
          <p:sp>
            <p:nvSpPr>
              <p:cNvPr id="19" name="Oval 18">
                <a:extLst>
                  <a:ext uri="{FF2B5EF4-FFF2-40B4-BE49-F238E27FC236}">
                    <a16:creationId xmlns:a16="http://schemas.microsoft.com/office/drawing/2014/main" xmlns="" id="{DCAE91F1-C185-4E1E-A8C7-C3BA52C7CE5B}"/>
                  </a:ext>
                </a:extLst>
              </p:cNvPr>
              <p:cNvSpPr/>
              <p:nvPr/>
            </p:nvSpPr>
            <p:spPr>
              <a:xfrm>
                <a:off x="9133095" y="3175726"/>
                <a:ext cx="868500" cy="89589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xmlns="" id="{21393B87-8B0A-488A-BD08-EA1FC9511C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9296" y="2212061"/>
              <a:ext cx="457200" cy="2152650"/>
            </a:xfrm>
            <a:prstGeom prst="rect">
              <a:avLst/>
            </a:prstGeom>
          </p:spPr>
        </p:pic>
      </p:grpSp>
    </p:spTree>
    <p:extLst>
      <p:ext uri="{BB962C8B-B14F-4D97-AF65-F5344CB8AC3E}">
        <p14:creationId xmlns:p14="http://schemas.microsoft.com/office/powerpoint/2010/main" val="353237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4" y="0"/>
            <a:ext cx="11949953" cy="1183341"/>
          </a:xfrm>
        </p:spPr>
        <p:txBody>
          <a:bodyPr>
            <a:noAutofit/>
          </a:bodyPr>
          <a:lstStyle/>
          <a:p>
            <a:pPr algn="ctr"/>
            <a:r>
              <a:rPr lang="en-US" sz="3200" b="1" dirty="0">
                <a:solidFill>
                  <a:srgbClr val="002060"/>
                </a:solidFill>
              </a:rPr>
              <a:t>General Outline of the Hydrographic Risk Assessment Strategy developed by Land Information New Zealand (LINZ)</a:t>
            </a:r>
          </a:p>
        </p:txBody>
      </p:sp>
      <p:sp>
        <p:nvSpPr>
          <p:cNvPr id="9" name="Slide Number Placeholder 8"/>
          <p:cNvSpPr>
            <a:spLocks noGrp="1"/>
          </p:cNvSpPr>
          <p:nvPr>
            <p:ph type="sldNum" sz="quarter" idx="12"/>
          </p:nvPr>
        </p:nvSpPr>
        <p:spPr/>
        <p:txBody>
          <a:bodyPr/>
          <a:lstStyle/>
          <a:p>
            <a:fld id="{70138C76-6D57-4DF1-A35C-269FB17EEEDB}" type="slidenum">
              <a:rPr lang="en-US" smtClean="0"/>
              <a:t>8</a:t>
            </a:fld>
            <a:endParaRPr lang="en-US" dirty="0"/>
          </a:p>
        </p:txBody>
      </p:sp>
      <p:sp>
        <p:nvSpPr>
          <p:cNvPr id="10" name="Content Placeholder 9"/>
          <p:cNvSpPr>
            <a:spLocks noGrp="1"/>
          </p:cNvSpPr>
          <p:nvPr>
            <p:ph idx="1"/>
          </p:nvPr>
        </p:nvSpPr>
        <p:spPr>
          <a:xfrm>
            <a:off x="317414" y="1183341"/>
            <a:ext cx="8430346" cy="4266803"/>
          </a:xfrm>
        </p:spPr>
        <p:txBody>
          <a:bodyPr>
            <a:noAutofit/>
          </a:bodyPr>
          <a:lstStyle/>
          <a:p>
            <a:pPr marL="514350" indent="-514350">
              <a:lnSpc>
                <a:spcPct val="150000"/>
              </a:lnSpc>
              <a:buFont typeface="+mj-lt"/>
              <a:buAutoNum type="arabicPeriod"/>
            </a:pPr>
            <a:r>
              <a:rPr lang="en-US" sz="3200" dirty="0"/>
              <a:t>Applies </a:t>
            </a:r>
            <a:r>
              <a:rPr lang="en-US" sz="3200" b="1" dirty="0"/>
              <a:t>data</a:t>
            </a:r>
            <a:r>
              <a:rPr lang="en-US" sz="3200" dirty="0"/>
              <a:t> from satellite or terrestrial automatic identification systems.</a:t>
            </a:r>
          </a:p>
          <a:p>
            <a:pPr marL="514350" indent="-514350">
              <a:lnSpc>
                <a:spcPct val="150000"/>
              </a:lnSpc>
              <a:buFont typeface="+mj-lt"/>
              <a:buAutoNum type="arabicPeriod"/>
            </a:pPr>
            <a:r>
              <a:rPr lang="en-US" sz="3200" dirty="0"/>
              <a:t>Applies a </a:t>
            </a:r>
            <a:r>
              <a:rPr lang="en-US" sz="3200" b="1" dirty="0"/>
              <a:t>weighted modelling </a:t>
            </a:r>
            <a:r>
              <a:rPr lang="en-US" sz="3200" dirty="0"/>
              <a:t>approach –</a:t>
            </a:r>
          </a:p>
          <a:p>
            <a:pPr lvl="1">
              <a:lnSpc>
                <a:spcPct val="150000"/>
              </a:lnSpc>
            </a:pPr>
            <a:r>
              <a:rPr lang="en-US" sz="3200" dirty="0"/>
              <a:t>The scores are acquired from expert judgement.</a:t>
            </a:r>
          </a:p>
          <a:p>
            <a:pPr marL="0" indent="0">
              <a:lnSpc>
                <a:spcPct val="150000"/>
              </a:lnSpc>
              <a:buNone/>
            </a:pPr>
            <a:r>
              <a:rPr lang="en-US" sz="3200" dirty="0"/>
              <a:t>3.  Represents the relative level of risk on a </a:t>
            </a:r>
            <a:r>
              <a:rPr lang="en-US" sz="3200" b="1" dirty="0"/>
              <a:t>heatmap</a:t>
            </a:r>
            <a:r>
              <a:rPr lang="en-US" sz="3200" dirty="0"/>
              <a:t>.</a:t>
            </a:r>
          </a:p>
        </p:txBody>
      </p:sp>
      <p:pic>
        <p:nvPicPr>
          <p:cNvPr id="4" name="Picture 3">
            <a:extLst>
              <a:ext uri="{FF2B5EF4-FFF2-40B4-BE49-F238E27FC236}">
                <a16:creationId xmlns:a16="http://schemas.microsoft.com/office/drawing/2014/main" xmlns="" id="{5430DAB0-4A89-4087-B659-47626BC956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773"/>
          <a:stretch/>
        </p:blipFill>
        <p:spPr>
          <a:xfrm>
            <a:off x="8610600" y="1036320"/>
            <a:ext cx="3050626" cy="5821680"/>
          </a:xfrm>
          <a:prstGeom prst="rect">
            <a:avLst/>
          </a:prstGeom>
        </p:spPr>
      </p:pic>
    </p:spTree>
    <p:extLst>
      <p:ext uri="{BB962C8B-B14F-4D97-AF65-F5344CB8AC3E}">
        <p14:creationId xmlns:p14="http://schemas.microsoft.com/office/powerpoint/2010/main" val="133365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761"/>
            <a:ext cx="10515600" cy="606718"/>
          </a:xfrm>
        </p:spPr>
        <p:txBody>
          <a:bodyPr>
            <a:normAutofit fontScale="90000"/>
          </a:bodyPr>
          <a:lstStyle/>
          <a:p>
            <a:pPr algn="ctr"/>
            <a:r>
              <a:rPr lang="en-US" sz="4000" b="1" dirty="0">
                <a:solidFill>
                  <a:srgbClr val="002060"/>
                </a:solidFill>
              </a:rPr>
              <a:t>Results of the Hydrographic Risk Assessment developed by Land Information New Zealand</a:t>
            </a:r>
            <a:endParaRPr lang="en-US" sz="4000" dirty="0">
              <a:solidFill>
                <a:srgbClr val="002060"/>
              </a:solidFill>
            </a:endParaRPr>
          </a:p>
        </p:txBody>
      </p:sp>
      <p:sp>
        <p:nvSpPr>
          <p:cNvPr id="3" name="Content Placeholder 2"/>
          <p:cNvSpPr>
            <a:spLocks noGrp="1"/>
          </p:cNvSpPr>
          <p:nvPr>
            <p:ph idx="1"/>
          </p:nvPr>
        </p:nvSpPr>
        <p:spPr>
          <a:xfrm>
            <a:off x="407989" y="1192859"/>
            <a:ext cx="4423379" cy="876299"/>
          </a:xfrm>
        </p:spPr>
        <p:txBody>
          <a:bodyPr>
            <a:normAutofit/>
          </a:bodyPr>
          <a:lstStyle/>
          <a:p>
            <a:pPr marL="0" indent="0">
              <a:buNone/>
            </a:pPr>
            <a:r>
              <a:rPr lang="en-US" dirty="0"/>
              <a:t>There is risk in maritime navigation across the GOP. </a:t>
            </a:r>
            <a:endParaRPr lang="en-US" sz="2400" dirty="0"/>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38C76-6D57-4DF1-A35C-269FB17EEEDB}" type="slidenum">
              <a:rPr kumimoji="0" lang="en-US" sz="2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787348146"/>
              </p:ext>
            </p:extLst>
          </p:nvPr>
        </p:nvGraphicFramePr>
        <p:xfrm>
          <a:off x="667758" y="2323278"/>
          <a:ext cx="3903840" cy="3108960"/>
        </p:xfrm>
        <a:graphic>
          <a:graphicData uri="http://schemas.openxmlformats.org/drawingml/2006/table">
            <a:tbl>
              <a:tblPr firstRow="1" bandRow="1">
                <a:tableStyleId>{5940675A-B579-460E-94D1-54222C63F5DA}</a:tableStyleId>
              </a:tblPr>
              <a:tblGrid>
                <a:gridCol w="1308562">
                  <a:extLst>
                    <a:ext uri="{9D8B030D-6E8A-4147-A177-3AD203B41FA5}">
                      <a16:colId xmlns:a16="http://schemas.microsoft.com/office/drawing/2014/main" xmlns="" val="20000"/>
                    </a:ext>
                  </a:extLst>
                </a:gridCol>
                <a:gridCol w="2595278">
                  <a:extLst>
                    <a:ext uri="{9D8B030D-6E8A-4147-A177-3AD203B41FA5}">
                      <a16:colId xmlns:a16="http://schemas.microsoft.com/office/drawing/2014/main" xmlns="" val="20001"/>
                    </a:ext>
                  </a:extLst>
                </a:gridCol>
              </a:tblGrid>
              <a:tr h="370840">
                <a:tc gridSpan="2">
                  <a:txBody>
                    <a:bodyPr/>
                    <a:lstStyle/>
                    <a:p>
                      <a:pPr algn="ctr"/>
                      <a:r>
                        <a:rPr lang="en-US" sz="2400" b="1" dirty="0">
                          <a:solidFill>
                            <a:schemeClr val="bg1"/>
                          </a:solidFill>
                        </a:rPr>
                        <a:t>Levels of Risk in Maritime</a:t>
                      </a:r>
                      <a:r>
                        <a:rPr lang="en-US" sz="2400" b="1" baseline="0" dirty="0">
                          <a:solidFill>
                            <a:schemeClr val="bg1"/>
                          </a:solidFill>
                        </a:rPr>
                        <a:t> Navigation </a:t>
                      </a:r>
                      <a:endParaRPr lang="en-US" sz="2400" b="1" dirty="0">
                        <a:solidFill>
                          <a:schemeClr val="bg1"/>
                        </a:solidFill>
                      </a:endParaRPr>
                    </a:p>
                  </a:txBody>
                  <a:tcPr>
                    <a:solidFill>
                      <a:schemeClr val="tx1">
                        <a:lumMod val="75000"/>
                        <a:lumOff val="25000"/>
                      </a:schemeClr>
                    </a:solidFill>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endParaRPr lang="en-US" sz="2000" dirty="0">
                        <a:solidFill>
                          <a:schemeClr val="tx1"/>
                        </a:solidFill>
                      </a:endParaRPr>
                    </a:p>
                  </a:txBody>
                  <a:tcPr>
                    <a:solidFill>
                      <a:srgbClr val="FF4E34"/>
                    </a:solidFill>
                  </a:tcPr>
                </a:tc>
                <a:tc>
                  <a:txBody>
                    <a:bodyPr/>
                    <a:lstStyle/>
                    <a:p>
                      <a:r>
                        <a:rPr lang="en-US" sz="2400" dirty="0">
                          <a:solidFill>
                            <a:schemeClr val="tx1"/>
                          </a:solidFill>
                        </a:rPr>
                        <a:t>Catastrophic</a:t>
                      </a:r>
                    </a:p>
                  </a:txBody>
                  <a:tcPr/>
                </a:tc>
                <a:extLst>
                  <a:ext uri="{0D108BD9-81ED-4DB2-BD59-A6C34878D82A}">
                    <a16:rowId xmlns:a16="http://schemas.microsoft.com/office/drawing/2014/main" xmlns="" val="10001"/>
                  </a:ext>
                </a:extLst>
              </a:tr>
              <a:tr h="370840">
                <a:tc>
                  <a:txBody>
                    <a:bodyPr/>
                    <a:lstStyle/>
                    <a:p>
                      <a:endParaRPr lang="en-US" sz="2000" dirty="0">
                        <a:solidFill>
                          <a:schemeClr val="tx1"/>
                        </a:solidFill>
                      </a:endParaRPr>
                    </a:p>
                  </a:txBody>
                  <a:tcPr>
                    <a:solidFill>
                      <a:srgbClr val="FFAC2F"/>
                    </a:solidFill>
                  </a:tcPr>
                </a:tc>
                <a:tc>
                  <a:txBody>
                    <a:bodyPr/>
                    <a:lstStyle/>
                    <a:p>
                      <a:r>
                        <a:rPr lang="en-US" sz="2400" dirty="0">
                          <a:solidFill>
                            <a:schemeClr val="tx1"/>
                          </a:solidFill>
                        </a:rPr>
                        <a:t>High</a:t>
                      </a:r>
                    </a:p>
                  </a:txBody>
                  <a:tcPr/>
                </a:tc>
                <a:extLst>
                  <a:ext uri="{0D108BD9-81ED-4DB2-BD59-A6C34878D82A}">
                    <a16:rowId xmlns:a16="http://schemas.microsoft.com/office/drawing/2014/main" xmlns="" val="10002"/>
                  </a:ext>
                </a:extLst>
              </a:tr>
              <a:tr h="370840">
                <a:tc>
                  <a:txBody>
                    <a:bodyPr/>
                    <a:lstStyle/>
                    <a:p>
                      <a:endParaRPr lang="en-US" sz="2000" dirty="0">
                        <a:solidFill>
                          <a:schemeClr val="tx1"/>
                        </a:solidFill>
                      </a:endParaRPr>
                    </a:p>
                  </a:txBody>
                  <a:tcPr>
                    <a:solidFill>
                      <a:srgbClr val="FFFF33"/>
                    </a:solidFill>
                  </a:tcPr>
                </a:tc>
                <a:tc>
                  <a:txBody>
                    <a:bodyPr/>
                    <a:lstStyle/>
                    <a:p>
                      <a:r>
                        <a:rPr lang="en-US" sz="2400" dirty="0">
                          <a:solidFill>
                            <a:schemeClr val="tx1"/>
                          </a:solidFill>
                        </a:rPr>
                        <a:t>Moderate</a:t>
                      </a:r>
                    </a:p>
                  </a:txBody>
                  <a:tcPr/>
                </a:tc>
                <a:extLst>
                  <a:ext uri="{0D108BD9-81ED-4DB2-BD59-A6C34878D82A}">
                    <a16:rowId xmlns:a16="http://schemas.microsoft.com/office/drawing/2014/main" xmlns="" val="10003"/>
                  </a:ext>
                </a:extLst>
              </a:tr>
              <a:tr h="370840">
                <a:tc>
                  <a:txBody>
                    <a:bodyPr/>
                    <a:lstStyle/>
                    <a:p>
                      <a:endParaRPr lang="en-US" sz="2000" dirty="0">
                        <a:solidFill>
                          <a:schemeClr val="tx1"/>
                        </a:solidFill>
                      </a:endParaRPr>
                    </a:p>
                  </a:txBody>
                  <a:tcPr>
                    <a:solidFill>
                      <a:srgbClr val="97BD34"/>
                    </a:solidFill>
                  </a:tcPr>
                </a:tc>
                <a:tc>
                  <a:txBody>
                    <a:bodyPr/>
                    <a:lstStyle/>
                    <a:p>
                      <a:r>
                        <a:rPr lang="en-US" sz="2400" dirty="0">
                          <a:solidFill>
                            <a:schemeClr val="tx1"/>
                          </a:solidFill>
                        </a:rPr>
                        <a:t>Low</a:t>
                      </a:r>
                    </a:p>
                  </a:txBody>
                  <a:tcPr/>
                </a:tc>
                <a:extLst>
                  <a:ext uri="{0D108BD9-81ED-4DB2-BD59-A6C34878D82A}">
                    <a16:rowId xmlns:a16="http://schemas.microsoft.com/office/drawing/2014/main" xmlns="" val="10004"/>
                  </a:ext>
                </a:extLst>
              </a:tr>
              <a:tr h="370840">
                <a:tc>
                  <a:txBody>
                    <a:bodyPr/>
                    <a:lstStyle/>
                    <a:p>
                      <a:endParaRPr lang="en-US" sz="2000" dirty="0">
                        <a:solidFill>
                          <a:schemeClr val="tx1"/>
                        </a:solidFill>
                      </a:endParaRPr>
                    </a:p>
                  </a:txBody>
                  <a:tcPr>
                    <a:solidFill>
                      <a:srgbClr val="348334"/>
                    </a:solidFill>
                  </a:tcPr>
                </a:tc>
                <a:tc>
                  <a:txBody>
                    <a:bodyPr/>
                    <a:lstStyle/>
                    <a:p>
                      <a:r>
                        <a:rPr lang="en-US" sz="2400" dirty="0">
                          <a:solidFill>
                            <a:schemeClr val="tx1"/>
                          </a:solidFill>
                        </a:rPr>
                        <a:t>Insignificant</a:t>
                      </a:r>
                    </a:p>
                  </a:txBody>
                  <a:tcPr/>
                </a:tc>
                <a:extLst>
                  <a:ext uri="{0D108BD9-81ED-4DB2-BD59-A6C34878D82A}">
                    <a16:rowId xmlns:a16="http://schemas.microsoft.com/office/drawing/2014/main" xmlns="" val="10005"/>
                  </a:ext>
                </a:extLst>
              </a:tr>
            </a:tbl>
          </a:graphicData>
        </a:graphic>
      </p:graphicFrame>
      <p:grpSp>
        <p:nvGrpSpPr>
          <p:cNvPr id="7" name="Group 6"/>
          <p:cNvGrpSpPr/>
          <p:nvPr/>
        </p:nvGrpSpPr>
        <p:grpSpPr>
          <a:xfrm>
            <a:off x="5437188" y="1178599"/>
            <a:ext cx="6346823" cy="5553075"/>
            <a:chOff x="5406467" y="1050282"/>
            <a:chExt cx="6346823" cy="5553075"/>
          </a:xfrm>
        </p:grpSpPr>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7132824" y="1050282"/>
              <a:ext cx="4620466" cy="555307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email">
              <a:extLst>
                <a:ext uri="{28A0092B-C50C-407E-A947-70E740481C1C}">
                  <a14:useLocalDpi xmlns:a14="http://schemas.microsoft.com/office/drawing/2010/main"/>
                </a:ext>
              </a:extLst>
            </a:blip>
            <a:srcRect b="-1"/>
            <a:stretch/>
          </p:blipFill>
          <p:spPr bwMode="auto">
            <a:xfrm>
              <a:off x="5406467" y="1050282"/>
              <a:ext cx="1714941" cy="5553075"/>
            </a:xfrm>
            <a:prstGeom prst="rect">
              <a:avLst/>
            </a:prstGeom>
            <a:ln>
              <a:noFill/>
            </a:ln>
            <a:extLst>
              <a:ext uri="{53640926-AAD7-44D8-BBD7-CCE9431645EC}">
                <a14:shadowObscured xmlns:a14="http://schemas.microsoft.com/office/drawing/2010/main"/>
              </a:ext>
            </a:extLst>
          </p:spPr>
        </p:pic>
      </p:grpSp>
      <p:sp>
        <p:nvSpPr>
          <p:cNvPr id="8" name="Rectangle 7"/>
          <p:cNvSpPr/>
          <p:nvPr/>
        </p:nvSpPr>
        <p:spPr>
          <a:xfrm>
            <a:off x="5516984" y="4801296"/>
            <a:ext cx="1546756" cy="483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501744" y="4801296"/>
            <a:ext cx="1183451"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WGS 84 Zone 20 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2"/>
          <p:cNvSpPr txBox="1">
            <a:spLocks/>
          </p:cNvSpPr>
          <p:nvPr/>
        </p:nvSpPr>
        <p:spPr>
          <a:xfrm>
            <a:off x="316789" y="5727058"/>
            <a:ext cx="4785127" cy="876299"/>
          </a:xfrm>
          <a:prstGeom prst="rect">
            <a:avLst/>
          </a:prstGeom>
          <a:solidFill>
            <a:schemeClr val="bg2">
              <a:lumMod val="25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Under the LINZ strategy, no units are associated with the risk value.</a:t>
            </a:r>
          </a:p>
        </p:txBody>
      </p:sp>
    </p:spTree>
    <p:extLst>
      <p:ext uri="{BB962C8B-B14F-4D97-AF65-F5344CB8AC3E}">
        <p14:creationId xmlns:p14="http://schemas.microsoft.com/office/powerpoint/2010/main" val="3589937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11560</TotalTime>
  <Words>3706</Words>
  <Application>Microsoft Office PowerPoint</Application>
  <PresentationFormat>Widescreen</PresentationFormat>
  <Paragraphs>365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Economic Assessment of Risks in Maritime Navigation across the Greater Caribbean Region (GCR)</vt:lpstr>
      <vt:lpstr>Introduction to this Study</vt:lpstr>
      <vt:lpstr>Structure of the Presentation</vt:lpstr>
      <vt:lpstr>History of Maritime Accidents across the GCR</vt:lpstr>
      <vt:lpstr>Significance of the Study</vt:lpstr>
      <vt:lpstr>Aim and Objectives</vt:lpstr>
      <vt:lpstr>Commonly Used Strategies for Conducting Risk Assessments</vt:lpstr>
      <vt:lpstr>General Outline of the Hydrographic Risk Assessment Strategy developed by Land Information New Zealand (LINZ)</vt:lpstr>
      <vt:lpstr>Results of the Hydrographic Risk Assessment developed by Land Information New Zealand</vt:lpstr>
      <vt:lpstr>General Outline of the Strategy Developed by the IALA Waterway Risk Assessment Programme (IWRAP)</vt:lpstr>
      <vt:lpstr>Results of the Strategy Developed by the IALA Waterway Risk Assessment Programme (IWRAP)</vt:lpstr>
      <vt:lpstr>Major Limitations of IWRAP Risk Model</vt:lpstr>
      <vt:lpstr>Economic Assessment of Risks in Maritime Navigation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Ongoing Immediate Objectives</vt:lpstr>
      <vt:lpstr>Data Required from Nautical Charts in a GIS Format  across the Greater Caribbean Region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Alberto Costa Neves</cp:lastModifiedBy>
  <cp:revision>248</cp:revision>
  <dcterms:created xsi:type="dcterms:W3CDTF">2018-10-09T19:26:33Z</dcterms:created>
  <dcterms:modified xsi:type="dcterms:W3CDTF">2018-12-05T05:33:12Z</dcterms:modified>
</cp:coreProperties>
</file>