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69" r:id="rId2"/>
    <p:sldId id="326" r:id="rId3"/>
    <p:sldId id="339" r:id="rId4"/>
    <p:sldId id="354" r:id="rId5"/>
    <p:sldId id="376" r:id="rId6"/>
    <p:sldId id="380" r:id="rId7"/>
    <p:sldId id="341" r:id="rId8"/>
    <p:sldId id="370" r:id="rId9"/>
    <p:sldId id="366" r:id="rId10"/>
    <p:sldId id="379" r:id="rId11"/>
    <p:sldId id="330" r:id="rId12"/>
    <p:sldId id="372" r:id="rId13"/>
    <p:sldId id="374" r:id="rId14"/>
    <p:sldId id="373" r:id="rId15"/>
    <p:sldId id="375" r:id="rId16"/>
    <p:sldId id="378" r:id="rId17"/>
  </p:sldIdLst>
  <p:sldSz cx="10058400" cy="7315200"/>
  <p:notesSz cx="6858000" cy="9144000"/>
  <p:defaultTextStyle>
    <a:defPPr>
      <a:defRPr lang="en-US"/>
    </a:defPPr>
    <a:lvl1pPr marL="0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6382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2764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89146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85528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1910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78292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74674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71056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CCFF"/>
    <a:srgbClr val="FF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4671" autoAdjust="0"/>
  </p:normalViewPr>
  <p:slideViewPr>
    <p:cSldViewPr>
      <p:cViewPr>
        <p:scale>
          <a:sx n="68" d="100"/>
          <a:sy n="68" d="100"/>
        </p:scale>
        <p:origin x="-1260" y="-24"/>
      </p:cViewPr>
      <p:guideLst>
        <p:guide orient="horz" pos="2304"/>
        <p:guide pos="3168"/>
      </p:guideLst>
    </p:cSldViewPr>
  </p:slideViewPr>
  <p:outlineViewPr>
    <p:cViewPr>
      <p:scale>
        <a:sx n="33" d="100"/>
        <a:sy n="33" d="100"/>
      </p:scale>
      <p:origin x="0" y="36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image" Target="../media/image3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AD0B2D-9325-42B7-96D1-BB09F0E8F56E}" type="datetimeFigureOut">
              <a:rPr lang="es-ES" smtClean="0"/>
              <a:pPr/>
              <a:t>29/11/2018</a:t>
            </a:fld>
            <a:endParaRPr lang="es-ES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071563" y="685800"/>
            <a:ext cx="47148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B360F2-FCA5-4260-9157-B3D14A87069E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2451567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360F2-FCA5-4260-9157-B3D14A87069E}" type="slidenum">
              <a:rPr lang="es-ES" smtClean="0"/>
              <a:pPr/>
              <a:t>1</a:t>
            </a:fld>
            <a:endParaRPr lang="es-E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360F2-FCA5-4260-9157-B3D14A87069E}" type="slidenum">
              <a:rPr lang="es-ES" smtClean="0"/>
              <a:pPr/>
              <a:t>7</a:t>
            </a:fld>
            <a:endParaRPr lang="es-E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D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A9C053-C1D1-44ED-9F9B-B29D3ACEDD7B}" type="slidenum">
              <a:rPr lang="en-US" altLang="es-DO" smtClean="0"/>
              <a:pPr/>
              <a:t>14</a:t>
            </a:fld>
            <a:endParaRPr lang="en-US" altLang="es-DO"/>
          </a:p>
        </p:txBody>
      </p:sp>
    </p:spTree>
    <p:extLst>
      <p:ext uri="{BB962C8B-B14F-4D97-AF65-F5344CB8AC3E}">
        <p14:creationId xmlns="" xmlns:p14="http://schemas.microsoft.com/office/powerpoint/2010/main" val="2160463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4380" y="2272454"/>
            <a:ext cx="8549640" cy="156802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508760" y="4145280"/>
            <a:ext cx="7040880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6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27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9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5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1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78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74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71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77EBC-3E89-4B96-92C9-3BAE423F4B01}" type="datetimeFigureOut">
              <a:rPr lang="en-US" smtClean="0"/>
              <a:pPr/>
              <a:t>11/29/2018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E86EF-3F81-4A0D-9BB8-B4F67B516C03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77EBC-3E89-4B96-92C9-3BAE423F4B01}" type="datetimeFigureOut">
              <a:rPr lang="en-US" smtClean="0"/>
              <a:pPr/>
              <a:t>11/29/2018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E86EF-3F81-4A0D-9BB8-B4F67B516C03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292340" y="292948"/>
            <a:ext cx="2263140" cy="6241627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2920" y="292948"/>
            <a:ext cx="6621780" cy="624162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77EBC-3E89-4B96-92C9-3BAE423F4B01}" type="datetimeFigureOut">
              <a:rPr lang="en-US" smtClean="0"/>
              <a:pPr/>
              <a:t>11/29/2018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E86EF-3F81-4A0D-9BB8-B4F67B516C03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77EBC-3E89-4B96-92C9-3BAE423F4B01}" type="datetimeFigureOut">
              <a:rPr lang="en-US" smtClean="0"/>
              <a:pPr/>
              <a:t>11/29/2018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E86EF-3F81-4A0D-9BB8-B4F67B516C03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94544" y="4700694"/>
            <a:ext cx="8549640" cy="1452880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94544" y="3100495"/>
            <a:ext cx="8549640" cy="1600199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963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9276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891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855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8191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782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746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710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77EBC-3E89-4B96-92C9-3BAE423F4B01}" type="datetimeFigureOut">
              <a:rPr lang="en-US" smtClean="0"/>
              <a:pPr/>
              <a:t>11/29/2018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E86EF-3F81-4A0D-9BB8-B4F67B516C03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2920" y="1706880"/>
            <a:ext cx="4442460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13020" y="1706880"/>
            <a:ext cx="4442460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77EBC-3E89-4B96-92C9-3BAE423F4B01}" type="datetimeFigureOut">
              <a:rPr lang="en-US" smtClean="0"/>
              <a:pPr/>
              <a:t>11/29/2018</a:t>
            </a:fld>
            <a:endParaRPr lang="en-U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E86EF-3F81-4A0D-9BB8-B4F67B516C03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02920" y="1637454"/>
            <a:ext cx="4444207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6382" indent="0">
              <a:buNone/>
              <a:defRPr sz="2200" b="1"/>
            </a:lvl2pPr>
            <a:lvl3pPr marL="992764" indent="0">
              <a:buNone/>
              <a:defRPr sz="2000" b="1"/>
            </a:lvl3pPr>
            <a:lvl4pPr marL="1489146" indent="0">
              <a:buNone/>
              <a:defRPr sz="1700" b="1"/>
            </a:lvl4pPr>
            <a:lvl5pPr marL="1985528" indent="0">
              <a:buNone/>
              <a:defRPr sz="1700" b="1"/>
            </a:lvl5pPr>
            <a:lvl6pPr marL="2481910" indent="0">
              <a:buNone/>
              <a:defRPr sz="1700" b="1"/>
            </a:lvl6pPr>
            <a:lvl7pPr marL="2978292" indent="0">
              <a:buNone/>
              <a:defRPr sz="1700" b="1"/>
            </a:lvl7pPr>
            <a:lvl8pPr marL="3474674" indent="0">
              <a:buNone/>
              <a:defRPr sz="1700" b="1"/>
            </a:lvl8pPr>
            <a:lvl9pPr marL="3971056" indent="0">
              <a:buNone/>
              <a:defRPr sz="17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2920" y="2319867"/>
            <a:ext cx="4444207" cy="4214707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109528" y="1637454"/>
            <a:ext cx="4445953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6382" indent="0">
              <a:buNone/>
              <a:defRPr sz="2200" b="1"/>
            </a:lvl2pPr>
            <a:lvl3pPr marL="992764" indent="0">
              <a:buNone/>
              <a:defRPr sz="2000" b="1"/>
            </a:lvl3pPr>
            <a:lvl4pPr marL="1489146" indent="0">
              <a:buNone/>
              <a:defRPr sz="1700" b="1"/>
            </a:lvl4pPr>
            <a:lvl5pPr marL="1985528" indent="0">
              <a:buNone/>
              <a:defRPr sz="1700" b="1"/>
            </a:lvl5pPr>
            <a:lvl6pPr marL="2481910" indent="0">
              <a:buNone/>
              <a:defRPr sz="1700" b="1"/>
            </a:lvl6pPr>
            <a:lvl7pPr marL="2978292" indent="0">
              <a:buNone/>
              <a:defRPr sz="1700" b="1"/>
            </a:lvl7pPr>
            <a:lvl8pPr marL="3474674" indent="0">
              <a:buNone/>
              <a:defRPr sz="1700" b="1"/>
            </a:lvl8pPr>
            <a:lvl9pPr marL="3971056" indent="0">
              <a:buNone/>
              <a:defRPr sz="17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109528" y="2319867"/>
            <a:ext cx="4445953" cy="4214707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77EBC-3E89-4B96-92C9-3BAE423F4B01}" type="datetimeFigureOut">
              <a:rPr lang="en-US" smtClean="0"/>
              <a:pPr/>
              <a:t>11/29/2018</a:t>
            </a:fld>
            <a:endParaRPr lang="en-US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E86EF-3F81-4A0D-9BB8-B4F67B516C03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77EBC-3E89-4B96-92C9-3BAE423F4B01}" type="datetimeFigureOut">
              <a:rPr lang="en-US" smtClean="0"/>
              <a:pPr/>
              <a:t>11/29/2018</a:t>
            </a:fld>
            <a:endParaRPr lang="en-U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E86EF-3F81-4A0D-9BB8-B4F67B516C03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77EBC-3E89-4B96-92C9-3BAE423F4B01}" type="datetimeFigureOut">
              <a:rPr lang="en-US" smtClean="0"/>
              <a:pPr/>
              <a:t>11/29/2018</a:t>
            </a:fld>
            <a:endParaRPr lang="en-U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E86EF-3F81-4A0D-9BB8-B4F67B516C03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2921" y="291253"/>
            <a:ext cx="3309144" cy="123952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32555" y="291254"/>
            <a:ext cx="5622925" cy="6243321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02921" y="1530774"/>
            <a:ext cx="3309144" cy="5003801"/>
          </a:xfrm>
        </p:spPr>
        <p:txBody>
          <a:bodyPr/>
          <a:lstStyle>
            <a:lvl1pPr marL="0" indent="0">
              <a:buNone/>
              <a:defRPr sz="1500"/>
            </a:lvl1pPr>
            <a:lvl2pPr marL="496382" indent="0">
              <a:buNone/>
              <a:defRPr sz="1300"/>
            </a:lvl2pPr>
            <a:lvl3pPr marL="992764" indent="0">
              <a:buNone/>
              <a:defRPr sz="1100"/>
            </a:lvl3pPr>
            <a:lvl4pPr marL="1489146" indent="0">
              <a:buNone/>
              <a:defRPr sz="1000"/>
            </a:lvl4pPr>
            <a:lvl5pPr marL="1985528" indent="0">
              <a:buNone/>
              <a:defRPr sz="1000"/>
            </a:lvl5pPr>
            <a:lvl6pPr marL="2481910" indent="0">
              <a:buNone/>
              <a:defRPr sz="1000"/>
            </a:lvl6pPr>
            <a:lvl7pPr marL="2978292" indent="0">
              <a:buNone/>
              <a:defRPr sz="1000"/>
            </a:lvl7pPr>
            <a:lvl8pPr marL="3474674" indent="0">
              <a:buNone/>
              <a:defRPr sz="1000"/>
            </a:lvl8pPr>
            <a:lvl9pPr marL="3971056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77EBC-3E89-4B96-92C9-3BAE423F4B01}" type="datetimeFigureOut">
              <a:rPr lang="en-US" smtClean="0"/>
              <a:pPr/>
              <a:t>11/29/2018</a:t>
            </a:fld>
            <a:endParaRPr lang="en-U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E86EF-3F81-4A0D-9BB8-B4F67B516C03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71517" y="5120640"/>
            <a:ext cx="6035040" cy="604521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71517" y="653627"/>
            <a:ext cx="6035040" cy="4389120"/>
          </a:xfrm>
        </p:spPr>
        <p:txBody>
          <a:bodyPr/>
          <a:lstStyle>
            <a:lvl1pPr marL="0" indent="0">
              <a:buNone/>
              <a:defRPr sz="3500"/>
            </a:lvl1pPr>
            <a:lvl2pPr marL="496382" indent="0">
              <a:buNone/>
              <a:defRPr sz="3000"/>
            </a:lvl2pPr>
            <a:lvl3pPr marL="992764" indent="0">
              <a:buNone/>
              <a:defRPr sz="2600"/>
            </a:lvl3pPr>
            <a:lvl4pPr marL="1489146" indent="0">
              <a:buNone/>
              <a:defRPr sz="2200"/>
            </a:lvl4pPr>
            <a:lvl5pPr marL="1985528" indent="0">
              <a:buNone/>
              <a:defRPr sz="2200"/>
            </a:lvl5pPr>
            <a:lvl6pPr marL="2481910" indent="0">
              <a:buNone/>
              <a:defRPr sz="2200"/>
            </a:lvl6pPr>
            <a:lvl7pPr marL="2978292" indent="0">
              <a:buNone/>
              <a:defRPr sz="2200"/>
            </a:lvl7pPr>
            <a:lvl8pPr marL="3474674" indent="0">
              <a:buNone/>
              <a:defRPr sz="2200"/>
            </a:lvl8pPr>
            <a:lvl9pPr marL="3971056" indent="0">
              <a:buNone/>
              <a:defRPr sz="2200"/>
            </a:lvl9pPr>
          </a:lstStyle>
          <a:p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71517" y="5725161"/>
            <a:ext cx="6035040" cy="858519"/>
          </a:xfrm>
        </p:spPr>
        <p:txBody>
          <a:bodyPr/>
          <a:lstStyle>
            <a:lvl1pPr marL="0" indent="0">
              <a:buNone/>
              <a:defRPr sz="1500"/>
            </a:lvl1pPr>
            <a:lvl2pPr marL="496382" indent="0">
              <a:buNone/>
              <a:defRPr sz="1300"/>
            </a:lvl2pPr>
            <a:lvl3pPr marL="992764" indent="0">
              <a:buNone/>
              <a:defRPr sz="1100"/>
            </a:lvl3pPr>
            <a:lvl4pPr marL="1489146" indent="0">
              <a:buNone/>
              <a:defRPr sz="1000"/>
            </a:lvl4pPr>
            <a:lvl5pPr marL="1985528" indent="0">
              <a:buNone/>
              <a:defRPr sz="1000"/>
            </a:lvl5pPr>
            <a:lvl6pPr marL="2481910" indent="0">
              <a:buNone/>
              <a:defRPr sz="1000"/>
            </a:lvl6pPr>
            <a:lvl7pPr marL="2978292" indent="0">
              <a:buNone/>
              <a:defRPr sz="1000"/>
            </a:lvl7pPr>
            <a:lvl8pPr marL="3474674" indent="0">
              <a:buNone/>
              <a:defRPr sz="1000"/>
            </a:lvl8pPr>
            <a:lvl9pPr marL="3971056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77EBC-3E89-4B96-92C9-3BAE423F4B01}" type="datetimeFigureOut">
              <a:rPr lang="en-US" smtClean="0"/>
              <a:pPr/>
              <a:t>11/29/2018</a:t>
            </a:fld>
            <a:endParaRPr lang="en-U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E86EF-3F81-4A0D-9BB8-B4F67B516C03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502920" y="292947"/>
            <a:ext cx="9052560" cy="1219200"/>
          </a:xfrm>
          <a:prstGeom prst="rect">
            <a:avLst/>
          </a:prstGeom>
        </p:spPr>
        <p:txBody>
          <a:bodyPr vert="horz" lIns="99276" tIns="49638" rIns="99276" bIns="49638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02920" y="1706880"/>
            <a:ext cx="9052560" cy="4827694"/>
          </a:xfrm>
          <a:prstGeom prst="rect">
            <a:avLst/>
          </a:prstGeom>
        </p:spPr>
        <p:txBody>
          <a:bodyPr vert="horz" lIns="99276" tIns="49638" rIns="99276" bIns="49638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502920" y="6780107"/>
            <a:ext cx="2346960" cy="389467"/>
          </a:xfrm>
          <a:prstGeom prst="rect">
            <a:avLst/>
          </a:prstGeom>
        </p:spPr>
        <p:txBody>
          <a:bodyPr vert="horz" lIns="99276" tIns="49638" rIns="99276" bIns="49638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77EBC-3E89-4B96-92C9-3BAE423F4B01}" type="datetimeFigureOut">
              <a:rPr lang="en-US" smtClean="0"/>
              <a:pPr/>
              <a:t>11/29/2018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436620" y="6780107"/>
            <a:ext cx="3185160" cy="389467"/>
          </a:xfrm>
          <a:prstGeom prst="rect">
            <a:avLst/>
          </a:prstGeom>
        </p:spPr>
        <p:txBody>
          <a:bodyPr vert="horz" lIns="99276" tIns="49638" rIns="99276" bIns="49638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208520" y="6780107"/>
            <a:ext cx="2346960" cy="389467"/>
          </a:xfrm>
          <a:prstGeom prst="rect">
            <a:avLst/>
          </a:prstGeom>
        </p:spPr>
        <p:txBody>
          <a:bodyPr vert="horz" lIns="99276" tIns="49638" rIns="99276" bIns="49638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E86EF-3F81-4A0D-9BB8-B4F67B516C03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92764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2287" indent="-372287" algn="l" defTabSz="992764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06621" indent="-310239" algn="l" defTabSz="992764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40955" indent="-248191" algn="l" defTabSz="992764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37337" indent="-248191" algn="l" defTabSz="992764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33719" indent="-248191" algn="l" defTabSz="992764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30101" indent="-248191" algn="l" defTabSz="99276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26483" indent="-248191" algn="l" defTabSz="99276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22865" indent="-248191" algn="l" defTabSz="99276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19247" indent="-248191" algn="l" defTabSz="99276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927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6382" algn="l" defTabSz="9927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2764" algn="l" defTabSz="9927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89146" algn="l" defTabSz="9927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85528" algn="l" defTabSz="9927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algn="l" defTabSz="9927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8292" algn="l" defTabSz="9927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74674" algn="l" defTabSz="9927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71056" algn="l" defTabSz="9927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8.jpe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jpeg"/><Relationship Id="rId5" Type="http://schemas.openxmlformats.org/officeDocument/2006/relationships/image" Target="../media/image43.gif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png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sotaventoindustrial@gmail.com" TargetMode="External"/><Relationship Id="rId5" Type="http://schemas.openxmlformats.org/officeDocument/2006/relationships/hyperlink" Target="mailto:dir.hidrografico@academianaval.edu.do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3.pn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11" Type="http://schemas.openxmlformats.org/officeDocument/2006/relationships/image" Target="../media/image25.gif"/><Relationship Id="rId5" Type="http://schemas.openxmlformats.org/officeDocument/2006/relationships/image" Target="../media/image3.png"/><Relationship Id="rId10" Type="http://schemas.openxmlformats.org/officeDocument/2006/relationships/image" Target="../media/image2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openxmlformats.org/officeDocument/2006/relationships/image" Target="../media/image34.png"/><Relationship Id="rId5" Type="http://schemas.openxmlformats.org/officeDocument/2006/relationships/image" Target="../media/image29.jpeg"/><Relationship Id="rId10" Type="http://schemas.openxmlformats.org/officeDocument/2006/relationships/image" Target="../media/image3.pn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6126" y="657204"/>
            <a:ext cx="2939218" cy="3216420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7817772" y="6890005"/>
            <a:ext cx="1592575" cy="269523"/>
          </a:xfrm>
          <a:prstGeom prst="rect">
            <a:avLst/>
          </a:prstGeom>
          <a:noFill/>
        </p:spPr>
        <p:txBody>
          <a:bodyPr wrap="square" lIns="99276" tIns="49638" rIns="99276" bIns="49638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www.armada.mil.do</a:t>
            </a:r>
          </a:p>
        </p:txBody>
      </p:sp>
      <p:pic>
        <p:nvPicPr>
          <p:cNvPr id="10" name="Picture 2"/>
          <p:cNvPicPr preferRelativeResize="0">
            <a:picLocks noChangeArrowheads="1"/>
          </p:cNvPicPr>
          <p:nvPr/>
        </p:nvPicPr>
        <p:blipFill>
          <a:blip r:embed="rId4" cstate="print"/>
          <a:srcRect l="1958" t="18939" r="2537" b="-2272"/>
          <a:stretch>
            <a:fillRect/>
          </a:stretch>
        </p:blipFill>
        <p:spPr bwMode="auto">
          <a:xfrm rot="16200000">
            <a:off x="-3070860" y="3573781"/>
            <a:ext cx="7315200" cy="167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 preferRelativeResize="0">
            <a:picLocks noChangeArrowheads="1"/>
          </p:cNvPicPr>
          <p:nvPr/>
        </p:nvPicPr>
        <p:blipFill>
          <a:blip r:embed="rId4" cstate="print"/>
          <a:srcRect l="1958" t="18939" r="2537" b="-2272"/>
          <a:stretch>
            <a:fillRect/>
          </a:stretch>
        </p:blipFill>
        <p:spPr bwMode="auto">
          <a:xfrm rot="16200000">
            <a:off x="5829073" y="3567713"/>
            <a:ext cx="7315200" cy="167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13"/>
          <p:cNvSpPr txBox="1">
            <a:spLocks noChangeArrowheads="1"/>
          </p:cNvSpPr>
          <p:nvPr/>
        </p:nvSpPr>
        <p:spPr>
          <a:xfrm>
            <a:off x="742920" y="4729170"/>
            <a:ext cx="8858312" cy="114300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72287" marR="0" lvl="0" indent="-372287" algn="l" defTabSz="99276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SERVICIO HIDROGRÁFICO DE LA </a:t>
            </a:r>
          </a:p>
          <a:p>
            <a:pPr marL="372287" marR="0" lvl="0" indent="-372287" algn="l" defTabSz="99276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ARMADA DE REPÚBLICA DOMINICANA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210" name="Object 2"/>
          <p:cNvGraphicFramePr>
            <a:graphicFrameLocks noChangeAspect="1"/>
          </p:cNvGraphicFramePr>
          <p:nvPr/>
        </p:nvGraphicFramePr>
        <p:xfrm>
          <a:off x="165604" y="849288"/>
          <a:ext cx="9727192" cy="6336704"/>
        </p:xfrm>
        <a:graphic>
          <a:graphicData uri="http://schemas.openxmlformats.org/presentationml/2006/ole">
            <p:oleObj spid="_x0000_s94210" name="Acrobat Document" r:id="rId3" imgW="7924654" imgH="5162480" progId="AcroExch.Document.7">
              <p:embed/>
            </p:oleObj>
          </a:graphicData>
        </a:graphic>
      </p:graphicFrame>
      <p:sp>
        <p:nvSpPr>
          <p:cNvPr id="3" name="2 Rectángulo"/>
          <p:cNvSpPr/>
          <p:nvPr/>
        </p:nvSpPr>
        <p:spPr>
          <a:xfrm>
            <a:off x="1369005" y="129208"/>
            <a:ext cx="73196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DO" sz="28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REORDENAMIENTO ZONAS HOTELERAS</a:t>
            </a:r>
            <a:endParaRPr lang="es-DO" sz="28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 preferRelativeResize="0">
            <a:picLocks noChangeArrowheads="1"/>
          </p:cNvPicPr>
          <p:nvPr/>
        </p:nvPicPr>
        <p:blipFill>
          <a:blip r:embed="rId3" cstate="print"/>
          <a:srcRect l="1958" t="18939" r="2537" b="-2272"/>
          <a:stretch>
            <a:fillRect/>
          </a:stretch>
        </p:blipFill>
        <p:spPr bwMode="auto">
          <a:xfrm>
            <a:off x="1171548" y="705272"/>
            <a:ext cx="8465820" cy="162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10 Imagen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54" y="273224"/>
            <a:ext cx="785818" cy="928694"/>
          </a:xfrm>
          <a:prstGeom prst="rect">
            <a:avLst/>
          </a:prstGeom>
          <a:noFill/>
        </p:spPr>
      </p:pic>
      <p:sp>
        <p:nvSpPr>
          <p:cNvPr id="12" name="11 CuadroTexto"/>
          <p:cNvSpPr txBox="1"/>
          <p:nvPr/>
        </p:nvSpPr>
        <p:spPr>
          <a:xfrm>
            <a:off x="1743052" y="201216"/>
            <a:ext cx="7286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OBLIGACIONES  INTERNACIONALES </a:t>
            </a:r>
            <a:endParaRPr lang="es-E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385862" y="921297"/>
            <a:ext cx="7358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CAP. V 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REGLA 4 , DE SOLAS</a:t>
            </a:r>
            <a:endParaRPr lang="es-E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48680" y="1353344"/>
            <a:ext cx="399653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ES" b="1" dirty="0" smtClean="0">
              <a:solidFill>
                <a:schemeClr val="bg1"/>
              </a:solidFill>
            </a:endParaRPr>
          </a:p>
          <a:p>
            <a:pPr algn="just"/>
            <a:r>
              <a:rPr lang="es-ES" b="1" dirty="0" smtClean="0">
                <a:solidFill>
                  <a:schemeClr val="bg1"/>
                </a:solidFill>
              </a:rPr>
              <a:t>OBLIGA A LOS ESTADOS MIEMBROS  A ASEGURARSE DE QUE SE DIFUNDAN AVISOS NÁUTICOS  LOCALES  O COSTEROS  Y AVISOS NAVAREA</a:t>
            </a:r>
          </a:p>
          <a:p>
            <a:pPr algn="just"/>
            <a:endParaRPr lang="es-ES" b="1" i="1" dirty="0" smtClean="0">
              <a:solidFill>
                <a:schemeClr val="bg1"/>
              </a:solidFill>
            </a:endParaRPr>
          </a:p>
          <a:p>
            <a:pPr algn="just"/>
            <a:r>
              <a:rPr lang="es-ES" b="1" i="1" dirty="0" smtClean="0">
                <a:solidFill>
                  <a:schemeClr val="bg1"/>
                </a:solidFill>
              </a:rPr>
              <a:t> 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28" name="Picture 23"/>
          <p:cNvPicPr>
            <a:picLocks noChangeAspect="1" noChangeArrowheads="1"/>
          </p:cNvPicPr>
          <p:nvPr/>
        </p:nvPicPr>
        <p:blipFill>
          <a:blip r:embed="rId5" cstate="print"/>
          <a:srcRect t="13514" b="7207"/>
          <a:stretch>
            <a:fillRect/>
          </a:stretch>
        </p:blipFill>
        <p:spPr bwMode="auto">
          <a:xfrm>
            <a:off x="3517032" y="4958096"/>
            <a:ext cx="4752526" cy="19398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51201" name="Object 1"/>
          <p:cNvGraphicFramePr>
            <a:graphicFrameLocks noChangeAspect="1"/>
          </p:cNvGraphicFramePr>
          <p:nvPr/>
        </p:nvGraphicFramePr>
        <p:xfrm>
          <a:off x="564704" y="3614229"/>
          <a:ext cx="2592090" cy="3355739"/>
        </p:xfrm>
        <a:graphic>
          <a:graphicData uri="http://schemas.openxmlformats.org/presentationml/2006/ole">
            <p:oleObj spid="_x0000_s51201" name="Acrobat Document" r:id="rId6" imgW="5829103" imgH="7543564" progId="AcroExch.Document.7">
              <p:embed/>
            </p:oleObj>
          </a:graphicData>
        </a:graphic>
      </p:graphicFrame>
      <p:graphicFrame>
        <p:nvGraphicFramePr>
          <p:cNvPr id="51202" name="Object 2"/>
          <p:cNvGraphicFramePr>
            <a:graphicFrameLocks noChangeAspect="1"/>
          </p:cNvGraphicFramePr>
          <p:nvPr/>
        </p:nvGraphicFramePr>
        <p:xfrm>
          <a:off x="5533256" y="1425352"/>
          <a:ext cx="2591643" cy="3355028"/>
        </p:xfrm>
        <a:graphic>
          <a:graphicData uri="http://schemas.openxmlformats.org/presentationml/2006/ole">
            <p:oleObj spid="_x0000_s51202" name="Acrobat Document" r:id="rId7" imgW="5829103" imgH="7543564" progId="AcroExch.Document.7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21689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2004864" y="30908"/>
            <a:ext cx="7241699" cy="808330"/>
          </a:xfrm>
        </p:spPr>
        <p:txBody>
          <a:bodyPr/>
          <a:lstStyle/>
          <a:p>
            <a:r>
              <a:rPr lang="es-DO" sz="3900" dirty="0" smtClean="0">
                <a:solidFill>
                  <a:schemeClr val="bg1"/>
                </a:solidFill>
              </a:rPr>
              <a:t> PROCESO DE CAPACITACIÓN </a:t>
            </a:r>
            <a:endParaRPr lang="es-DO" sz="3900" dirty="0">
              <a:solidFill>
                <a:schemeClr val="bg1"/>
              </a:solidFill>
            </a:endParaRP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672" y="3297560"/>
            <a:ext cx="259228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4210" name="Picture 2" descr="H:\Curso Ayudas a la Navegacion\Fotos\fotogrupo2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664" y="5393679"/>
            <a:ext cx="2693419" cy="1792313"/>
          </a:xfrm>
          <a:prstGeom prst="rect">
            <a:avLst/>
          </a:prstGeom>
          <a:noFill/>
        </p:spPr>
      </p:pic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8032" y="1206355"/>
            <a:ext cx="2580928" cy="2019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 preferRelativeResize="0">
            <a:picLocks noChangeArrowheads="1"/>
          </p:cNvPicPr>
          <p:nvPr/>
        </p:nvPicPr>
        <p:blipFill>
          <a:blip r:embed="rId5" cstate="print"/>
          <a:srcRect l="1958" t="18939" r="2537" b="-2272"/>
          <a:stretch>
            <a:fillRect/>
          </a:stretch>
        </p:blipFill>
        <p:spPr bwMode="auto">
          <a:xfrm>
            <a:off x="1447800" y="705272"/>
            <a:ext cx="818991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7 Imagen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0829" y="273224"/>
            <a:ext cx="763955" cy="792088"/>
          </a:xfrm>
          <a:prstGeom prst="rect">
            <a:avLst/>
          </a:prstGeom>
          <a:noFill/>
        </p:spPr>
      </p:pic>
      <p:sp>
        <p:nvSpPr>
          <p:cNvPr id="10" name="9 Rectángulo"/>
          <p:cNvSpPr/>
          <p:nvPr/>
        </p:nvSpPr>
        <p:spPr>
          <a:xfrm>
            <a:off x="3373016" y="1398057"/>
            <a:ext cx="56109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DO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ESPECIALIDAD DE HIDROGRAFÍA Y CARTOGRAFÍA NÁUTICA”, EN VERACRUZ, MÉXICO, AÑO 2018-2019, A TRAVÉS DEL PROYECTO FOCAHIMECA.</a:t>
            </a:r>
            <a:endParaRPr lang="es-ES" dirty="0"/>
          </a:p>
        </p:txBody>
      </p:sp>
      <p:sp>
        <p:nvSpPr>
          <p:cNvPr id="11" name="10 Rectángulo"/>
          <p:cNvSpPr/>
          <p:nvPr/>
        </p:nvSpPr>
        <p:spPr>
          <a:xfrm>
            <a:off x="3373016" y="3322528"/>
            <a:ext cx="54726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DO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3ERO. Y 4TO. CURSO BÁSICO DE HIDROGRAFÍA”, EN INSTITUTO NAVAL DE ESTUDIOS SUPERIORES, STO. DGO., REP. DOMINICANA, DEL 14 AL 25 MAYO Y DE 01 AL 12 DE OCTUBRE 2018. 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3373016" y="5338752"/>
            <a:ext cx="576064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CURSO REGIONAL INTRODUCCIÓN A   LAS AYUDAS A LA NAVEGACIÓN  EN COSTA RICA   INVITADOS POR    ( COCATRAM ).</a:t>
            </a:r>
            <a:r>
              <a:rPr lang="es-ES" dirty="0" smtClean="0"/>
              <a:t> 	</a:t>
            </a:r>
          </a:p>
          <a:p>
            <a:r>
              <a:rPr lang="es-E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s-E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ChangeArrowheads="1"/>
          </p:cNvSpPr>
          <p:nvPr/>
        </p:nvSpPr>
        <p:spPr bwMode="auto">
          <a:xfrm>
            <a:off x="2383632" y="1027854"/>
            <a:ext cx="7376160" cy="500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276" tIns="49638" rIns="99276" bIns="496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DO" sz="2600" dirty="0"/>
              <a:t> </a:t>
            </a:r>
            <a:endParaRPr lang="en-US" altLang="es-DO" sz="2600" dirty="0"/>
          </a:p>
        </p:txBody>
      </p:sp>
      <p:sp>
        <p:nvSpPr>
          <p:cNvPr id="29699" name="2 Rectángulo"/>
          <p:cNvSpPr>
            <a:spLocks noChangeArrowheads="1"/>
          </p:cNvSpPr>
          <p:nvPr/>
        </p:nvSpPr>
        <p:spPr bwMode="auto">
          <a:xfrm>
            <a:off x="1598588" y="1209328"/>
            <a:ext cx="7535068" cy="524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9276" tIns="49638" rIns="99276" bIns="496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DO" sz="2400" dirty="0" smtClean="0">
                <a:solidFill>
                  <a:schemeClr val="bg1"/>
                </a:solidFill>
              </a:rPr>
              <a:t>NUESTRA VISION FUTURA  ES :</a:t>
            </a:r>
          </a:p>
          <a:p>
            <a:pPr algn="ctr" eaLnBrk="1" hangingPunct="1"/>
            <a:endParaRPr lang="es-ES" altLang="es-DO" sz="2400" dirty="0" smtClean="0">
              <a:solidFill>
                <a:schemeClr val="bg1"/>
              </a:solidFill>
            </a:endParaRPr>
          </a:p>
          <a:p>
            <a:pPr algn="just" eaLnBrk="1" hangingPunct="1"/>
            <a:r>
              <a:rPr lang="es-ES" altLang="es-DO" dirty="0" smtClean="0">
                <a:solidFill>
                  <a:schemeClr val="bg1"/>
                </a:solidFill>
              </a:rPr>
              <a:t>DOTAR AL  SHARD CON LOS EQUIPOS HIROGRAFICOS NECESARIOS </a:t>
            </a:r>
          </a:p>
          <a:p>
            <a:pPr algn="just" eaLnBrk="1" hangingPunct="1"/>
            <a:endParaRPr lang="es-ES" altLang="es-DO" dirty="0" smtClean="0">
              <a:solidFill>
                <a:schemeClr val="bg1"/>
              </a:solidFill>
            </a:endParaRPr>
          </a:p>
          <a:p>
            <a:pPr algn="just" eaLnBrk="1" hangingPunct="1"/>
            <a:r>
              <a:rPr lang="es-ES" altLang="es-DO" dirty="0" smtClean="0">
                <a:solidFill>
                  <a:schemeClr val="bg1"/>
                </a:solidFill>
              </a:rPr>
              <a:t>LA EVALUACIÓN Y ASESORIA PARA CONVERTIR UNA DE NUESTRAS UNIDADES NAVALES  EN BUQUE OCEANOGRÁFICO</a:t>
            </a:r>
            <a:r>
              <a:rPr lang="es-ES" altLang="es-DO" sz="3000" dirty="0" smtClean="0">
                <a:solidFill>
                  <a:schemeClr val="bg1"/>
                </a:solidFill>
              </a:rPr>
              <a:t>.</a:t>
            </a:r>
          </a:p>
          <a:p>
            <a:pPr algn="just" eaLnBrk="1" hangingPunct="1"/>
            <a:endParaRPr lang="es-ES" altLang="es-DO" dirty="0" smtClean="0">
              <a:solidFill>
                <a:schemeClr val="bg1"/>
              </a:solidFill>
            </a:endParaRPr>
          </a:p>
          <a:p>
            <a:pPr algn="just" eaLnBrk="1" hangingPunct="1"/>
            <a:r>
              <a:rPr lang="es-ES" altLang="es-DO" dirty="0" smtClean="0">
                <a:solidFill>
                  <a:schemeClr val="bg1"/>
                </a:solidFill>
              </a:rPr>
              <a:t>GESTIONAR BECAS PARA CARTOGRAFIA NAUTICA</a:t>
            </a:r>
          </a:p>
          <a:p>
            <a:pPr algn="just" eaLnBrk="1" hangingPunct="1"/>
            <a:endParaRPr lang="es-ES" altLang="es-DO" sz="3000" dirty="0" smtClean="0">
              <a:solidFill>
                <a:schemeClr val="bg1"/>
              </a:solidFill>
            </a:endParaRPr>
          </a:p>
          <a:p>
            <a:pPr algn="just" eaLnBrk="1" hangingPunct="1"/>
            <a:endParaRPr lang="es-ES" altLang="es-DO" sz="3000" dirty="0" smtClean="0">
              <a:solidFill>
                <a:schemeClr val="bg1"/>
              </a:solidFill>
            </a:endParaRPr>
          </a:p>
          <a:p>
            <a:pPr algn="just" eaLnBrk="1" hangingPunct="1"/>
            <a:endParaRPr lang="es-ES" altLang="es-DO" sz="3000" b="1" dirty="0" smtClean="0">
              <a:solidFill>
                <a:schemeClr val="bg1"/>
              </a:solidFill>
            </a:endParaRPr>
          </a:p>
          <a:p>
            <a:pPr algn="just" eaLnBrk="1" hangingPunct="1"/>
            <a:endParaRPr lang="es-ES" altLang="es-DO" sz="2600" b="1" dirty="0" smtClean="0">
              <a:solidFill>
                <a:schemeClr val="bg1"/>
              </a:solidFill>
            </a:endParaRPr>
          </a:p>
        </p:txBody>
      </p:sp>
      <p:pic>
        <p:nvPicPr>
          <p:cNvPr id="5" name="Picture 2" descr="C:\Users\TN COM\Downloads\DSC_5132 (1).JPG"/>
          <p:cNvPicPr>
            <a:picLocks noChangeAspect="1" noChangeArrowheads="1"/>
          </p:cNvPicPr>
          <p:nvPr/>
        </p:nvPicPr>
        <p:blipFill>
          <a:blip r:embed="rId2" cstate="print"/>
          <a:srcRect l="10204" t="15241" r="10204" b="23792"/>
          <a:stretch>
            <a:fillRect/>
          </a:stretch>
        </p:blipFill>
        <p:spPr bwMode="auto">
          <a:xfrm>
            <a:off x="204664" y="4823272"/>
            <a:ext cx="4607305" cy="2362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 preferRelativeResize="0">
            <a:picLocks noChangeArrowheads="1"/>
          </p:cNvPicPr>
          <p:nvPr/>
        </p:nvPicPr>
        <p:blipFill>
          <a:blip r:embed="rId3" cstate="print"/>
          <a:srcRect l="1958" t="18939" r="2537" b="-2272"/>
          <a:stretch>
            <a:fillRect/>
          </a:stretch>
        </p:blipFill>
        <p:spPr bwMode="auto">
          <a:xfrm>
            <a:off x="1356792" y="993304"/>
            <a:ext cx="818991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Rectángulo"/>
          <p:cNvSpPr/>
          <p:nvPr/>
        </p:nvSpPr>
        <p:spPr>
          <a:xfrm>
            <a:off x="3373016" y="285418"/>
            <a:ext cx="41612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altLang="es-DO" sz="4000" b="1" dirty="0" smtClean="0">
                <a:solidFill>
                  <a:schemeClr val="bg1"/>
                </a:solidFill>
              </a:rPr>
              <a:t>PROCESO TÉCNICO</a:t>
            </a:r>
            <a:endParaRPr lang="es-ES" sz="4000" dirty="0"/>
          </a:p>
        </p:txBody>
      </p:sp>
      <p:pic>
        <p:nvPicPr>
          <p:cNvPr id="8" name="7 Imagen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0688" y="561256"/>
            <a:ext cx="763955" cy="792088"/>
          </a:xfrm>
          <a:prstGeom prst="rect">
            <a:avLst/>
          </a:prstGeom>
          <a:noFill/>
        </p:spPr>
      </p:pic>
      <p:pic>
        <p:nvPicPr>
          <p:cNvPr id="10" name="Picture 41" descr="barcos"/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4744" y="2145432"/>
            <a:ext cx="500062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1" descr="barcos"/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8738" y="3153544"/>
            <a:ext cx="500062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1" descr="barcos"/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8738" y="4237657"/>
            <a:ext cx="500062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57392" y="5002734"/>
            <a:ext cx="3096344" cy="2327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ChangeArrowheads="1"/>
          </p:cNvSpPr>
          <p:nvPr/>
        </p:nvSpPr>
        <p:spPr bwMode="auto">
          <a:xfrm>
            <a:off x="2383632" y="1027854"/>
            <a:ext cx="7376160" cy="500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276" tIns="49638" rIns="99276" bIns="496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DO" sz="2600" dirty="0"/>
              <a:t> </a:t>
            </a:r>
            <a:endParaRPr lang="en-US" altLang="es-DO" sz="2600" dirty="0"/>
          </a:p>
        </p:txBody>
      </p:sp>
      <p:sp>
        <p:nvSpPr>
          <p:cNvPr id="28675" name="2 Rectángulo"/>
          <p:cNvSpPr>
            <a:spLocks noChangeArrowheads="1"/>
          </p:cNvSpPr>
          <p:nvPr/>
        </p:nvSpPr>
        <p:spPr bwMode="auto">
          <a:xfrm>
            <a:off x="2076872" y="201216"/>
            <a:ext cx="7535068" cy="650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276" tIns="49638" rIns="99276" bIns="496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DO" sz="3200" b="1" dirty="0" smtClean="0">
                <a:solidFill>
                  <a:schemeClr val="bg1"/>
                </a:solidFill>
              </a:rPr>
              <a:t>RELACIONES NACIONALES E INTERNACIONALES</a:t>
            </a:r>
            <a:endParaRPr lang="es-ES" altLang="es-DO" sz="3200" b="1" dirty="0">
              <a:solidFill>
                <a:schemeClr val="bg1"/>
              </a:solidFill>
            </a:endParaRPr>
          </a:p>
          <a:p>
            <a:endParaRPr lang="es-DO" sz="2200" u="sng" dirty="0" smtClean="0"/>
          </a:p>
          <a:p>
            <a:pPr algn="just"/>
            <a:r>
              <a:rPr lang="es-DO" sz="3000" u="sng" dirty="0" smtClean="0">
                <a:solidFill>
                  <a:schemeClr val="bg1"/>
                </a:solidFill>
              </a:rPr>
              <a:t>En </a:t>
            </a:r>
            <a:r>
              <a:rPr lang="es-DO" sz="3000" u="sng" dirty="0">
                <a:solidFill>
                  <a:schemeClr val="bg1"/>
                </a:solidFill>
              </a:rPr>
              <a:t>el plano nacional</a:t>
            </a:r>
            <a:r>
              <a:rPr lang="es-DO" sz="3000" dirty="0">
                <a:solidFill>
                  <a:schemeClr val="bg1"/>
                </a:solidFill>
              </a:rPr>
              <a:t>, el </a:t>
            </a:r>
            <a:r>
              <a:rPr lang="es-DO" sz="3000" dirty="0" smtClean="0">
                <a:solidFill>
                  <a:schemeClr val="bg1"/>
                </a:solidFill>
              </a:rPr>
              <a:t>SHARD sigue en proceso con los acuerdos </a:t>
            </a:r>
            <a:r>
              <a:rPr lang="es-DO" sz="3000" dirty="0">
                <a:solidFill>
                  <a:schemeClr val="bg1"/>
                </a:solidFill>
              </a:rPr>
              <a:t>de cooperación y colaboración con </a:t>
            </a:r>
            <a:r>
              <a:rPr lang="es-DO" sz="3000" dirty="0" smtClean="0">
                <a:solidFill>
                  <a:schemeClr val="bg1"/>
                </a:solidFill>
              </a:rPr>
              <a:t>entidades públicas nacionales.</a:t>
            </a:r>
            <a:endParaRPr lang="es-DO" sz="3000" dirty="0">
              <a:solidFill>
                <a:schemeClr val="bg1"/>
              </a:solidFill>
            </a:endParaRPr>
          </a:p>
          <a:p>
            <a:pPr algn="just"/>
            <a:r>
              <a:rPr lang="es-DO" sz="2400" dirty="0">
                <a:solidFill>
                  <a:schemeClr val="bg1"/>
                </a:solidFill>
              </a:rPr>
              <a:t> </a:t>
            </a:r>
            <a:endParaRPr lang="es-DO" sz="2400" dirty="0" smtClean="0">
              <a:solidFill>
                <a:schemeClr val="bg1"/>
              </a:solidFill>
            </a:endParaRPr>
          </a:p>
          <a:p>
            <a:pPr algn="just"/>
            <a:r>
              <a:rPr lang="es-DO" sz="3000" u="sng" dirty="0" smtClean="0">
                <a:solidFill>
                  <a:schemeClr val="bg1"/>
                </a:solidFill>
              </a:rPr>
              <a:t>En </a:t>
            </a:r>
            <a:r>
              <a:rPr lang="es-DO" sz="3000" u="sng" dirty="0">
                <a:solidFill>
                  <a:schemeClr val="bg1"/>
                </a:solidFill>
              </a:rPr>
              <a:t>el plano internacional</a:t>
            </a:r>
            <a:r>
              <a:rPr lang="es-DO" sz="3000" dirty="0">
                <a:solidFill>
                  <a:schemeClr val="bg1"/>
                </a:solidFill>
              </a:rPr>
              <a:t>, </a:t>
            </a:r>
            <a:r>
              <a:rPr lang="es-DO" sz="3000" dirty="0" smtClean="0">
                <a:solidFill>
                  <a:schemeClr val="bg1"/>
                </a:solidFill>
              </a:rPr>
              <a:t>A inicio del año 2016 , la Armada Dominicana aprobó la firma para el Acuerdo de Cooperación entre el SHARD y la (UKHO), sobre las confección de las Cartas Náuticas Electrónicas (ENC) de nuestro país.</a:t>
            </a:r>
            <a:endParaRPr lang="es-ES" altLang="es-DO" sz="3000" dirty="0">
              <a:solidFill>
                <a:schemeClr val="bg1"/>
              </a:solidFill>
            </a:endParaRPr>
          </a:p>
        </p:txBody>
      </p:sp>
      <p:pic>
        <p:nvPicPr>
          <p:cNvPr id="5" name="4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813" y="849288"/>
            <a:ext cx="763955" cy="864096"/>
          </a:xfrm>
          <a:prstGeom prst="rect">
            <a:avLst/>
          </a:prstGeom>
          <a:noFill/>
        </p:spPr>
      </p:pic>
      <p:pic>
        <p:nvPicPr>
          <p:cNvPr id="97281" name="Picture 1" descr="C:\Users\CN SANDOVAL\Desktop\SERVICIO HIDROGRÁFICO DE LA ARMADA\ACUERDO ENTRE UKHO Y SHARD\FOTOS DEL ENCUENTRO UKHO Y SHARD\20160509_1453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607" y="4737720"/>
            <a:ext cx="2091273" cy="1178904"/>
          </a:xfrm>
          <a:prstGeom prst="rect">
            <a:avLst/>
          </a:prstGeom>
          <a:noFill/>
        </p:spPr>
      </p:pic>
      <p:pic>
        <p:nvPicPr>
          <p:cNvPr id="7" name="Picture 5" descr="Image result for logo autoridad portuaria dominican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696" y="2649488"/>
            <a:ext cx="792088" cy="792088"/>
          </a:xfrm>
          <a:prstGeom prst="rect">
            <a:avLst/>
          </a:prstGeom>
          <a:noFill/>
        </p:spPr>
      </p:pic>
      <p:pic>
        <p:nvPicPr>
          <p:cNvPr id="8" name="Picture 11" descr="https://scontent.fsdq2-1.fna.fbcdn.net/v/t1.0-1/c16.1.198.198/p200x200/1176178_174637752743672_922293902_n.png?_nc_cat=104&amp;_nc_ht=scontent.fsdq2-1.fna&amp;oh=4d1e9641d639b6f8620b47ec47674c87&amp;oe=5CAD36B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6712" y="2001416"/>
            <a:ext cx="576064" cy="576064"/>
          </a:xfrm>
          <a:prstGeom prst="rect">
            <a:avLst/>
          </a:prstGeom>
          <a:noFill/>
        </p:spPr>
      </p:pic>
      <p:pic>
        <p:nvPicPr>
          <p:cNvPr id="9" name="Picture 13" descr="Image result for logo de dragado del caribe republica dominican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2696" y="3513584"/>
            <a:ext cx="777686" cy="648072"/>
          </a:xfrm>
          <a:prstGeom prst="rect">
            <a:avLst/>
          </a:prstGeom>
          <a:noFill/>
        </p:spPr>
      </p:pic>
      <p:pic>
        <p:nvPicPr>
          <p:cNvPr id="10" name="Picture 2"/>
          <p:cNvPicPr preferRelativeResize="0">
            <a:picLocks noChangeArrowheads="1"/>
          </p:cNvPicPr>
          <p:nvPr/>
        </p:nvPicPr>
        <p:blipFill>
          <a:blip r:embed="rId8" cstate="print"/>
          <a:srcRect l="1958" t="18939" r="2537" b="-2272"/>
          <a:stretch>
            <a:fillRect/>
          </a:stretch>
        </p:blipFill>
        <p:spPr bwMode="auto">
          <a:xfrm>
            <a:off x="1284784" y="1353344"/>
            <a:ext cx="818991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ChangeArrowheads="1"/>
          </p:cNvSpPr>
          <p:nvPr/>
        </p:nvSpPr>
        <p:spPr bwMode="auto">
          <a:xfrm>
            <a:off x="2383632" y="1027854"/>
            <a:ext cx="7376160" cy="500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276" tIns="49638" rIns="99276" bIns="496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DO" sz="2600" dirty="0"/>
              <a:t> </a:t>
            </a:r>
            <a:endParaRPr lang="en-US" altLang="es-DO" sz="2600" dirty="0"/>
          </a:p>
        </p:txBody>
      </p:sp>
      <p:sp>
        <p:nvSpPr>
          <p:cNvPr id="29699" name="2 Rectángulo"/>
          <p:cNvSpPr>
            <a:spLocks noChangeArrowheads="1"/>
          </p:cNvSpPr>
          <p:nvPr/>
        </p:nvSpPr>
        <p:spPr bwMode="auto">
          <a:xfrm>
            <a:off x="564704" y="1065312"/>
            <a:ext cx="8784976" cy="765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9276" tIns="49638" rIns="99276" bIns="496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endParaRPr lang="es-ES" altLang="es-DO" sz="1500" dirty="0" smtClean="0">
              <a:solidFill>
                <a:schemeClr val="bg1"/>
              </a:solidFill>
            </a:endParaRPr>
          </a:p>
          <a:p>
            <a:pPr algn="just"/>
            <a:r>
              <a:rPr lang="es-DO" sz="2800" dirty="0" smtClean="0">
                <a:solidFill>
                  <a:schemeClr val="bg1"/>
                </a:solidFill>
              </a:rPr>
              <a:t> Nos sentimos altamente satisfechos por los logros y resultados obtenidos por el Servicio Hidrográfico de nuestra Armada, en beneficio de la nación,  ya que sin temor a equivocarme, en materia hidrográfica, por muchos años nos sentíamos de espalda al mar, debido al enorme letargo por largos años de inactividad. Ahora como miembro activo de la OHI y por ende de la MACHC, estamos comprometidos a aunar esfuerzos con nuestros países hermanos para seguir avanzando en esta gran comunidad, la cual es punta de lanza para el desarrollo de las ciencias marinas.</a:t>
            </a:r>
            <a:r>
              <a:rPr lang="es-DO" sz="2800" dirty="0" smtClean="0"/>
              <a:t> </a:t>
            </a:r>
          </a:p>
          <a:p>
            <a:pPr algn="ctr"/>
            <a:endParaRPr lang="es-DO" sz="2800" dirty="0" smtClean="0">
              <a:solidFill>
                <a:schemeClr val="bg1"/>
              </a:solidFill>
            </a:endParaRPr>
          </a:p>
          <a:p>
            <a:pPr algn="ctr"/>
            <a:r>
              <a:rPr lang="es-DO" sz="2800" dirty="0" smtClean="0">
                <a:solidFill>
                  <a:schemeClr val="bg1"/>
                </a:solidFill>
              </a:rPr>
              <a:t>“En Mar Navegable, Desarrollo Sustentable”</a:t>
            </a:r>
          </a:p>
          <a:p>
            <a:pPr algn="just"/>
            <a:endParaRPr lang="es-DO" sz="2800" dirty="0" smtClean="0">
              <a:solidFill>
                <a:schemeClr val="bg1"/>
              </a:solidFill>
            </a:endParaRPr>
          </a:p>
          <a:p>
            <a:pPr algn="just"/>
            <a:endParaRPr lang="es-ES" sz="1300" dirty="0" smtClean="0">
              <a:solidFill>
                <a:schemeClr val="bg1"/>
              </a:solidFill>
            </a:endParaRPr>
          </a:p>
          <a:p>
            <a:pPr algn="just"/>
            <a:r>
              <a:rPr lang="es-DO" sz="1300" dirty="0">
                <a:solidFill>
                  <a:schemeClr val="bg1"/>
                </a:solidFill>
              </a:rPr>
              <a:t> </a:t>
            </a:r>
          </a:p>
          <a:p>
            <a:pPr algn="just"/>
            <a:endParaRPr lang="es-DO" sz="3000" dirty="0">
              <a:solidFill>
                <a:schemeClr val="bg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276557" y="345232"/>
            <a:ext cx="29434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altLang="es-DO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CONCLUSIÓN</a:t>
            </a:r>
            <a:endParaRPr lang="es-ES" altLang="es-DO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 preferRelativeResize="0">
            <a:picLocks noChangeArrowheads="1"/>
          </p:cNvPicPr>
          <p:nvPr/>
        </p:nvPicPr>
        <p:blipFill>
          <a:blip r:embed="rId2" cstate="print"/>
          <a:srcRect l="1958" t="18939" r="2537" b="-2272"/>
          <a:stretch>
            <a:fillRect/>
          </a:stretch>
        </p:blipFill>
        <p:spPr bwMode="auto">
          <a:xfrm>
            <a:off x="1212776" y="921296"/>
            <a:ext cx="818991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8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6672" y="417240"/>
            <a:ext cx="763955" cy="864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88164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089660" y="4831348"/>
            <a:ext cx="8046720" cy="755078"/>
          </a:xfrm>
          <a:prstGeom prst="rect">
            <a:avLst/>
          </a:prstGeom>
          <a:noFill/>
        </p:spPr>
        <p:txBody>
          <a:bodyPr wrap="square" lIns="99276" tIns="49638" rIns="99276" bIns="49638" rtlCol="0">
            <a:spAutoFit/>
          </a:bodyPr>
          <a:lstStyle/>
          <a:p>
            <a:pPr algn="ctr"/>
            <a:r>
              <a:rPr lang="en-US" sz="4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MUCHAS  GRACIAS</a:t>
            </a:r>
          </a:p>
        </p:txBody>
      </p:sp>
      <p:pic>
        <p:nvPicPr>
          <p:cNvPr id="10" name="Picture 2"/>
          <p:cNvPicPr preferRelativeResize="0">
            <a:picLocks noChangeArrowheads="1"/>
          </p:cNvPicPr>
          <p:nvPr/>
        </p:nvPicPr>
        <p:blipFill>
          <a:blip r:embed="rId2" cstate="print"/>
          <a:srcRect l="1958" t="18939" r="2537" b="-2272"/>
          <a:stretch>
            <a:fillRect/>
          </a:stretch>
        </p:blipFill>
        <p:spPr bwMode="auto">
          <a:xfrm rot="16200000">
            <a:off x="-3070860" y="3573781"/>
            <a:ext cx="7315200" cy="167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 preferRelativeResize="0">
            <a:picLocks noChangeArrowheads="1"/>
          </p:cNvPicPr>
          <p:nvPr/>
        </p:nvPicPr>
        <p:blipFill>
          <a:blip r:embed="rId2" cstate="print"/>
          <a:srcRect l="1958" t="18939" r="2537" b="-2272"/>
          <a:stretch>
            <a:fillRect/>
          </a:stretch>
        </p:blipFill>
        <p:spPr bwMode="auto">
          <a:xfrm rot="16200000">
            <a:off x="5829073" y="3567713"/>
            <a:ext cx="7315200" cy="167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822" name="AutoShape 6" descr="data:image/jpeg;base64,/9j/4AAQSkZJRgABAQAAAQABAAD/2wCEAAkGBw0NDQ0ODA4NDQ8ODQ8NDw8PDw8MDw0NFBEXFhQRFBQYHCggGBolHBQUITEhJSkrLi4uFx8zODMsNygtLisBCgoKDg0OGhAQGCwkHyQsLSwtLCwsLywtLCwsNC4sLCwsLCw3LCwsLCwsLCwsLCwsLCwsLCwsLCwsLCwsKywsLP/AABEIAOEA4QMBEQACEQEDEQH/xAAbAAEAAgMBAQAAAAAAAAAAAAAABQYBBAcDAv/EAEMQAAIBAQMDDwsEAQQDAAAAAAABAgMEBhEFIZIHEhYiMTRBUVJhcYGRsbITFzIzQlNydKHR0hQjYsFzFUPC4SSC8P/EABoBAQEBAQEBAQAAAAAAAAAAAAAFBgQDAgH/xAA3EQEAAQICBQsFAAEEAwEAAAAAAQIDBBEFEiExURMUFTJBUnGBkaHBIjNhsdHhNEKC8CNy8ST/2gAMAwEAAhEDEQA/AO4AJSSWLeCWdt7iQEJbry0KbcaSdaS4trHHp4eo67eDuVbZ2J17Sdm3OVO2fx/UVUvVaG9pCjFfyU5P6SR0xgKe2qXDOmK+yiHxsptfJs+hU/M/eYUcZfnS9zux7mym18mz6FT8xzCjjJ0vc7se5sptfJs+hU/Mcwo4ydL3e7HubKbXybPoVPzPzmFHGTpe73Y9zZTa+TZ9Cp+Z+8wo4ydL3e7HubKbXybPoVPzHMKOMnS9zux7mym18mz6FT8z85hRxk6Xu92Pc2U2vk2fQqfmOYUcZOl7vdj3NlNr5Nn0Kn5jmFHGTpe53Y9zZTa+TZ9Cp+Z+8wo4ydL3e7HubKbXybPoVPzHMKOMnS93ux7mym18mz6FT8xzCjjJ0vd7se5sptfJs+hU/Mcwo4ydL3e7HubKbXybPoVPzPzmFHGTpe53Y9zZTa+TZ9Cp+Z+8wo4ydL3e7HubKbXybPoVPzHMKOMnS93ux7mym18mz6FT8z85hRxk6Xu92Pc2U2vk2fQqfmfvMKOMnS9zux7mym18mz6FT8xzCjjJ0vc7se7Oym1cmz6FT8z85hRxk6Xud2Pds2e9csf3aaw44N9zPOvAT/tl729L0z16cvBN2HK1GutpJY8KeZrqOKu3VROVUKlq9RdjWonNvJnw9QDIGJNJNvMlnb4kBScu5ZlaJOFNuNJPDN/uc75uYr4bDRRGtVv/AEzmOx03Z1KJ+n9/4Q52JjIAAAAAAAAAAAAAAAAAAAAAAAAAzCbi1KLcWtxrMz4rt01xlVD1tXa7VWtRK05Ay55R+Sq5ppbvKXGiLfszaqylqMLiab9GtG/thY1nPF0mAEJeu2OnQVOLwlVeH/ot3+l1nXg7etcznsTtJ3pt2dWN87P6ppYZoAwBkAAA37Dke0WhJwhhF+3PaxfRxnhcxFu3smdrrsYK9e20xs4ymaF01/u1njxQjgu1nJVj+7So0aIj/fV6NjYtZ+VV7V9jz59c4Q9uibPGXjWunD/bqyT/AJRUl9D7px89tLzr0RT/ALavVEW7INpopvWqpFe1Txl2rdOq3irdezPLxT72j71rblnH4RZ0uFkAAAAAAAAAAAAAADyr1JU15SOaVN67pXCjmxVvXtzxja7tH3uSvRwnZLoOQ7cq9GMlxEVqEkBTr41G7RCPAqKl1ucl/wASpgI+mqfygaYn66Y/CCO9IAAADMIuTSim23gks7bPyZy2y/YiZnKFtyNd6NNKpaEp1N1Q3Yw6eNkvEYyavpo3NBg9G00fXc2zw7IT5wqrIAAAAh8sZCp10508KdXjWaM/iX9nXYxVVvZO2E/F6PovfVTsq/fiplejOnOUKicZReDTK1NUVRnDOV0VUVTTVGUw+D6fAAAAAAAAAAAAAGJRxTT4Vh2jLN+xOW1L6m1qc7Ok+D7GcbVdwKZfDfcfl4eOoVcB1J8Wf0v92nw+UKdySAAAFtuvkpQirRUW3ktomvRjx9LJeMv5zqU7u1f0bhIpp5WqNs7vxH+VhOBXAAAAAAAQ94slK0U3OC/dgm1huzjyfsdeFv8AJ1ZTulPx+Ei9RrU9aPf8KSWGZAAAAAAAAAAAAAIDd1L/AFPWZxtodAApl8N9x+Xh46hVwHUnxZ/S/wB2nw+UKdySAANvJNk8vXp0+Byxl8Czs8r1zk6JqdGFs8rdpo9fB0JJJJLMlmRBa6IyZAAQ+VbwUbO3CKdWot1JpRj0s7LGCruRrTshMxelLVidWNtX68UO72V8c1OnhxbbvOzo63xlMnTl3Pqwksm3mpVZKFWPkpPMnjjBvix4DmvYCqiM6Zzj3d2F0xbuzq1xqz7J44FgAAUW8lj8jaZOKwjUXlI8z9pdveWsJc17e3fGxmNI2eTvTlunb/UWdLgAAAAAAAAAAAAQG7qX+p6zONtDoAFMvhvuPy8PHUKuA6k+LP6X+7T4fKFO5JAAFhuZSxq1p8mEY6Tf4nBj6vpiFfRFOddVXCI9/wD4tpLXwCKvJb3Z6D1jwnUesi+LNnfYdeDsxcubd0J2k8VNiz9O+dkKGXmPAAFyullB1acqM3jKlhrW91039vsRsfZiirXjt/bUaHxU3KJt1Ttp/X+E+T1kAisuZJ/VqnhJQcG87WOKfAdOHxHJTOcZ5uHG4PnERlOWSJ2Jz99HQf3Orn8d1wdD1d/2Nic/fR0X9xz+O6dD1d/2Nic/fR0X9xz+O6dD1d/2edS6lZejUpy6ddE+ox9HbEvirRFyN1USjbXki00cXOk8OVHCa+m51nRRiLde6XHdwd631qdn42tI9nKAAAAAAQG7qX+p6zONtDoIFLvfvuPy8PHUKuA6k+LP6X+7T4fKFO5JAAFouUtraOmn3SJukN9PmuaH3V+XysxOWgCq33eezLmqvwFXRu6ry+Wd07O23Hj8KwVEAAATlzn/AOVL/DPxROHSH2vP+q+hZ/8A0T/6z+4XUiNUAAAAAAAARGVcgUa6coJUqm7rktrJ/wAl/Z1WcXXb2TthPxOj7d3bTsn/ALvU612WpRm4VYuMl2NcafCitRXTXGdLPXbVdqrVrja8T7eQAAAEBu6l/qeszjbQ6ABTL377j8vDx1CrgOpPiz+l/u0+HyhTuSQABabl+jaPih3Mm6Q30+a5ofdX5fKyk5aAKpff0rN0Ve+JW0buq8vlndO9a35/CslNAAAE5c/fT/wz8UTh0h9rzj5VtC/6n/jP7hdSI1YAAwBkAAAAANDK+TYWqm4vBTWeEuS+LoPexem1Vn2OXF4Wm/RlO/slQq1KUJShNYSi3FriaLdNUVRnDK10zRVNM74fJ+vkAAEBu6l/qeszjbQ6ABTL377j8vDx1CrgOpPiz+l/u0+HyhTuSQABabl+jaPih3Mm6Q30+a5ofdX5fKyk5aAKpff0rN0Ve+JW0buq8vlndO9a35/CslNAAAEhkTKEbLWdSUXNOEoYLBPFtPHP0HPibM3qNWJy2u3AYqMNd15jPZl+k7supe5qdsTg6Nq70LHTlvuT7Gy6l7mp2xHRtXeg6ct9yfY2XUvc1O2I6Nq70HTlvuT7Gy6l7mp2xHRtXeg6ct9yfY2XUvc1O2I6Nq70HTlvuT7Gy6l7mp2xHRtXeg6ct9yfZtWS8tmqNRlrqTeZa9bXtW4eVzAXaYzja6LOl8PcnKc6fH+plPFYrOnnOJUic2QAFWvhYsHCvFbu0n0+y+9dhSwN3fRPkh6WsZTF2PCfhWiiigAAgN3Uv9T1mcbaHQAKZe/fcfl4eOoVcB1J8Wf0v92nw+UKdySAALTcv0bR8UO5k3SG+nzXND7q/L5WUnLQBVL7+lZuir3xK2jd1Xl8s7p3rW/P4VkpoAAAAAAAAAAAALHdTKslNWeo8Yy9W2/Rlyehk3HYeJjlKd/au6IxsxVyNc7J3fj8LcSGkANDLlHyllrrhVNzXTHP/R7YerVu0y5cbRr2K4/GfooBdZMAAEBu6l/qeszjbQ6ABTL4b7j8vDx1CrgOpPiz+l/u0+HyhTuSQABabl+jaPih3Mm6Q30+a7ofdX5fKyk5ZAKpff0rN0Ve+JW0buq8vlndO9a35/CslNAAAAAAAAAAAAB7WKTVai1uqrTa6dcj4uRnRVE8JetiZi7RMcY/bpZmW8APO0rGnNPhhLuPqjrQ+LkZ0T4OaI0LGQyAAIEt3Uv9T1mcbaHQQKXfDfcfl4eOoVcB1J8Wf0v92nw+UKdySAALTcv0bR8UO5k3SG+nzXND7q/L5WUnLQBVL7+lZuir3xK2jd1Xl8s7p3rW/P4VkpoAAAAAAAAAAAAJa7Vhda0RlhtKTVST4MVniu1HJjL0W7cx2zsUtF4ab1+KuynbPwvZBa8A1cqVdZZ68uKlPDpwwX1PSzTrXKY/LwxNepZrq/EudF9kGQABAbupf6nrM420OggUu9++4/Lw8dQq4DqT4s/pf7tPh8oU7kkAAWm5fo2j4odzJukN9PmuaH3V+XyspOWgCqX39KzdFXviVtG7qvL5Z3TvWt+fwrJTQAABsWKx1LRPWUknLWuWdpZlh9zzuXabca1T2sYeu/VqURt3t7Y5bORHTieHPrPH2dnROK7sepsctnIjpxHPrPH2OicV3Y9TY5bORHTiOfWePsdE4rux6mxy2ciOnEc+s8fY6JxXdj1Njls5EdOI59Z4+x0Tiu7HqbHLZyI6cRz6zx9jonFd2PVtWS6taTXlpxpx4dbt5P8Ao8rmkaIj6YzdFnQt2qf/ACTER+NsrTYrJToQUKUdal2yfG3wslXLlVyrWqlobFiizRqURlDYPN7AFfvfa9bSjRW7UeL5oR/77juwNvOqauCTpW9q24txvn9QqJVZ8AAECW7qX+p6zONtDoIFLvfvuPy8PHUKuA6k+LP6X+7T4fKFO5JAAFpuX6No+KHcybpDfT5rmh91fl8rKTloAql9/Ss3RV74lbRu6ry+Wd071rfn8KyU0AAATlz99P8Awz8UTh0h9rz/AKraF/1P/Gf3C6kRqwAAAAAAAAB5WmvClCVSo8IxWLZ9UUzXOrD4uXKbdM1Vboc/ylbJWirKpLheEVyYcCLtq3FumKYZPEX5vXJrn/sNY9HgAACBLd1L/U9ZnG2h0ECl3v33H5eHjqFXAdSfFn9L/dp8PlCnckgAC03L9G0fFDuZN0hvp81zQ+6vy+VlJy0AVS+/pWboq98Sto3dV5fLO6d61vz+FZKaAAAJy5++n/hn4onDpD7Xn/VbQv8Aqf8AjP7hdSI1YAAAAAAAB81JqMXJ4tJN5k5PqSP2IznJ+VVasTKi5ayvO1Swzxpxe1hwt8cuctYfDxaj8svjMZVfqy3Ux2f1GnQ4gAAAIEt3Uv8AU9ZnG2h0ACmXv33H5eHjqFXAdSfFn9L/AHafD5Qp3JIAAs1ypb4X+J+InaQjqz4/C3oeevHh8rQTVsArF9obWzy4nUj2qL/4lTRs7ao8EDTtOy3V4x65fxVSqzoAAkbv2pUbVTlJ4ReMJPgSlw9uBzYu3Ny1MR4u7R16LOIpqndu9XQDPtmAAAAAAAAAK7eLIimnWoLCaWM4JemuNc/ed+FxOrOpVuSNIYGKom5bjb2xx/yqZUQAAAAIEt3Uv9T1mcbaHQQKXe/fcfl4eOoVcB1J8Wf0v92nw+UKdySAAJ259XC0Tjy6f1Tx+5xY6nO3E8JVdE15XZjjC4kloQCHvTZ/KWSbW7TaqdS3fo2dmBr1bsRx2JulrWvhpnhtUYusgAAAFkyLeTycVTtOuaWaNRZ2lxSXD0k3E4HWnWt+i7gdLakRRe3dk/1YaeVbNJYqtT65Jd5OnD3Y30yt043D1RnFcer6/wBRs/vqWnE/OQud2fR9c6s9+PU/1Gz++pacRyFzuyc6s9+PU/1Gz++pacRyFzuz6HOrPfj1P9Rs/vqWnEchc7snOrPfj1e1KtCaxhKM1/FqR8VUzTvh6UV017aZzeh8vsAAUm82T1Qra+CwhVxkuJT9pfXEsYO7r0ZTvhmtJYfkrmtG6r99qHOtOAABAlu6l/qeszjbQ6CBS74b7j8vDx1CrgOpPiz+l/u0+HyhTuSQABtZKtHkbRSnwKaUvheZ/Rnleo17cw6MLc5O9TV+XRCC1wB81IKUZRksVJOLXGnun7EzE5w/KqYqiYndLnOUrI7PWnSfsvavji9xmjs3IuURVDD4qxNi7Nuez9NY9XOAAAAAAAAAPujVlTkpU5OEluNZmfNVMVRlVGb7orqt1a1E5Sul3ss/qU6dTBVYrHNmU48fSRcXheSnWp3fpqdG6Q5xGpX1o900cSqARV5bP5Sy1Hw0/wBxdW79MTpwlerdj87HDpG3r2J/G1Ri0y4AAIDd1L/U9ZnG2h0ECl3v33H5eHjqFXAdSfFn9L/dp8PlCnckgAABfLv23y9ng29vDaT6VuPrWBExNvUuTwlqsBf5WzEzvjZKSOd2AEPePJX6mnroL92nnX848MTsweI5KrKd0pmk8FzijWp60e/4UZrDM8zW6nmaLrJbgPwAAAAAAAAAbWSq7pWijNPcqRT54t4NdjPK/RFduqJ4OjCXJt36Ko4x6dro5m25APG2Q11KrF+1TnHtiz7tzlVE/l53ada3VHGJc2RoGNZAAEBu6l/qeszjbQ6ABTL4b7j8vDx1CrgOpPiz+l/u0+HyhTuSQAAAlLvZR/T1ts/26m1lxJ8Eur+zmxVnlKNm+HdgMTyNzbunf/V6IrUAACAy/kFVsatBJVfajuKp9mUMLjOT+mvd+kbSOjOW/wDJb63Dj/lT6kJRk4yTjJPBp5mmWImJjOGZqpmmZpqjKYfJ+vkAAAAAAAA3Mj2d1bTRiveRlLmjF4vuPHEVxRaqn8OrBWpu36KY4xPlG10UzjbgHhbZ62jVk/Zpzl2RZ924zriPy871WrbqnhEubo0DGsgACA3dS/1PWZxtodBApd799x+Xh46hVwHUnxZ/S/3afD5Qp3JIAAAALXdjK+vSs9V7ZZqbftR5PSiXjMPlOvTu7V7RuM1o5KudvZ/FjOBYAAGjlLJVG0r9yOEsMFOOaS6+E97OIrtT9M+TkxWCtYiPrjbxjerNtuxXhi6LVaPFioT7HmKdrH26utsQb+hr1G239UekomtY61P06dSPTFnZTdoq3TCbXYu0damY8ngfbxYBmYgzMQZgM2xZbFVrNKlCU8eFLBLpe4edd2iiM6pye1nD3b05UUzK6ZCyOrLFuT11WaWufBFclEXFYmb05RuhqtH4CMNTnO2qd/8AISxyKIBEXntKp2WUeGo1TXRw/Q6sHRrXIng4NJXdSxMcdikFlmAAAQG7qX+p6zONtDoIFLvhvuPy8PHUKuA6k+LP6X+7T4fKFO5JAAAABmMmmmm01nTWZpiYzfsTMTnC4ZBy4qyVKs1Gqsyk8yqf9knE4WaPqp3fpocDj4uxqXOt+/8AKdOJUAAAAwPh0ovdjF9SP3Wni+ZopnfDHkYciOij91quL85OjhB5GHIjooa1XE5OjhB5GHIjooa1XE5OjhB5GHIjooa1XE5OjhD7SS3Mx8vuIyZAAAKNeLKH6ithF4wp4xjxSfDL6fQtYWzydG3fLMaQxPLXNm6Nkf1FHS4AAAQG7qX+p6zONtDoAFNvhvqPy8PHMqYDqT4s/pf7lPh8oQ70kAAAAAAg/ViyReRwwhacZR3FUWeS+LjOC/gonbR6K+E0nNP03dscf6tFGtCpFSpyUovcaeKJlVM0zlMLlFdNcZ0znD0Px9AAAAAAAAAAAAq94suJqVCg8cc05rc+GP3KWFwv++vyhE0hj4ym1bnxn4VkoogAAAEBu6l/qeszjbQ6CBVb5UHrqVTgwcH3r+yhgK9s0o2l7edNNfDYrZTQgAAAAAAAD3slsq0Ja6lNwfDhuPpXCfFdumuMqoetq9XanOick/Yr1PMrRTx/lTzdsWcNzAdyfVWs6X7LlPnH8S9ny3Zam5VjF8U8YP6nJVhrtO+FC3jrFe6r12N6FWMvRlGXQ0zxmmY3w6YqpndL7Px9AAAAA+ZSSztpdLwP2IzfkzEb0fbMt2ajjjUU5cmG3f0zI96MNcr7HJdx1i3vqznhG1W8q5fq104Q/apvgT20lzv+ihZwlNvbO2UbE6RuXfpp2R7oc604AAAAGtlG0KlQq1H7MHh8TzL6nxdr1KJqe1i3ylymnjKc1M7O40E3/wDZjPtgvQGjlmxqvRlDhwxT4mtw+7dc0VRVDyvWou0TRV2qDODjJxksGng1zl23XFdOtDJ3rVVquaKmD7eQAAAAAAAAAAE2txtdGYP2JmNz7Veotyc9KR86tPB9cpXxn1Z/UVPeVNOQ1KeEHKV96fU/UVPeVNOX3GpTwg5SvvT6n6ip7yppyGpTwg5SvvT6n6ip7yppyGpTwg5SvvT6viU5PdlJ9LbP2IiH5NUzvlg/XyAAAAAAAr2U6ztlohZaO2hCalUks6lNez1Y9vQS8bf1p1I81/RmFmiOVq3zu/rrF3LArPQjHDDMcCulwMNAVy8GRXUxqUsFNbvFLmZ7Wb9Vqc4c2JwtF+nKrf2SqFWsqctbVxpyXKzJ9DKlvFW6+3LxQL2j71rszjjD0i086afQ8TpjbucUxlvZwD8zMAZmADABgAwAYAMAZmAMzAGZgDMwAYAMAZmADAGZgAwAYAMANa02+hSWNSpCPNji+xZz4ru0UdaXtbsXLnVpmUPXyhaLY/JWOE4QlmlUawlJfxXB39BOv42atlHqs4XRkUTrXds8P6u9zLpxs8VOaWuwOBXXeKwWCAAZAw0BHZQyPRrrbxQFZtdwLPN4pYdgGt5uqPODI83VHnBkebqjzgyPN1R5wZHm6o84MjzdUecGR5uqPODI83VHnBkebqjzgyPN1R5wZHm6o84MjzdUecGR5uqPODI83VHnBkebqjzgyPN1R5wZHm6o84MjzdUecGR5uqPODI83VHnBk9rNqfUIvFruAsmTsg0LOlrYoCWjFLMgAGQAAAAAAAAAAAAAAAAAAAAAAGAMgAAAAAAAAAH/2Q=="/>
          <p:cNvSpPr>
            <a:spLocks noChangeAspect="1" noChangeArrowheads="1"/>
          </p:cNvSpPr>
          <p:nvPr/>
        </p:nvSpPr>
        <p:spPr bwMode="auto">
          <a:xfrm>
            <a:off x="171133" y="-145626"/>
            <a:ext cx="326549" cy="316654"/>
          </a:xfrm>
          <a:prstGeom prst="rect">
            <a:avLst/>
          </a:prstGeom>
          <a:noFill/>
        </p:spPr>
        <p:txBody>
          <a:bodyPr vert="horz" wrap="square" lIns="99276" tIns="49638" rIns="99276" bIns="49638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824" name="AutoShape 8" descr="data:image/jpeg;base64,/9j/4AAQSkZJRgABAQAAAQABAAD/2wCEAAkGBw0NDQ0ODA4NDQ8ODQ8NDw8PDw8MDw0NFBEXFhQRFBQYHCggGBolHBQUITEhJSkrLi4uFx8zODMsNygtLisBCgoKDg0OGhAQGCwkHyQsLSwtLCwsLywtLCwsNC4sLCwsLCw3LCwsLCwsLCwsLCwsLCwsLCwsLCwsLCwsKywsLP/AABEIAOEA4QMBEQACEQEDEQH/xAAbAAEAAgMBAQAAAAAAAAAAAAAABQYBBAcDAv/EAEMQAAIBAQMDDwsEAQQDAAAAAAABAgMEBhEFIZIHEhYiMTRBUVJhcYGRsbITFzIzQlNydKHR0hQjYsFzFUPC4SSC8P/EABoBAQEBAQEBAQAAAAAAAAAAAAAFBgQDAgH/xAA3EQEAAQICBQsFAAEEAwEAAAAAAQIDBBEFEiExURMUFTJBUnGBkaHBIjNhsdHhNEKC8CNy8ST/2gAMAwEAAhEDEQA/AO4AJSSWLeCWdt7iQEJbry0KbcaSdaS4trHHp4eo67eDuVbZ2J17Sdm3OVO2fx/UVUvVaG9pCjFfyU5P6SR0xgKe2qXDOmK+yiHxsptfJs+hU/M/eYUcZfnS9zux7mym18mz6FT8xzCjjJ0vc7se5sptfJs+hU/Mcwo4ydL3e7HubKbXybPoVPzPzmFHGTpe73Y9zZTa+TZ9Cp+Z+8wo4ydL3e7HubKbXybPoVPzHMKOMnS9zux7mym18mz6FT8z85hRxk6Xu92Pc2U2vk2fQqfmOYUcZOl7vdj3NlNr5Nn0Kn5jmFHGTpe53Y9zZTa+TZ9Cp+Z+8wo4ydL3e7HubKbXybPoVPzHMKOMnS93ux7mym18mz6FT8xzCjjJ0vd7se5sptfJs+hU/Mcwo4ydL3e7HubKbXybPoVPzPzmFHGTpe53Y9zZTa+TZ9Cp+Z+8wo4ydL3e7HubKbXybPoVPzHMKOMnS93ux7mym18mz6FT8z85hRxk6Xu92Pc2U2vk2fQqfmfvMKOMnS9zux7mym18mz6FT8xzCjjJ0vc7se7Oym1cmz6FT8z85hRxk6Xud2Pds2e9csf3aaw44N9zPOvAT/tl729L0z16cvBN2HK1GutpJY8KeZrqOKu3VROVUKlq9RdjWonNvJnw9QDIGJNJNvMlnb4kBScu5ZlaJOFNuNJPDN/uc75uYr4bDRRGtVv/AEzmOx03Z1KJ+n9/4Q52JjIAAAAAAAAAAAAAAAAAAAAAAAAAzCbi1KLcWtxrMz4rt01xlVD1tXa7VWtRK05Ay55R+Sq5ppbvKXGiLfszaqylqMLiab9GtG/thY1nPF0mAEJeu2OnQVOLwlVeH/ot3+l1nXg7etcznsTtJ3pt2dWN87P6ppYZoAwBkAAA37Dke0WhJwhhF+3PaxfRxnhcxFu3smdrrsYK9e20xs4ymaF01/u1njxQjgu1nJVj+7So0aIj/fV6NjYtZ+VV7V9jz59c4Q9uibPGXjWunD/bqyT/AJRUl9D7px89tLzr0RT/ALavVEW7INpopvWqpFe1Txl2rdOq3irdezPLxT72j71rblnH4RZ0uFkAAAAAAAAAAAAAADyr1JU15SOaVN67pXCjmxVvXtzxja7tH3uSvRwnZLoOQ7cq9GMlxEVqEkBTr41G7RCPAqKl1ucl/wASpgI+mqfygaYn66Y/CCO9IAAADMIuTSim23gks7bPyZy2y/YiZnKFtyNd6NNKpaEp1N1Q3Yw6eNkvEYyavpo3NBg9G00fXc2zw7IT5wqrIAAAAh8sZCp10508KdXjWaM/iX9nXYxVVvZO2E/F6PovfVTsq/fiplejOnOUKicZReDTK1NUVRnDOV0VUVTTVGUw+D6fAAAAAAAAAAAAAGJRxTT4Vh2jLN+xOW1L6m1qc7Ok+D7GcbVdwKZfDfcfl4eOoVcB1J8Wf0v92nw+UKdySAAAFtuvkpQirRUW3ktomvRjx9LJeMv5zqU7u1f0bhIpp5WqNs7vxH+VhOBXAAAAAAAQ94slK0U3OC/dgm1huzjyfsdeFv8AJ1ZTulPx+Ei9RrU9aPf8KSWGZAAAAAAAAAAAAAIDd1L/AFPWZxtodAApl8N9x+Xh46hVwHUnxZ/S/wB2nw+UKdySAANvJNk8vXp0+Byxl8Czs8r1zk6JqdGFs8rdpo9fB0JJJJLMlmRBa6IyZAAQ+VbwUbO3CKdWot1JpRj0s7LGCruRrTshMxelLVidWNtX68UO72V8c1OnhxbbvOzo63xlMnTl3Pqwksm3mpVZKFWPkpPMnjjBvix4DmvYCqiM6Zzj3d2F0xbuzq1xqz7J44FgAAUW8lj8jaZOKwjUXlI8z9pdveWsJc17e3fGxmNI2eTvTlunb/UWdLgAAAAAAAAAAAAQG7qX+p6zONtDoAFMvhvuPy8PHUKuA6k+LP6X+7T4fKFO5JAAFhuZSxq1p8mEY6Tf4nBj6vpiFfRFOddVXCI9/wD4tpLXwCKvJb3Z6D1jwnUesi+LNnfYdeDsxcubd0J2k8VNiz9O+dkKGXmPAAFyullB1acqM3jKlhrW91039vsRsfZiirXjt/bUaHxU3KJt1Ttp/X+E+T1kAisuZJ/VqnhJQcG87WOKfAdOHxHJTOcZ5uHG4PnERlOWSJ2Jz99HQf3Orn8d1wdD1d/2Nic/fR0X9xz+O6dD1d/2Nic/fR0X9xz+O6dD1d/2edS6lZejUpy6ddE+ox9HbEvirRFyN1USjbXki00cXOk8OVHCa+m51nRRiLde6XHdwd631qdn42tI9nKAAAAAAQG7qX+p6zONtDoIFLvfvuPy8PHUKuA6k+LP6X+7T4fKFO5JAAFouUtraOmn3SJukN9PmuaH3V+XysxOWgCq33eezLmqvwFXRu6ry+Wd07O23Hj8KwVEAAATlzn/AOVL/DPxROHSH2vP+q+hZ/8A0T/6z+4XUiNUAAAAAAAARGVcgUa6coJUqm7rktrJ/wAl/Z1WcXXb2TthPxOj7d3bTsn/ALvU612WpRm4VYuMl2NcafCitRXTXGdLPXbVdqrVrja8T7eQAAAEBu6l/qeszjbQ6ABTL377j8vDx1CrgOpPiz+l/u0+HyhTuSQABabl+jaPih3Mm6Q30+a5ofdX5fKyk5aAKpff0rN0Ve+JW0buq8vlndO9a35/CslNAAAE5c/fT/wz8UTh0h9rzj5VtC/6n/jP7hdSI1YAAwBkAAAAANDK+TYWqm4vBTWeEuS+LoPexem1Vn2OXF4Wm/RlO/slQq1KUJShNYSi3FriaLdNUVRnDK10zRVNM74fJ+vkAAEBu6l/qeszjbQ6ABTL377j8vDx1CrgOpPiz+l/u0+HyhTuSQABabl+jaPih3Mm6Q30+a5ofdX5fKyk5aAKpff0rN0Ve+JW0buq8vlndO9a35/CslNAAAEhkTKEbLWdSUXNOEoYLBPFtPHP0HPibM3qNWJy2u3AYqMNd15jPZl+k7supe5qdsTg6Nq70LHTlvuT7Gy6l7mp2xHRtXeg6ct9yfY2XUvc1O2I6Nq70HTlvuT7Gy6l7mp2xHRtXeg6ct9yfY2XUvc1O2I6Nq70HTlvuT7Gy6l7mp2xHRtXeg6ct9yfZtWS8tmqNRlrqTeZa9bXtW4eVzAXaYzja6LOl8PcnKc6fH+plPFYrOnnOJUic2QAFWvhYsHCvFbu0n0+y+9dhSwN3fRPkh6WsZTF2PCfhWiiigAAgN3Uv9T1mcbaHQAKZe/fcfl4eOoVcB1J8Wf0v92nw+UKdySAALTcv0bR8UO5k3SG+nzXND7q/L5WUnLQBVL7+lZuir3xK2jd1Xl8s7p3rW/P4VkpoAAAAAAAAAAAALHdTKslNWeo8Yy9W2/Rlyehk3HYeJjlKd/au6IxsxVyNc7J3fj8LcSGkANDLlHyllrrhVNzXTHP/R7YerVu0y5cbRr2K4/GfooBdZMAAEBu6l/qeszjbQ6ABTL4b7j8vDx1CrgOpPiz+l/u0+HyhTuSQABabl+jaPih3Mm6Q30+a7ofdX5fKyk5ZAKpff0rN0Ve+JW0buq8vlndO9a35/CslNAAAAAAAAAAAAB7WKTVai1uqrTa6dcj4uRnRVE8JetiZi7RMcY/bpZmW8APO0rGnNPhhLuPqjrQ+LkZ0T4OaI0LGQyAAIEt3Uv9T1mcbaHQQKXfDfcfl4eOoVcB1J8Wf0v92nw+UKdySAALTcv0bR8UO5k3SG+nzXND7q/L5WUnLQBVL7+lZuir3xK2jd1Xl8s7p3rW/P4VkpoAAAAAAAAAAAAJa7Vhda0RlhtKTVST4MVniu1HJjL0W7cx2zsUtF4ab1+KuynbPwvZBa8A1cqVdZZ68uKlPDpwwX1PSzTrXKY/LwxNepZrq/EudF9kGQABAbupf6nrM420OggUu9++4/Lw8dQq4DqT4s/pf7tPh8oU7kkAAWm5fo2j4odzJukN9PmuaH3V+XyspOWgCqX39KzdFXviVtG7qvL5Z3TvWt+fwrJTQAABsWKx1LRPWUknLWuWdpZlh9zzuXabca1T2sYeu/VqURt3t7Y5bORHTieHPrPH2dnROK7sepsctnIjpxHPrPH2OicV3Y9TY5bORHTiOfWePsdE4rux6mxy2ciOnEc+s8fY6JxXdj1Njls5EdOI59Z4+x0Tiu7HqbHLZyI6cRz6zx9jonFd2PVtWS6taTXlpxpx4dbt5P8Ao8rmkaIj6YzdFnQt2qf/ACTER+NsrTYrJToQUKUdal2yfG3wslXLlVyrWqlobFiizRqURlDYPN7AFfvfa9bSjRW7UeL5oR/77juwNvOqauCTpW9q24txvn9QqJVZ8AAECW7qX+p6zONtDoIFLvfvuPy8PHUKuA6k+LP6X+7T4fKFO5JAAFpuX6No+KHcybpDfT5rmh91fl8rKTloAql9/Ss3RV74lbRu6ry+Wd071rfn8KyU0AAATlz99P8Awz8UTh0h9rz/AKraF/1P/Gf3C6kRqwAAAAAAAAB5WmvClCVSo8IxWLZ9UUzXOrD4uXKbdM1Vboc/ylbJWirKpLheEVyYcCLtq3FumKYZPEX5vXJrn/sNY9HgAACBLd1L/U9ZnG2h0ECl3v33H5eHjqFXAdSfFn9L/dp8PlCnckgAC03L9G0fFDuZN0hvp81zQ+6vy+VlJy0AVS+/pWboq98Sto3dV5fLO6d61vz+FZKaAAAJy5++n/hn4onDpD7Xn/VbQv8Aqf8AjP7hdSI1YAAAAAAAB81JqMXJ4tJN5k5PqSP2IznJ+VVasTKi5ayvO1Swzxpxe1hwt8cuctYfDxaj8svjMZVfqy3Ux2f1GnQ4gAAAIEt3Uv8AU9ZnG2h0ACmXv33H5eHjqFXAdSfFn9L/AHafD5Qp3JIAAs1ypb4X+J+InaQjqz4/C3oeevHh8rQTVsArF9obWzy4nUj2qL/4lTRs7ao8EDTtOy3V4x65fxVSqzoAAkbv2pUbVTlJ4ReMJPgSlw9uBzYu3Ny1MR4u7R16LOIpqndu9XQDPtmAAAAAAAAAK7eLIimnWoLCaWM4JemuNc/ed+FxOrOpVuSNIYGKom5bjb2xx/yqZUQAAAAIEt3Uv9T1mcbaHQQKXe/fcfl4eOoVcB1J8Wf0v92nw+UKdySAAJ259XC0Tjy6f1Tx+5xY6nO3E8JVdE15XZjjC4kloQCHvTZ/KWSbW7TaqdS3fo2dmBr1bsRx2JulrWvhpnhtUYusgAAAFkyLeTycVTtOuaWaNRZ2lxSXD0k3E4HWnWt+i7gdLakRRe3dk/1YaeVbNJYqtT65Jd5OnD3Y30yt043D1RnFcer6/wBRs/vqWnE/OQud2fR9c6s9+PU/1Gz++pacRyFzuyc6s9+PU/1Gz++pacRyFzuz6HOrPfj1P9Rs/vqWnEchc7snOrPfj1e1KtCaxhKM1/FqR8VUzTvh6UV017aZzeh8vsAAUm82T1Qra+CwhVxkuJT9pfXEsYO7r0ZTvhmtJYfkrmtG6r99qHOtOAABAlu6l/qeszjbQ6CBS74b7j8vDx1CrgOpPiz+l/u0+HyhTuSQABtZKtHkbRSnwKaUvheZ/Rnleo17cw6MLc5O9TV+XRCC1wB81IKUZRksVJOLXGnun7EzE5w/KqYqiYndLnOUrI7PWnSfsvavji9xmjs3IuURVDD4qxNi7Nuez9NY9XOAAAAAAAAAPujVlTkpU5OEluNZmfNVMVRlVGb7orqt1a1E5Sul3ss/qU6dTBVYrHNmU48fSRcXheSnWp3fpqdG6Q5xGpX1o900cSqARV5bP5Sy1Hw0/wBxdW79MTpwlerdj87HDpG3r2J/G1Ri0y4AAIDd1L/U9ZnG2h0ECl3v33H5eHjqFXAdSfFn9L/dp8PlCnckgAABfLv23y9ng29vDaT6VuPrWBExNvUuTwlqsBf5WzEzvjZKSOd2AEPePJX6mnroL92nnX848MTsweI5KrKd0pmk8FzijWp60e/4UZrDM8zW6nmaLrJbgPwAAAAAAAAAbWSq7pWijNPcqRT54t4NdjPK/RFduqJ4OjCXJt36Ko4x6dro5m25APG2Q11KrF+1TnHtiz7tzlVE/l53ada3VHGJc2RoGNZAAEBu6l/qeszjbQ6ABTL4b7j8vDx1CrgOpPiz+l/u0+HyhTuSQAAAlLvZR/T1ts/26m1lxJ8Eur+zmxVnlKNm+HdgMTyNzbunf/V6IrUAACAy/kFVsatBJVfajuKp9mUMLjOT+mvd+kbSOjOW/wDJb63Dj/lT6kJRk4yTjJPBp5mmWImJjOGZqpmmZpqjKYfJ+vkAAAAAAAA3Mj2d1bTRiveRlLmjF4vuPHEVxRaqn8OrBWpu36KY4xPlG10UzjbgHhbZ62jVk/Zpzl2RZ924zriPy871WrbqnhEubo0DGsgACA3dS/1PWZxtodBApd799x+Xh46hVwHUnxZ/S/3afD5Qp3JIAAAALXdjK+vSs9V7ZZqbftR5PSiXjMPlOvTu7V7RuM1o5KudvZ/FjOBYAAGjlLJVG0r9yOEsMFOOaS6+E97OIrtT9M+TkxWCtYiPrjbxjerNtuxXhi6LVaPFioT7HmKdrH26utsQb+hr1G239UekomtY61P06dSPTFnZTdoq3TCbXYu0damY8ngfbxYBmYgzMQZgM2xZbFVrNKlCU8eFLBLpe4edd2iiM6pye1nD3b05UUzK6ZCyOrLFuT11WaWufBFclEXFYmb05RuhqtH4CMNTnO2qd/8AISxyKIBEXntKp2WUeGo1TXRw/Q6sHRrXIng4NJXdSxMcdikFlmAAAQG7qX+p6zONtDoIFLvhvuPy8PHUKuA6k+LP6X+7T4fKFO5JAAAABmMmmmm01nTWZpiYzfsTMTnC4ZBy4qyVKs1Gqsyk8yqf9knE4WaPqp3fpocDj4uxqXOt+/8AKdOJUAAAAwPh0ovdjF9SP3Wni+ZopnfDHkYciOij91quL85OjhB5GHIjooa1XE5OjhB5GHIjooa1XE5OjhB5GHIjooa1XE5OjhD7SS3Mx8vuIyZAAAKNeLKH6ithF4wp4xjxSfDL6fQtYWzydG3fLMaQxPLXNm6Nkf1FHS4AAAQG7qX+p6zONtDoAFNvhvqPy8PHMqYDqT4s/pf7lPh8oQ70kAAAAAAg/ViyReRwwhacZR3FUWeS+LjOC/gonbR6K+E0nNP03dscf6tFGtCpFSpyUovcaeKJlVM0zlMLlFdNcZ0znD0Px9AAAAAAAAAAAAq94suJqVCg8cc05rc+GP3KWFwv++vyhE0hj4ym1bnxn4VkoogAAAEBu6l/qeszjbQ6CBVb5UHrqVTgwcH3r+yhgK9s0o2l7edNNfDYrZTQgAAAAAAAD3slsq0Ja6lNwfDhuPpXCfFdumuMqoetq9XanOick/Yr1PMrRTx/lTzdsWcNzAdyfVWs6X7LlPnH8S9ny3Zam5VjF8U8YP6nJVhrtO+FC3jrFe6r12N6FWMvRlGXQ0zxmmY3w6YqpndL7Px9AAAAA+ZSSztpdLwP2IzfkzEb0fbMt2ajjjUU5cmG3f0zI96MNcr7HJdx1i3vqznhG1W8q5fq104Q/apvgT20lzv+ihZwlNvbO2UbE6RuXfpp2R7oc604AAAAGtlG0KlQq1H7MHh8TzL6nxdr1KJqe1i3ylymnjKc1M7O40E3/wDZjPtgvQGjlmxqvRlDhwxT4mtw+7dc0VRVDyvWou0TRV2qDODjJxksGng1zl23XFdOtDJ3rVVquaKmD7eQAAAAAAAAAAE2txtdGYP2JmNz7Veotyc9KR86tPB9cpXxn1Z/UVPeVNOQ1KeEHKV96fU/UVPeVNOX3GpTwg5SvvT6n6ip7yppyGpTwg5SvvT6n6ip7yppyGpTwg5SvvT6viU5PdlJ9LbP2IiH5NUzvlg/XyAAAAAAAr2U6ztlohZaO2hCalUks6lNez1Y9vQS8bf1p1I81/RmFmiOVq3zu/rrF3LArPQjHDDMcCulwMNAVy8GRXUxqUsFNbvFLmZ7Wb9Vqc4c2JwtF+nKrf2SqFWsqctbVxpyXKzJ9DKlvFW6+3LxQL2j71rszjjD0i086afQ8TpjbucUxlvZwD8zMAZmADABgAwAYAMAZmAMzAGZgDMwAYAMAZmADAGZgAwAYAMANa02+hSWNSpCPNji+xZz4ru0UdaXtbsXLnVpmUPXyhaLY/JWOE4QlmlUawlJfxXB39BOv42atlHqs4XRkUTrXds8P6u9zLpxs8VOaWuwOBXXeKwWCAAZAw0BHZQyPRrrbxQFZtdwLPN4pYdgGt5uqPODI83VHnBkebqjzgyPN1R5wZHm6o84MjzdUecGR5uqPODI83VHnBkebqjzgyPN1R5wZHm6o84MjzdUecGR5uqPODI83VHnBkebqjzgyPN1R5wZHm6o84MjzdUecGR5uqPODI83VHnBk9rNqfUIvFruAsmTsg0LOlrYoCWjFLMgAGQAAAAAAAAAAAAAAAAAAAAAAGAMgAAAAAAAAAH/2Q=="/>
          <p:cNvSpPr>
            <a:spLocks noChangeAspect="1" noChangeArrowheads="1"/>
          </p:cNvSpPr>
          <p:nvPr/>
        </p:nvSpPr>
        <p:spPr bwMode="auto">
          <a:xfrm>
            <a:off x="171133" y="-145626"/>
            <a:ext cx="326549" cy="316654"/>
          </a:xfrm>
          <a:prstGeom prst="rect">
            <a:avLst/>
          </a:prstGeom>
          <a:noFill/>
        </p:spPr>
        <p:txBody>
          <a:bodyPr vert="horz" wrap="square" lIns="99276" tIns="49638" rIns="99276" bIns="49638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9" name="Picture 2" descr="F:\Logo SHARD NUEVO\LOGO SHARD FINAL 203 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8880" y="-950912"/>
            <a:ext cx="5857916" cy="75808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1" descr="C:\Users\CN SANDOVAL\Desktop\Cartas Nauticas RD\bahia_monte_crist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575153"/>
            <a:ext cx="3084983" cy="4740046"/>
          </a:xfrm>
          <a:prstGeom prst="rect">
            <a:avLst/>
          </a:prstGeom>
          <a:noFill/>
        </p:spPr>
      </p:pic>
      <p:grpSp>
        <p:nvGrpSpPr>
          <p:cNvPr id="7" name="6 Grupo"/>
          <p:cNvGrpSpPr/>
          <p:nvPr/>
        </p:nvGrpSpPr>
        <p:grpSpPr>
          <a:xfrm>
            <a:off x="457168" y="1065312"/>
            <a:ext cx="9323076" cy="785818"/>
            <a:chOff x="457168" y="635190"/>
            <a:chExt cx="9323076" cy="785818"/>
          </a:xfrm>
        </p:grpSpPr>
        <p:pic>
          <p:nvPicPr>
            <p:cNvPr id="10" name="Picture 2"/>
            <p:cNvPicPr preferRelativeResize="0">
              <a:picLocks noChangeArrowheads="1"/>
            </p:cNvPicPr>
            <p:nvPr/>
          </p:nvPicPr>
          <p:blipFill>
            <a:blip r:embed="rId3" cstate="print"/>
            <a:srcRect l="1958" t="18939" r="2537" b="-2272"/>
            <a:stretch>
              <a:fillRect/>
            </a:stretch>
          </p:blipFill>
          <p:spPr bwMode="auto">
            <a:xfrm>
              <a:off x="1314424" y="995230"/>
              <a:ext cx="8465820" cy="162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10 Imagen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168" y="635190"/>
              <a:ext cx="714380" cy="785818"/>
            </a:xfrm>
            <a:prstGeom prst="rect">
              <a:avLst/>
            </a:prstGeom>
            <a:noFill/>
          </p:spPr>
        </p:pic>
      </p:grpSp>
      <p:sp>
        <p:nvSpPr>
          <p:cNvPr id="14" name="Title 6"/>
          <p:cNvSpPr txBox="1">
            <a:spLocks/>
          </p:cNvSpPr>
          <p:nvPr/>
        </p:nvSpPr>
        <p:spPr>
          <a:xfrm>
            <a:off x="636712" y="345232"/>
            <a:ext cx="9073008" cy="122413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9276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DO" altLang="es-DO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ucida Sans Unicode" pitchFamily="34" charset="0"/>
                <a:ea typeface="+mj-ea"/>
                <a:cs typeface="Lucida Sans Unicode" pitchFamily="34" charset="0"/>
              </a:rPr>
              <a:t>REPORTE NACIONAL HIDROGRÁFICO </a:t>
            </a:r>
          </a:p>
          <a:p>
            <a:pPr marL="0" marR="0" lvl="0" indent="0" algn="ctr" defTabSz="99276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DO" altLang="es-DO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ucida Sans Unicode" pitchFamily="34" charset="0"/>
                <a:ea typeface="+mj-ea"/>
                <a:cs typeface="Lucida Sans Unicode" pitchFamily="34" charset="0"/>
              </a:rPr>
              <a:t>DE  REPÚBLICA DOMINICANA</a:t>
            </a:r>
            <a:endParaRPr kumimoji="0" lang="en-US" altLang="es-DO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ucida Sans Unicode" pitchFamily="34" charset="0"/>
              <a:ea typeface="+mj-ea"/>
              <a:cs typeface="Lucida Sans Unicode" pitchFamily="34" charset="0"/>
            </a:endParaRPr>
          </a:p>
        </p:txBody>
      </p:sp>
      <p:sp>
        <p:nvSpPr>
          <p:cNvPr id="15" name="Subtitle 7"/>
          <p:cNvSpPr txBox="1">
            <a:spLocks/>
          </p:cNvSpPr>
          <p:nvPr/>
        </p:nvSpPr>
        <p:spPr>
          <a:xfrm>
            <a:off x="2652936" y="1857400"/>
            <a:ext cx="6285992" cy="736978"/>
          </a:xfrm>
          <a:prstGeom prst="rect">
            <a:avLst/>
          </a:prstGeom>
        </p:spPr>
        <p:txBody>
          <a:bodyPr/>
          <a:lstStyle/>
          <a:p>
            <a:pPr marL="372287" marR="0" lvl="0" indent="-372287" algn="r" defTabSz="99276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DO" altLang="es-DO" sz="3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Reunión de la MACHC 19ª</a:t>
            </a:r>
          </a:p>
          <a:p>
            <a:pPr marL="372287" marR="0" lvl="0" indent="-372287" algn="r" defTabSz="99276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s-DO" sz="2800" b="1" i="1" noProof="0" dirty="0" smtClean="0">
                <a:solidFill>
                  <a:schemeClr val="bg1"/>
                </a:solidFill>
                <a:latin typeface="Lucida Sans Unicode" pitchFamily="34" charset="0"/>
                <a:cs typeface="Lucida Sans Unicode" pitchFamily="34" charset="0"/>
              </a:rPr>
              <a:t>CARTAGENA DE INDIAS</a:t>
            </a:r>
            <a:r>
              <a:rPr kumimoji="0" lang="en-US" altLang="es-DO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, 2018</a:t>
            </a:r>
          </a:p>
          <a:p>
            <a:pPr marL="372287" marR="0" lvl="0" indent="-372287" algn="r" defTabSz="99276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es-DO" sz="2800" b="1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ucida Sans Unicode" pitchFamily="34" charset="0"/>
              <a:cs typeface="Lucida Sans Unicode" pitchFamily="34" charset="0"/>
            </a:endParaRPr>
          </a:p>
          <a:p>
            <a:pPr marL="372287" marR="0" lvl="0" indent="-372287" defTabSz="99276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es-DO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 </a:t>
            </a:r>
          </a:p>
          <a:p>
            <a:pPr marL="372287" marR="0" lvl="0" indent="-372287" algn="r" defTabSz="99276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DO" altLang="es-DO" b="1" i="1" noProof="0" dirty="0" smtClean="0">
                <a:solidFill>
                  <a:schemeClr val="bg1"/>
                </a:solidFill>
                <a:latin typeface="Lucida Sans Unicode" pitchFamily="34" charset="0"/>
                <a:cs typeface="Lucida Sans Unicode" pitchFamily="34" charset="0"/>
              </a:rPr>
              <a:t>JUAN PABLO SANDOVAL GARCIA</a:t>
            </a:r>
            <a:endParaRPr kumimoji="0" lang="es-DO" altLang="es-DO" sz="2000" b="1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ucida Sans Unicode" pitchFamily="34" charset="0"/>
              <a:cs typeface="Lucida Sans Unicode" pitchFamily="34" charset="0"/>
            </a:endParaRPr>
          </a:p>
          <a:p>
            <a:pPr marL="372287" marR="0" lvl="0" indent="-372287" algn="r" defTabSz="99276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DO" altLang="es-DO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Capitán de Navío, ARD., (DEMN)</a:t>
            </a:r>
          </a:p>
          <a:p>
            <a:pPr marL="372287" marR="0" lvl="0" indent="-372287" algn="r" defTabSz="99276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DO" altLang="es-DO" sz="1800" b="1" i="1" dirty="0" smtClean="0">
                <a:solidFill>
                  <a:schemeClr val="bg1"/>
                </a:solidFill>
                <a:latin typeface="Lucida Sans Unicode" pitchFamily="34" charset="0"/>
                <a:cs typeface="Lucida Sans Unicode" pitchFamily="34" charset="0"/>
              </a:rPr>
              <a:t> Director de los Servicios</a:t>
            </a:r>
            <a:r>
              <a:rPr kumimoji="0" lang="es-DO" altLang="es-DO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kumimoji="0" lang="es-DO" altLang="es-DO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Hidrográfico de la Armada de República Dominicana (SHARD)</a:t>
            </a:r>
          </a:p>
          <a:p>
            <a:pPr marL="372287" marR="0" lvl="0" indent="-372287" algn="r" defTabSz="99276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DO" altLang="es-DO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  <a:hlinkClick r:id="rId5"/>
              </a:rPr>
              <a:t>dir.hidrografico@academianaval.edu.do</a:t>
            </a:r>
            <a:endParaRPr kumimoji="0" lang="es-DO" altLang="es-DO" sz="1800" b="1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ucida Sans Unicode" pitchFamily="34" charset="0"/>
              <a:cs typeface="Lucida Sans Unicode" pitchFamily="34" charset="0"/>
            </a:endParaRPr>
          </a:p>
          <a:p>
            <a:pPr marL="372287" marR="0" lvl="0" indent="-372287" algn="r" defTabSz="99276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DO" altLang="es-DO" sz="1800" b="1" i="1" dirty="0" err="1" smtClean="0">
                <a:solidFill>
                  <a:schemeClr val="bg1"/>
                </a:solidFill>
                <a:latin typeface="Lucida Sans Unicode" pitchFamily="34" charset="0"/>
                <a:cs typeface="Lucida Sans Unicode" pitchFamily="34" charset="0"/>
                <a:hlinkClick r:id="rId6"/>
              </a:rPr>
              <a:t>sotaventoindustrial</a:t>
            </a:r>
            <a:r>
              <a:rPr kumimoji="0" lang="es-DO" altLang="es-DO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  <a:hlinkClick r:id="rId6"/>
              </a:rPr>
              <a:t>@</a:t>
            </a:r>
            <a:r>
              <a:rPr lang="es-DO" altLang="es-DO" sz="1800" b="1" i="1" dirty="0" err="1" smtClean="0">
                <a:solidFill>
                  <a:schemeClr val="bg1"/>
                </a:solidFill>
                <a:latin typeface="Lucida Sans Unicode" pitchFamily="34" charset="0"/>
                <a:cs typeface="Lucida Sans Unicode" pitchFamily="34" charset="0"/>
                <a:hlinkClick r:id="rId6"/>
              </a:rPr>
              <a:t>gm</a:t>
            </a:r>
            <a:r>
              <a:rPr kumimoji="0" lang="es-DO" altLang="es-DO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  <a:hlinkClick r:id="rId6"/>
              </a:rPr>
              <a:t>ail.com</a:t>
            </a:r>
            <a:endParaRPr kumimoji="0" lang="es-DO" altLang="es-DO" sz="1800" b="1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ucida Sans Unicode" pitchFamily="34" charset="0"/>
              <a:cs typeface="Lucida Sans Unicode" pitchFamily="34" charset="0"/>
            </a:endParaRPr>
          </a:p>
          <a:p>
            <a:pPr marL="372287" marR="0" lvl="0" indent="-372287" algn="r" defTabSz="99276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DO" altLang="es-DO" sz="1800" b="1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ucida Sans Unicode" pitchFamily="34" charset="0"/>
              <a:cs typeface="Lucida Sans Unicode" pitchFamily="34" charset="0"/>
            </a:endParaRPr>
          </a:p>
          <a:p>
            <a:pPr marL="372287" marR="0" lvl="0" indent="-372287" algn="r" defTabSz="99276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es-DO" sz="1800" b="0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ucida Sans Unicode" pitchFamily="34" charset="0"/>
              <a:cs typeface="Lucida Sans Unicode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689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7817772" y="6996811"/>
            <a:ext cx="1592575" cy="269523"/>
          </a:xfrm>
          <a:prstGeom prst="rect">
            <a:avLst/>
          </a:prstGeom>
          <a:noFill/>
        </p:spPr>
        <p:txBody>
          <a:bodyPr wrap="square" lIns="99276" tIns="49638" rIns="99276" bIns="49638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www.armada.mil.do</a:t>
            </a:r>
          </a:p>
        </p:txBody>
      </p:sp>
      <p:pic>
        <p:nvPicPr>
          <p:cNvPr id="10" name="Picture 2"/>
          <p:cNvPicPr preferRelativeResize="0">
            <a:picLocks noChangeArrowheads="1"/>
          </p:cNvPicPr>
          <p:nvPr/>
        </p:nvPicPr>
        <p:blipFill>
          <a:blip r:embed="rId2" cstate="print"/>
          <a:srcRect l="1958" t="18939" r="2537" b="-2272"/>
          <a:stretch>
            <a:fillRect/>
          </a:stretch>
        </p:blipFill>
        <p:spPr bwMode="auto">
          <a:xfrm>
            <a:off x="1284784" y="921296"/>
            <a:ext cx="8465820" cy="162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20"/>
          <p:cNvSpPr>
            <a:spLocks noChangeArrowheads="1"/>
          </p:cNvSpPr>
          <p:nvPr/>
        </p:nvSpPr>
        <p:spPr bwMode="auto">
          <a:xfrm>
            <a:off x="924744" y="273224"/>
            <a:ext cx="87129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_tradnl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AGENDA</a:t>
            </a:r>
            <a:endParaRPr lang="es-E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14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664" y="273224"/>
            <a:ext cx="966314" cy="1055165"/>
          </a:xfrm>
          <a:prstGeom prst="rect">
            <a:avLst/>
          </a:prstGeom>
          <a:noFill/>
        </p:spPr>
      </p:pic>
      <p:sp>
        <p:nvSpPr>
          <p:cNvPr id="14" name="13 CuadroTexto"/>
          <p:cNvSpPr txBox="1"/>
          <p:nvPr/>
        </p:nvSpPr>
        <p:spPr>
          <a:xfrm>
            <a:off x="314292" y="1353344"/>
            <a:ext cx="9572692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	 MISION</a:t>
            </a:r>
          </a:p>
          <a:p>
            <a:endParaRPr lang="es-ES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s-E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	 ACTIVIDADES REALIZADAS POR  EL SHARD</a:t>
            </a:r>
          </a:p>
          <a:p>
            <a:endParaRPr lang="es-ES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s-E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	 AYUDA  A  LA  NAVEGACION</a:t>
            </a:r>
          </a:p>
          <a:p>
            <a:endParaRPr lang="es-ES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s-E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	  CAPACITACION</a:t>
            </a:r>
          </a:p>
          <a:p>
            <a:endParaRPr lang="es-ES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s-E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	  RELACIONES NACIONALES E INTERNACIONALES</a:t>
            </a:r>
          </a:p>
          <a:p>
            <a:endParaRPr lang="es-ES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8288" indent="-268288"/>
            <a:r>
              <a:rPr lang="es-E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		   PROCESOS TECNICOS                                                    </a:t>
            </a:r>
          </a:p>
          <a:p>
            <a:pPr marL="268288" indent="-268288"/>
            <a:endParaRPr lang="es-ES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s-E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	   OTRAS  ACTIVIDADES</a:t>
            </a:r>
          </a:p>
          <a:p>
            <a:r>
              <a:rPr lang="es-E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</a:p>
          <a:p>
            <a:r>
              <a:rPr lang="es-E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CONCLUSION</a:t>
            </a:r>
          </a:p>
          <a:p>
            <a:r>
              <a:rPr lang="es-E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</a:p>
          <a:p>
            <a:pPr algn="ctr"/>
            <a:r>
              <a:rPr lang="es-E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es-E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admin\Desktop\TIMON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4358" y="2073424"/>
            <a:ext cx="500066" cy="500066"/>
          </a:xfrm>
          <a:prstGeom prst="rect">
            <a:avLst/>
          </a:prstGeom>
          <a:noFill/>
        </p:spPr>
      </p:pic>
      <p:pic>
        <p:nvPicPr>
          <p:cNvPr id="9" name="Picture 2" descr="C:\Users\admin\Desktop\TIMON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4358" y="2793504"/>
            <a:ext cx="500066" cy="500066"/>
          </a:xfrm>
          <a:prstGeom prst="rect">
            <a:avLst/>
          </a:prstGeom>
          <a:noFill/>
        </p:spPr>
      </p:pic>
      <p:pic>
        <p:nvPicPr>
          <p:cNvPr id="11" name="Picture 2" descr="C:\Users\admin\Desktop\TIMON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6726" y="3517574"/>
            <a:ext cx="500066" cy="500066"/>
          </a:xfrm>
          <a:prstGeom prst="rect">
            <a:avLst/>
          </a:prstGeom>
          <a:noFill/>
        </p:spPr>
      </p:pic>
      <p:pic>
        <p:nvPicPr>
          <p:cNvPr id="12" name="Picture 2" descr="C:\Users\admin\Desktop\TIMON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6726" y="4237654"/>
            <a:ext cx="500066" cy="500066"/>
          </a:xfrm>
          <a:prstGeom prst="rect">
            <a:avLst/>
          </a:prstGeom>
          <a:noFill/>
        </p:spPr>
      </p:pic>
      <p:pic>
        <p:nvPicPr>
          <p:cNvPr id="13" name="Picture 2" descr="C:\Users\admin\Desktop\TIMON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4358" y="1353344"/>
            <a:ext cx="500066" cy="500066"/>
          </a:xfrm>
          <a:prstGeom prst="rect">
            <a:avLst/>
          </a:prstGeom>
          <a:noFill/>
        </p:spPr>
      </p:pic>
      <p:pic>
        <p:nvPicPr>
          <p:cNvPr id="16" name="Picture 2" descr="C:\Users\admin\Desktop\TIMON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2736" y="5677814"/>
            <a:ext cx="500066" cy="500066"/>
          </a:xfrm>
          <a:prstGeom prst="rect">
            <a:avLst/>
          </a:prstGeom>
          <a:noFill/>
        </p:spPr>
      </p:pic>
      <p:pic>
        <p:nvPicPr>
          <p:cNvPr id="17" name="Picture 2" descr="C:\Users\admin\Desktop\TIMON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2736" y="4953744"/>
            <a:ext cx="500066" cy="500066"/>
          </a:xfrm>
          <a:prstGeom prst="rect">
            <a:avLst/>
          </a:prstGeom>
          <a:noFill/>
        </p:spPr>
      </p:pic>
      <p:pic>
        <p:nvPicPr>
          <p:cNvPr id="18" name="Picture 2" descr="C:\Users\admin\Desktop\TIMON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4744" y="6469902"/>
            <a:ext cx="500066" cy="5000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1689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7817772" y="6890005"/>
            <a:ext cx="1592575" cy="269523"/>
          </a:xfrm>
          <a:prstGeom prst="rect">
            <a:avLst/>
          </a:prstGeom>
          <a:noFill/>
        </p:spPr>
        <p:txBody>
          <a:bodyPr wrap="square" lIns="99276" tIns="49638" rIns="99276" bIns="49638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www.armada.mil.do</a:t>
            </a:r>
          </a:p>
        </p:txBody>
      </p:sp>
      <p:pic>
        <p:nvPicPr>
          <p:cNvPr id="12" name="11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291" y="602171"/>
            <a:ext cx="857257" cy="1039205"/>
          </a:xfrm>
          <a:prstGeom prst="rect">
            <a:avLst/>
          </a:prstGeom>
          <a:noFill/>
        </p:spPr>
      </p:pic>
      <p:pic>
        <p:nvPicPr>
          <p:cNvPr id="13" name="Picture 2"/>
          <p:cNvPicPr preferRelativeResize="0">
            <a:picLocks noChangeArrowheads="1"/>
          </p:cNvPicPr>
          <p:nvPr/>
        </p:nvPicPr>
        <p:blipFill>
          <a:blip r:embed="rId3" cstate="print"/>
          <a:srcRect l="1958" t="18939" r="2537" b="-2272"/>
          <a:stretch>
            <a:fillRect/>
          </a:stretch>
        </p:blipFill>
        <p:spPr bwMode="auto">
          <a:xfrm>
            <a:off x="1385862" y="1118776"/>
            <a:ext cx="8465820" cy="162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Rectángulo"/>
          <p:cNvSpPr/>
          <p:nvPr/>
        </p:nvSpPr>
        <p:spPr>
          <a:xfrm>
            <a:off x="992574" y="1569368"/>
            <a:ext cx="850112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DO" dirty="0" smtClean="0">
                <a:solidFill>
                  <a:schemeClr val="bg1"/>
                </a:solidFill>
              </a:rPr>
              <a:t> </a:t>
            </a:r>
          </a:p>
          <a:p>
            <a:endParaRPr lang="es-DO" dirty="0" smtClean="0">
              <a:solidFill>
                <a:schemeClr val="bg1"/>
              </a:solidFill>
            </a:endParaRPr>
          </a:p>
          <a:p>
            <a:pPr algn="just"/>
            <a:r>
              <a:rPr lang="es-ES" sz="2800" dirty="0" smtClean="0">
                <a:solidFill>
                  <a:schemeClr val="bg1"/>
                </a:solidFill>
              </a:rPr>
              <a:t>	LA MISIÓN PRINCIPAL ES </a:t>
            </a:r>
            <a:r>
              <a:rPr lang="es-ES" sz="3200" b="1" dirty="0" smtClean="0">
                <a:solidFill>
                  <a:schemeClr val="bg1"/>
                </a:solidFill>
              </a:rPr>
              <a:t>“DAR SEGURIDAD A LA NAVEGACIÓN”</a:t>
            </a:r>
            <a:r>
              <a:rPr lang="es-ES" sz="2800" dirty="0" smtClean="0">
                <a:solidFill>
                  <a:schemeClr val="bg1"/>
                </a:solidFill>
              </a:rPr>
              <a:t>, CON ELLO SE BUSCA OBTENER Y DIFUNDIR LA INFORMACIÓN SOBRE LAS PROFUNDIDADES Y EL FONDO MARINO, LAGOS Y RÍOS, ASÍ COMO LOS PERFILES DE LA COSTA, MEDIANTE LOS LEVANTAMIENTOS HIDROGRÁFICOS, AUMENTANDO CON ESTO LOS ASPECTOS TECNOLÓGICOS DE LAS CIENCIAS MARINAS.</a:t>
            </a:r>
            <a:endParaRPr lang="es-DO" sz="2800" dirty="0" smtClean="0">
              <a:solidFill>
                <a:schemeClr val="bg1"/>
              </a:solidFill>
            </a:endParaRPr>
          </a:p>
          <a:p>
            <a:r>
              <a:rPr lang="es-ES" dirty="0" smtClean="0">
                <a:solidFill>
                  <a:schemeClr val="bg1"/>
                </a:solidFill>
              </a:rPr>
              <a:t> </a:t>
            </a:r>
            <a:endParaRPr lang="es-DO" dirty="0" smtClean="0">
              <a:solidFill>
                <a:schemeClr val="bg1"/>
              </a:solidFill>
            </a:endParaRPr>
          </a:p>
          <a:p>
            <a:r>
              <a:rPr lang="es-DO" dirty="0" smtClean="0">
                <a:solidFill>
                  <a:schemeClr val="bg1"/>
                </a:solidFill>
              </a:rPr>
              <a:t> </a:t>
            </a:r>
            <a:endParaRPr lang="es-DO" dirty="0">
              <a:solidFill>
                <a:schemeClr val="bg1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4060742" y="417240"/>
            <a:ext cx="18325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DO" sz="4000" b="1" dirty="0" smtClean="0">
                <a:solidFill>
                  <a:schemeClr val="bg1"/>
                </a:solidFill>
              </a:rPr>
              <a:t>MISIÓN</a:t>
            </a:r>
            <a:endParaRPr lang="es-DO" sz="40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5">
            <a:extLst>
              <a:ext uri="{FF2B5EF4-FFF2-40B4-BE49-F238E27FC236}">
                <a16:creationId xmlns:a16="http://schemas.microsoft.com/office/drawing/2014/main" xmlns="" id="{A07E5010-AC0E-4E8E-B3A6-8EA6BA469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39" t="13490" r="21330" b="10898"/>
          <a:stretch>
            <a:fillRect/>
          </a:stretch>
        </p:blipFill>
        <p:spPr bwMode="auto">
          <a:xfrm>
            <a:off x="-99286" y="-14808"/>
            <a:ext cx="10157686" cy="7315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indicato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97552" y="4234501"/>
            <a:ext cx="150631" cy="215187"/>
          </a:xfrm>
          <a:prstGeom prst="rect">
            <a:avLst/>
          </a:prstGeom>
        </p:spPr>
      </p:pic>
      <p:pic>
        <p:nvPicPr>
          <p:cNvPr id="9" name="Picture 7" descr="indicato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89440" y="4449688"/>
            <a:ext cx="150631" cy="215187"/>
          </a:xfrm>
          <a:prstGeom prst="rect">
            <a:avLst/>
          </a:prstGeom>
        </p:spPr>
      </p:pic>
      <p:pic>
        <p:nvPicPr>
          <p:cNvPr id="10" name="Picture 7" descr="indicato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93496" y="4882573"/>
            <a:ext cx="150631" cy="215187"/>
          </a:xfrm>
          <a:prstGeom prst="rect">
            <a:avLst/>
          </a:prstGeom>
        </p:spPr>
      </p:pic>
      <p:pic>
        <p:nvPicPr>
          <p:cNvPr id="11" name="Picture 7" descr="indicato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17432" y="3297560"/>
            <a:ext cx="150631" cy="215187"/>
          </a:xfrm>
          <a:prstGeom prst="rect">
            <a:avLst/>
          </a:prstGeom>
        </p:spPr>
      </p:pic>
      <p:pic>
        <p:nvPicPr>
          <p:cNvPr id="12" name="Picture 7" descr="indicato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78769" y="4521696"/>
            <a:ext cx="150631" cy="215187"/>
          </a:xfrm>
          <a:prstGeom prst="rect">
            <a:avLst/>
          </a:prstGeom>
        </p:spPr>
      </p:pic>
      <p:pic>
        <p:nvPicPr>
          <p:cNvPr id="13" name="Picture 7" descr="indicato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5344" y="4386901"/>
            <a:ext cx="150631" cy="215187"/>
          </a:xfrm>
          <a:prstGeom prst="rect">
            <a:avLst/>
          </a:prstGeom>
        </p:spPr>
      </p:pic>
      <p:pic>
        <p:nvPicPr>
          <p:cNvPr id="14" name="Picture 7" descr="indicato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33256" y="4738557"/>
            <a:ext cx="150631" cy="215187"/>
          </a:xfrm>
          <a:prstGeom prst="rect">
            <a:avLst/>
          </a:prstGeom>
        </p:spPr>
      </p:pic>
      <p:pic>
        <p:nvPicPr>
          <p:cNvPr id="15" name="Picture 7" descr="indicato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8489" y="5458637"/>
            <a:ext cx="150631" cy="215187"/>
          </a:xfrm>
          <a:prstGeom prst="rect">
            <a:avLst/>
          </a:prstGeom>
        </p:spPr>
      </p:pic>
      <p:pic>
        <p:nvPicPr>
          <p:cNvPr id="16" name="Picture 7" descr="indicato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70657" y="2434301"/>
            <a:ext cx="150631" cy="215187"/>
          </a:xfrm>
          <a:prstGeom prst="rect">
            <a:avLst/>
          </a:prstGeom>
        </p:spPr>
      </p:pic>
      <p:pic>
        <p:nvPicPr>
          <p:cNvPr id="17" name="Picture 7" descr="indicato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3176" y="2218277"/>
            <a:ext cx="150631" cy="215187"/>
          </a:xfrm>
          <a:prstGeom prst="rect">
            <a:avLst/>
          </a:prstGeom>
        </p:spPr>
      </p:pic>
      <p:pic>
        <p:nvPicPr>
          <p:cNvPr id="18" name="Picture 7" descr="indicato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93096" y="2433464"/>
            <a:ext cx="150631" cy="215187"/>
          </a:xfrm>
          <a:prstGeom prst="rect">
            <a:avLst/>
          </a:prstGeom>
        </p:spPr>
      </p:pic>
      <p:sp>
        <p:nvSpPr>
          <p:cNvPr id="19" name="18 Estrella de 5 puntas"/>
          <p:cNvSpPr/>
          <p:nvPr/>
        </p:nvSpPr>
        <p:spPr>
          <a:xfrm>
            <a:off x="6109320" y="2577480"/>
            <a:ext cx="288032" cy="21602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19 Estrella de 5 puntas"/>
          <p:cNvSpPr/>
          <p:nvPr/>
        </p:nvSpPr>
        <p:spPr>
          <a:xfrm>
            <a:off x="7981528" y="4953744"/>
            <a:ext cx="288032" cy="21602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0 Estrella de 5 puntas"/>
          <p:cNvSpPr/>
          <p:nvPr/>
        </p:nvSpPr>
        <p:spPr>
          <a:xfrm>
            <a:off x="3805064" y="6105872"/>
            <a:ext cx="288032" cy="21602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2" name="Picture 7" descr="indicato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74513" y="2073424"/>
            <a:ext cx="150631" cy="215187"/>
          </a:xfrm>
          <a:prstGeom prst="rect">
            <a:avLst/>
          </a:prstGeom>
        </p:spPr>
      </p:pic>
      <p:sp>
        <p:nvSpPr>
          <p:cNvPr id="23" name="22 Rectángulo"/>
          <p:cNvSpPr/>
          <p:nvPr/>
        </p:nvSpPr>
        <p:spPr>
          <a:xfrm>
            <a:off x="5728624" y="0"/>
            <a:ext cx="43297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DO" sz="4000" b="1" dirty="0" smtClean="0">
                <a:solidFill>
                  <a:schemeClr val="bg1"/>
                </a:solidFill>
              </a:rPr>
              <a:t>SITUACIÓN ACTUAL</a:t>
            </a:r>
            <a:endParaRPr lang="es-DO" sz="40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C:\Users\CNSAND~1\AppData\Local\Temp\IMG-20181127-WA0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664" y="3225552"/>
            <a:ext cx="4631905" cy="3888432"/>
          </a:xfrm>
          <a:prstGeom prst="rect">
            <a:avLst/>
          </a:prstGeom>
          <a:noFill/>
        </p:spPr>
      </p:pic>
      <p:pic>
        <p:nvPicPr>
          <p:cNvPr id="3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7298" y="3153544"/>
            <a:ext cx="5297619" cy="3960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695578" y="201216"/>
            <a:ext cx="635795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DO" sz="4000" b="1" dirty="0" smtClean="0">
                <a:solidFill>
                  <a:schemeClr val="bg1"/>
                </a:solidFill>
              </a:rPr>
              <a:t>SOBRE EL BALIZAMIENTO DE </a:t>
            </a:r>
          </a:p>
          <a:p>
            <a:pPr algn="ctr"/>
            <a:r>
              <a:rPr lang="es-DO" sz="4000" b="1" dirty="0" smtClean="0">
                <a:solidFill>
                  <a:schemeClr val="bg1"/>
                </a:solidFill>
              </a:rPr>
              <a:t>NUESTROS  PUERTOS    </a:t>
            </a:r>
            <a:endParaRPr lang="es-DO" sz="4000" dirty="0" smtClean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 preferRelativeResize="0">
            <a:picLocks noChangeArrowheads="1"/>
          </p:cNvPicPr>
          <p:nvPr/>
        </p:nvPicPr>
        <p:blipFill>
          <a:blip r:embed="rId4" cstate="print"/>
          <a:srcRect l="1958" t="18939" r="2537" b="-2272"/>
          <a:stretch>
            <a:fillRect/>
          </a:stretch>
        </p:blipFill>
        <p:spPr bwMode="auto">
          <a:xfrm>
            <a:off x="1099884" y="1425352"/>
            <a:ext cx="8465820" cy="162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5 Imagen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4664" y="993304"/>
            <a:ext cx="745291" cy="8384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7817772" y="6996811"/>
            <a:ext cx="1592575" cy="269523"/>
          </a:xfrm>
          <a:prstGeom prst="rect">
            <a:avLst/>
          </a:prstGeom>
          <a:noFill/>
        </p:spPr>
        <p:txBody>
          <a:bodyPr wrap="square" lIns="99276" tIns="49638" rIns="99276" bIns="49638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www.armada.mil.do</a:t>
            </a:r>
          </a:p>
        </p:txBody>
      </p:sp>
      <p:sp>
        <p:nvSpPr>
          <p:cNvPr id="34822" name="AutoShape 6" descr="data:image/jpeg;base64,/9j/4AAQSkZJRgABAQAAAQABAAD/2wCEAAkGBw0NDQ0ODA4NDQ8ODQ8NDw8PDw8MDw0NFBEXFhQRFBQYHCggGBolHBQUITEhJSkrLi4uFx8zODMsNygtLisBCgoKDg0OGhAQGCwkHyQsLSwtLCwsLywtLCwsNC4sLCwsLCw3LCwsLCwsLCwsLCwsLCwsLCwsLCwsLCwsKywsLP/AABEIAOEA4QMBEQACEQEDEQH/xAAbAAEAAgMBAQAAAAAAAAAAAAAABQYBBAcDAv/EAEMQAAIBAQMDDwsEAQQDAAAAAAABAgMEBhEFIZIHEhYiMTRBUVJhcYGRsbITFzIzQlNydKHR0hQjYsFzFUPC4SSC8P/EABoBAQEBAQEBAQAAAAAAAAAAAAAFBgQDAgH/xAA3EQEAAQICBQsFAAEEAwEAAAAAAQIDBBEFEiExURMUFTJBUnGBkaHBIjNhsdHhNEKC8CNy8ST/2gAMAwEAAhEDEQA/AO4AJSSWLeCWdt7iQEJbry0KbcaSdaS4trHHp4eo67eDuVbZ2J17Sdm3OVO2fx/UVUvVaG9pCjFfyU5P6SR0xgKe2qXDOmK+yiHxsptfJs+hU/M/eYUcZfnS9zux7mym18mz6FT8xzCjjJ0vc7se5sptfJs+hU/Mcwo4ydL3e7HubKbXybPoVPzPzmFHGTpe73Y9zZTa+TZ9Cp+Z+8wo4ydL3e7HubKbXybPoVPzHMKOMnS9zux7mym18mz6FT8z85hRxk6Xu92Pc2U2vk2fQqfmOYUcZOl7vdj3NlNr5Nn0Kn5jmFHGTpe53Y9zZTa+TZ9Cp+Z+8wo4ydL3e7HubKbXybPoVPzHMKOMnS93ux7mym18mz6FT8xzCjjJ0vd7se5sptfJs+hU/Mcwo4ydL3e7HubKbXybPoVPzPzmFHGTpe53Y9zZTa+TZ9Cp+Z+8wo4ydL3e7HubKbXybPoVPzHMKOMnS93ux7mym18mz6FT8z85hRxk6Xu92Pc2U2vk2fQqfmfvMKOMnS9zux7mym18mz6FT8xzCjjJ0vc7se7Oym1cmz6FT8z85hRxk6Xud2Pds2e9csf3aaw44N9zPOvAT/tl729L0z16cvBN2HK1GutpJY8KeZrqOKu3VROVUKlq9RdjWonNvJnw9QDIGJNJNvMlnb4kBScu5ZlaJOFNuNJPDN/uc75uYr4bDRRGtVv/AEzmOx03Z1KJ+n9/4Q52JjIAAAAAAAAAAAAAAAAAAAAAAAAAzCbi1KLcWtxrMz4rt01xlVD1tXa7VWtRK05Ay55R+Sq5ppbvKXGiLfszaqylqMLiab9GtG/thY1nPF0mAEJeu2OnQVOLwlVeH/ot3+l1nXg7etcznsTtJ3pt2dWN87P6ppYZoAwBkAAA37Dke0WhJwhhF+3PaxfRxnhcxFu3smdrrsYK9e20xs4ymaF01/u1njxQjgu1nJVj+7So0aIj/fV6NjYtZ+VV7V9jz59c4Q9uibPGXjWunD/bqyT/AJRUl9D7px89tLzr0RT/ALavVEW7INpopvWqpFe1Txl2rdOq3irdezPLxT72j71rblnH4RZ0uFkAAAAAAAAAAAAAADyr1JU15SOaVN67pXCjmxVvXtzxja7tH3uSvRwnZLoOQ7cq9GMlxEVqEkBTr41G7RCPAqKl1ucl/wASpgI+mqfygaYn66Y/CCO9IAAADMIuTSim23gks7bPyZy2y/YiZnKFtyNd6NNKpaEp1N1Q3Yw6eNkvEYyavpo3NBg9G00fXc2zw7IT5wqrIAAAAh8sZCp10508KdXjWaM/iX9nXYxVVvZO2E/F6PovfVTsq/fiplejOnOUKicZReDTK1NUVRnDOV0VUVTTVGUw+D6fAAAAAAAAAAAAAGJRxTT4Vh2jLN+xOW1L6m1qc7Ok+D7GcbVdwKZfDfcfl4eOoVcB1J8Wf0v92nw+UKdySAAAFtuvkpQirRUW3ktomvRjx9LJeMv5zqU7u1f0bhIpp5WqNs7vxH+VhOBXAAAAAAAQ94slK0U3OC/dgm1huzjyfsdeFv8AJ1ZTulPx+Ei9RrU9aPf8KSWGZAAAAAAAAAAAAAIDd1L/AFPWZxtodAApl8N9x+Xh46hVwHUnxZ/S/wB2nw+UKdySAANvJNk8vXp0+Byxl8Czs8r1zk6JqdGFs8rdpo9fB0JJJJLMlmRBa6IyZAAQ+VbwUbO3CKdWot1JpRj0s7LGCruRrTshMxelLVidWNtX68UO72V8c1OnhxbbvOzo63xlMnTl3Pqwksm3mpVZKFWPkpPMnjjBvix4DmvYCqiM6Zzj3d2F0xbuzq1xqz7J44FgAAUW8lj8jaZOKwjUXlI8z9pdveWsJc17e3fGxmNI2eTvTlunb/UWdLgAAAAAAAAAAAAQG7qX+p6zONtDoAFMvhvuPy8PHUKuA6k+LP6X+7T4fKFO5JAAFhuZSxq1p8mEY6Tf4nBj6vpiFfRFOddVXCI9/wD4tpLXwCKvJb3Z6D1jwnUesi+LNnfYdeDsxcubd0J2k8VNiz9O+dkKGXmPAAFyullB1acqM3jKlhrW91039vsRsfZiirXjt/bUaHxU3KJt1Ttp/X+E+T1kAisuZJ/VqnhJQcG87WOKfAdOHxHJTOcZ5uHG4PnERlOWSJ2Jz99HQf3Orn8d1wdD1d/2Nic/fR0X9xz+O6dD1d/2Nic/fR0X9xz+O6dD1d/2edS6lZejUpy6ddE+ox9HbEvirRFyN1USjbXki00cXOk8OVHCa+m51nRRiLde6XHdwd631qdn42tI9nKAAAAAAQG7qX+p6zONtDoIFLvfvuPy8PHUKuA6k+LP6X+7T4fKFO5JAAFouUtraOmn3SJukN9PmuaH3V+XysxOWgCq33eezLmqvwFXRu6ry+Wd07O23Hj8KwVEAAATlzn/AOVL/DPxROHSH2vP+q+hZ/8A0T/6z+4XUiNUAAAAAAAARGVcgUa6coJUqm7rktrJ/wAl/Z1WcXXb2TthPxOj7d3bTsn/ALvU612WpRm4VYuMl2NcafCitRXTXGdLPXbVdqrVrja8T7eQAAAEBu6l/qeszjbQ6ABTL377j8vDx1CrgOpPiz+l/u0+HyhTuSQABabl+jaPih3Mm6Q30+a5ofdX5fKyk5aAKpff0rN0Ve+JW0buq8vlndO9a35/CslNAAAE5c/fT/wz8UTh0h9rzj5VtC/6n/jP7hdSI1YAAwBkAAAAANDK+TYWqm4vBTWeEuS+LoPexem1Vn2OXF4Wm/RlO/slQq1KUJShNYSi3FriaLdNUVRnDK10zRVNM74fJ+vkAAEBu6l/qeszjbQ6ABTL377j8vDx1CrgOpPiz+l/u0+HyhTuSQABabl+jaPih3Mm6Q30+a5ofdX5fKyk5aAKpff0rN0Ve+JW0buq8vlndO9a35/CslNAAAEhkTKEbLWdSUXNOEoYLBPFtPHP0HPibM3qNWJy2u3AYqMNd15jPZl+k7supe5qdsTg6Nq70LHTlvuT7Gy6l7mp2xHRtXeg6ct9yfY2XUvc1O2I6Nq70HTlvuT7Gy6l7mp2xHRtXeg6ct9yfY2XUvc1O2I6Nq70HTlvuT7Gy6l7mp2xHRtXeg6ct9yfZtWS8tmqNRlrqTeZa9bXtW4eVzAXaYzja6LOl8PcnKc6fH+plPFYrOnnOJUic2QAFWvhYsHCvFbu0n0+y+9dhSwN3fRPkh6WsZTF2PCfhWiiigAAgN3Uv9T1mcbaHQAKZe/fcfl4eOoVcB1J8Wf0v92nw+UKdySAALTcv0bR8UO5k3SG+nzXND7q/L5WUnLQBVL7+lZuir3xK2jd1Xl8s7p3rW/P4VkpoAAAAAAAAAAAALHdTKslNWeo8Yy9W2/Rlyehk3HYeJjlKd/au6IxsxVyNc7J3fj8LcSGkANDLlHyllrrhVNzXTHP/R7YerVu0y5cbRr2K4/GfooBdZMAAEBu6l/qeszjbQ6ABTL4b7j8vDx1CrgOpPiz+l/u0+HyhTuSQABabl+jaPih3Mm6Q30+a7ofdX5fKyk5ZAKpff0rN0Ve+JW0buq8vlndO9a35/CslNAAAAAAAAAAAAB7WKTVai1uqrTa6dcj4uRnRVE8JetiZi7RMcY/bpZmW8APO0rGnNPhhLuPqjrQ+LkZ0T4OaI0LGQyAAIEt3Uv9T1mcbaHQQKXfDfcfl4eOoVcB1J8Wf0v92nw+UKdySAALTcv0bR8UO5k3SG+nzXND7q/L5WUnLQBVL7+lZuir3xK2jd1Xl8s7p3rW/P4VkpoAAAAAAAAAAAAJa7Vhda0RlhtKTVST4MVniu1HJjL0W7cx2zsUtF4ab1+KuynbPwvZBa8A1cqVdZZ68uKlPDpwwX1PSzTrXKY/LwxNepZrq/EudF9kGQABAbupf6nrM420OggUu9++4/Lw8dQq4DqT4s/pf7tPh8oU7kkAAWm5fo2j4odzJukN9PmuaH3V+XyspOWgCqX39KzdFXviVtG7qvL5Z3TvWt+fwrJTQAABsWKx1LRPWUknLWuWdpZlh9zzuXabca1T2sYeu/VqURt3t7Y5bORHTieHPrPH2dnROK7sepsctnIjpxHPrPH2OicV3Y9TY5bORHTiOfWePsdE4rux6mxy2ciOnEc+s8fY6JxXdj1Njls5EdOI59Z4+x0Tiu7HqbHLZyI6cRz6zx9jonFd2PVtWS6taTXlpxpx4dbt5P8Ao8rmkaIj6YzdFnQt2qf/ACTER+NsrTYrJToQUKUdal2yfG3wslXLlVyrWqlobFiizRqURlDYPN7AFfvfa9bSjRW7UeL5oR/77juwNvOqauCTpW9q24txvn9QqJVZ8AAECW7qX+p6zONtDoIFLvfvuPy8PHUKuA6k+LP6X+7T4fKFO5JAAFpuX6No+KHcybpDfT5rmh91fl8rKTloAql9/Ss3RV74lbRu6ry+Wd071rfn8KyU0AAATlz99P8Awz8UTh0h9rz/AKraF/1P/Gf3C6kRqwAAAAAAAAB5WmvClCVSo8IxWLZ9UUzXOrD4uXKbdM1Vboc/ylbJWirKpLheEVyYcCLtq3FumKYZPEX5vXJrn/sNY9HgAACBLd1L/U9ZnG2h0ECl3v33H5eHjqFXAdSfFn9L/dp8PlCnckgAC03L9G0fFDuZN0hvp81zQ+6vy+VlJy0AVS+/pWboq98Sto3dV5fLO6d61vz+FZKaAAAJy5++n/hn4onDpD7Xn/VbQv8Aqf8AjP7hdSI1YAAAAAAAB81JqMXJ4tJN5k5PqSP2IznJ+VVasTKi5ayvO1Swzxpxe1hwt8cuctYfDxaj8svjMZVfqy3Ux2f1GnQ4gAAAIEt3Uv8AU9ZnG2h0ACmXv33H5eHjqFXAdSfFn9L/AHafD5Qp3JIAAs1ypb4X+J+InaQjqz4/C3oeevHh8rQTVsArF9obWzy4nUj2qL/4lTRs7ao8EDTtOy3V4x65fxVSqzoAAkbv2pUbVTlJ4ReMJPgSlw9uBzYu3Ny1MR4u7R16LOIpqndu9XQDPtmAAAAAAAAAK7eLIimnWoLCaWM4JemuNc/ed+FxOrOpVuSNIYGKom5bjb2xx/yqZUQAAAAIEt3Uv9T1mcbaHQQKXe/fcfl4eOoVcB1J8Wf0v92nw+UKdySAAJ259XC0Tjy6f1Tx+5xY6nO3E8JVdE15XZjjC4kloQCHvTZ/KWSbW7TaqdS3fo2dmBr1bsRx2JulrWvhpnhtUYusgAAAFkyLeTycVTtOuaWaNRZ2lxSXD0k3E4HWnWt+i7gdLakRRe3dk/1YaeVbNJYqtT65Jd5OnD3Y30yt043D1RnFcer6/wBRs/vqWnE/OQud2fR9c6s9+PU/1Gz++pacRyFzuyc6s9+PU/1Gz++pacRyFzuz6HOrPfj1P9Rs/vqWnEchc7snOrPfj1e1KtCaxhKM1/FqR8VUzTvh6UV017aZzeh8vsAAUm82T1Qra+CwhVxkuJT9pfXEsYO7r0ZTvhmtJYfkrmtG6r99qHOtOAABAlu6l/qeszjbQ6CBS74b7j8vDx1CrgOpPiz+l/u0+HyhTuSQABtZKtHkbRSnwKaUvheZ/Rnleo17cw6MLc5O9TV+XRCC1wB81IKUZRksVJOLXGnun7EzE5w/KqYqiYndLnOUrI7PWnSfsvavji9xmjs3IuURVDD4qxNi7Nuez9NY9XOAAAAAAAAAPujVlTkpU5OEluNZmfNVMVRlVGb7orqt1a1E5Sul3ss/qU6dTBVYrHNmU48fSRcXheSnWp3fpqdG6Q5xGpX1o900cSqARV5bP5Sy1Hw0/wBxdW79MTpwlerdj87HDpG3r2J/G1Ri0y4AAIDd1L/U9ZnG2h0ECl3v33H5eHjqFXAdSfFn9L/dp8PlCnckgAABfLv23y9ng29vDaT6VuPrWBExNvUuTwlqsBf5WzEzvjZKSOd2AEPePJX6mnroL92nnX848MTsweI5KrKd0pmk8FzijWp60e/4UZrDM8zW6nmaLrJbgPwAAAAAAAAAbWSq7pWijNPcqRT54t4NdjPK/RFduqJ4OjCXJt36Ko4x6dro5m25APG2Q11KrF+1TnHtiz7tzlVE/l53ada3VHGJc2RoGNZAAEBu6l/qeszjbQ6ABTL4b7j8vDx1CrgOpPiz+l/u0+HyhTuSQAAAlLvZR/T1ts/26m1lxJ8Eur+zmxVnlKNm+HdgMTyNzbunf/V6IrUAACAy/kFVsatBJVfajuKp9mUMLjOT+mvd+kbSOjOW/wDJb63Dj/lT6kJRk4yTjJPBp5mmWImJjOGZqpmmZpqjKYfJ+vkAAAAAAAA3Mj2d1bTRiveRlLmjF4vuPHEVxRaqn8OrBWpu36KY4xPlG10UzjbgHhbZ62jVk/Zpzl2RZ924zriPy871WrbqnhEubo0DGsgACA3dS/1PWZxtodBApd799x+Xh46hVwHUnxZ/S/3afD5Qp3JIAAAALXdjK+vSs9V7ZZqbftR5PSiXjMPlOvTu7V7RuM1o5KudvZ/FjOBYAAGjlLJVG0r9yOEsMFOOaS6+E97OIrtT9M+TkxWCtYiPrjbxjerNtuxXhi6LVaPFioT7HmKdrH26utsQb+hr1G239UekomtY61P06dSPTFnZTdoq3TCbXYu0damY8ngfbxYBmYgzMQZgM2xZbFVrNKlCU8eFLBLpe4edd2iiM6pye1nD3b05UUzK6ZCyOrLFuT11WaWufBFclEXFYmb05RuhqtH4CMNTnO2qd/8AISxyKIBEXntKp2WUeGo1TXRw/Q6sHRrXIng4NJXdSxMcdikFlmAAAQG7qX+p6zONtDoIFLvhvuPy8PHUKuA6k+LP6X+7T4fKFO5JAAAABmMmmmm01nTWZpiYzfsTMTnC4ZBy4qyVKs1Gqsyk8yqf9knE4WaPqp3fpocDj4uxqXOt+/8AKdOJUAAAAwPh0ovdjF9SP3Wni+ZopnfDHkYciOij91quL85OjhB5GHIjooa1XE5OjhB5GHIjooa1XE5OjhB5GHIjooa1XE5OjhD7SS3Mx8vuIyZAAAKNeLKH6ithF4wp4xjxSfDL6fQtYWzydG3fLMaQxPLXNm6Nkf1FHS4AAAQG7qX+p6zONtDoAFNvhvqPy8PHMqYDqT4s/pf7lPh8oQ70kAAAAAAg/ViyReRwwhacZR3FUWeS+LjOC/gonbR6K+E0nNP03dscf6tFGtCpFSpyUovcaeKJlVM0zlMLlFdNcZ0znD0Px9AAAAAAAAAAAAq94suJqVCg8cc05rc+GP3KWFwv++vyhE0hj4ym1bnxn4VkoogAAAEBu6l/qeszjbQ6CBVb5UHrqVTgwcH3r+yhgK9s0o2l7edNNfDYrZTQgAAAAAAAD3slsq0Ja6lNwfDhuPpXCfFdumuMqoetq9XanOick/Yr1PMrRTx/lTzdsWcNzAdyfVWs6X7LlPnH8S9ny3Zam5VjF8U8YP6nJVhrtO+FC3jrFe6r12N6FWMvRlGXQ0zxmmY3w6YqpndL7Px9AAAAA+ZSSztpdLwP2IzfkzEb0fbMt2ajjjUU5cmG3f0zI96MNcr7HJdx1i3vqznhG1W8q5fq104Q/apvgT20lzv+ihZwlNvbO2UbE6RuXfpp2R7oc604AAAAGtlG0KlQq1H7MHh8TzL6nxdr1KJqe1i3ylymnjKc1M7O40E3/wDZjPtgvQGjlmxqvRlDhwxT4mtw+7dc0VRVDyvWou0TRV2qDODjJxksGng1zl23XFdOtDJ3rVVquaKmD7eQAAAAAAAAAAE2txtdGYP2JmNz7Veotyc9KR86tPB9cpXxn1Z/UVPeVNOQ1KeEHKV96fU/UVPeVNOX3GpTwg5SvvT6n6ip7yppyGpTwg5SvvT6n6ip7yppyGpTwg5SvvT6viU5PdlJ9LbP2IiH5NUzvlg/XyAAAAAAAr2U6ztlohZaO2hCalUks6lNez1Y9vQS8bf1p1I81/RmFmiOVq3zu/rrF3LArPQjHDDMcCulwMNAVy8GRXUxqUsFNbvFLmZ7Wb9Vqc4c2JwtF+nKrf2SqFWsqctbVxpyXKzJ9DKlvFW6+3LxQL2j71rszjjD0i086afQ8TpjbucUxlvZwD8zMAZmADABgAwAYAMAZmAMzAGZgDMwAYAMAZmADAGZgAwAYAMANa02+hSWNSpCPNji+xZz4ru0UdaXtbsXLnVpmUPXyhaLY/JWOE4QlmlUawlJfxXB39BOv42atlHqs4XRkUTrXds8P6u9zLpxs8VOaWuwOBXXeKwWCAAZAw0BHZQyPRrrbxQFZtdwLPN4pYdgGt5uqPODI83VHnBkebqjzgyPN1R5wZHm6o84MjzdUecGR5uqPODI83VHnBkebqjzgyPN1R5wZHm6o84MjzdUecGR5uqPODI83VHnBkebqjzgyPN1R5wZHm6o84MjzdUecGR5uqPODI83VHnBk9rNqfUIvFruAsmTsg0LOlrYoCWjFLMgAGQAAAAAAAAAAAAAAAAAAAAAAGAMgAAAAAAAAAH/2Q=="/>
          <p:cNvSpPr>
            <a:spLocks noChangeAspect="1" noChangeArrowheads="1"/>
          </p:cNvSpPr>
          <p:nvPr/>
        </p:nvSpPr>
        <p:spPr bwMode="auto">
          <a:xfrm>
            <a:off x="171133" y="-145626"/>
            <a:ext cx="326549" cy="316654"/>
          </a:xfrm>
          <a:prstGeom prst="rect">
            <a:avLst/>
          </a:prstGeom>
          <a:noFill/>
        </p:spPr>
        <p:txBody>
          <a:bodyPr vert="horz" wrap="square" lIns="99276" tIns="49638" rIns="99276" bIns="49638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824" name="AutoShape 8" descr="data:image/jpeg;base64,/9j/4AAQSkZJRgABAQAAAQABAAD/2wCEAAkGBw0NDQ0ODA4NDQ8ODQ8NDw8PDw8MDw0NFBEXFhQRFBQYHCggGBolHBQUITEhJSkrLi4uFx8zODMsNygtLisBCgoKDg0OGhAQGCwkHyQsLSwtLCwsLywtLCwsNC4sLCwsLCw3LCwsLCwsLCwsLCwsLCwsLCwsLCwsLCwsKywsLP/AABEIAOEA4QMBEQACEQEDEQH/xAAbAAEAAgMBAQAAAAAAAAAAAAAABQYBBAcDAv/EAEMQAAIBAQMDDwsEAQQDAAAAAAABAgMEBhEFIZIHEhYiMTRBUVJhcYGRsbITFzIzQlNydKHR0hQjYsFzFUPC4SSC8P/EABoBAQEBAQEBAQAAAAAAAAAAAAAFBgQDAgH/xAA3EQEAAQICBQsFAAEEAwEAAAAAAQIDBBEFEiExURMUFTJBUnGBkaHBIjNhsdHhNEKC8CNy8ST/2gAMAwEAAhEDEQA/AO4AJSSWLeCWdt7iQEJbry0KbcaSdaS4trHHp4eo67eDuVbZ2J17Sdm3OVO2fx/UVUvVaG9pCjFfyU5P6SR0xgKe2qXDOmK+yiHxsptfJs+hU/M/eYUcZfnS9zux7mym18mz6FT8xzCjjJ0vc7se5sptfJs+hU/Mcwo4ydL3e7HubKbXybPoVPzPzmFHGTpe73Y9zZTa+TZ9Cp+Z+8wo4ydL3e7HubKbXybPoVPzHMKOMnS9zux7mym18mz6FT8z85hRxk6Xu92Pc2U2vk2fQqfmOYUcZOl7vdj3NlNr5Nn0Kn5jmFHGTpe53Y9zZTa+TZ9Cp+Z+8wo4ydL3e7HubKbXybPoVPzHMKOMnS93ux7mym18mz6FT8xzCjjJ0vd7se5sptfJs+hU/Mcwo4ydL3e7HubKbXybPoVPzPzmFHGTpe53Y9zZTa+TZ9Cp+Z+8wo4ydL3e7HubKbXybPoVPzHMKOMnS93ux7mym18mz6FT8z85hRxk6Xu92Pc2U2vk2fQqfmfvMKOMnS9zux7mym18mz6FT8xzCjjJ0vc7se7Oym1cmz6FT8z85hRxk6Xud2Pds2e9csf3aaw44N9zPOvAT/tl729L0z16cvBN2HK1GutpJY8KeZrqOKu3VROVUKlq9RdjWonNvJnw9QDIGJNJNvMlnb4kBScu5ZlaJOFNuNJPDN/uc75uYr4bDRRGtVv/AEzmOx03Z1KJ+n9/4Q52JjIAAAAAAAAAAAAAAAAAAAAAAAAAzCbi1KLcWtxrMz4rt01xlVD1tXa7VWtRK05Ay55R+Sq5ppbvKXGiLfszaqylqMLiab9GtG/thY1nPF0mAEJeu2OnQVOLwlVeH/ot3+l1nXg7etcznsTtJ3pt2dWN87P6ppYZoAwBkAAA37Dke0WhJwhhF+3PaxfRxnhcxFu3smdrrsYK9e20xs4ymaF01/u1njxQjgu1nJVj+7So0aIj/fV6NjYtZ+VV7V9jz59c4Q9uibPGXjWunD/bqyT/AJRUl9D7px89tLzr0RT/ALavVEW7INpopvWqpFe1Txl2rdOq3irdezPLxT72j71rblnH4RZ0uFkAAAAAAAAAAAAAADyr1JU15SOaVN67pXCjmxVvXtzxja7tH3uSvRwnZLoOQ7cq9GMlxEVqEkBTr41G7RCPAqKl1ucl/wASpgI+mqfygaYn66Y/CCO9IAAADMIuTSim23gks7bPyZy2y/YiZnKFtyNd6NNKpaEp1N1Q3Yw6eNkvEYyavpo3NBg9G00fXc2zw7IT5wqrIAAAAh8sZCp10508KdXjWaM/iX9nXYxVVvZO2E/F6PovfVTsq/fiplejOnOUKicZReDTK1NUVRnDOV0VUVTTVGUw+D6fAAAAAAAAAAAAAGJRxTT4Vh2jLN+xOW1L6m1qc7Ok+D7GcbVdwKZfDfcfl4eOoVcB1J8Wf0v92nw+UKdySAAAFtuvkpQirRUW3ktomvRjx9LJeMv5zqU7u1f0bhIpp5WqNs7vxH+VhOBXAAAAAAAQ94slK0U3OC/dgm1huzjyfsdeFv8AJ1ZTulPx+Ei9RrU9aPf8KSWGZAAAAAAAAAAAAAIDd1L/AFPWZxtodAApl8N9x+Xh46hVwHUnxZ/S/wB2nw+UKdySAANvJNk8vXp0+Byxl8Czs8r1zk6JqdGFs8rdpo9fB0JJJJLMlmRBa6IyZAAQ+VbwUbO3CKdWot1JpRj0s7LGCruRrTshMxelLVidWNtX68UO72V8c1OnhxbbvOzo63xlMnTl3Pqwksm3mpVZKFWPkpPMnjjBvix4DmvYCqiM6Zzj3d2F0xbuzq1xqz7J44FgAAUW8lj8jaZOKwjUXlI8z9pdveWsJc17e3fGxmNI2eTvTlunb/UWdLgAAAAAAAAAAAAQG7qX+p6zONtDoAFMvhvuPy8PHUKuA6k+LP6X+7T4fKFO5JAAFhuZSxq1p8mEY6Tf4nBj6vpiFfRFOddVXCI9/wD4tpLXwCKvJb3Z6D1jwnUesi+LNnfYdeDsxcubd0J2k8VNiz9O+dkKGXmPAAFyullB1acqM3jKlhrW91039vsRsfZiirXjt/bUaHxU3KJt1Ttp/X+E+T1kAisuZJ/VqnhJQcG87WOKfAdOHxHJTOcZ5uHG4PnERlOWSJ2Jz99HQf3Orn8d1wdD1d/2Nic/fR0X9xz+O6dD1d/2Nic/fR0X9xz+O6dD1d/2edS6lZejUpy6ddE+ox9HbEvirRFyN1USjbXki00cXOk8OVHCa+m51nRRiLde6XHdwd631qdn42tI9nKAAAAAAQG7qX+p6zONtDoIFLvfvuPy8PHUKuA6k+LP6X+7T4fKFO5JAAFouUtraOmn3SJukN9PmuaH3V+XysxOWgCq33eezLmqvwFXRu6ry+Wd07O23Hj8KwVEAAATlzn/AOVL/DPxROHSH2vP+q+hZ/8A0T/6z+4XUiNUAAAAAAAARGVcgUa6coJUqm7rktrJ/wAl/Z1WcXXb2TthPxOj7d3bTsn/ALvU612WpRm4VYuMl2NcafCitRXTXGdLPXbVdqrVrja8T7eQAAAEBu6l/qeszjbQ6ABTL377j8vDx1CrgOpPiz+l/u0+HyhTuSQABabl+jaPih3Mm6Q30+a5ofdX5fKyk5aAKpff0rN0Ve+JW0buq8vlndO9a35/CslNAAAE5c/fT/wz8UTh0h9rzj5VtC/6n/jP7hdSI1YAAwBkAAAAANDK+TYWqm4vBTWeEuS+LoPexem1Vn2OXF4Wm/RlO/slQq1KUJShNYSi3FriaLdNUVRnDK10zRVNM74fJ+vkAAEBu6l/qeszjbQ6ABTL377j8vDx1CrgOpPiz+l/u0+HyhTuSQABabl+jaPih3Mm6Q30+a5ofdX5fKyk5aAKpff0rN0Ve+JW0buq8vlndO9a35/CslNAAAEhkTKEbLWdSUXNOEoYLBPFtPHP0HPibM3qNWJy2u3AYqMNd15jPZl+k7supe5qdsTg6Nq70LHTlvuT7Gy6l7mp2xHRtXeg6ct9yfY2XUvc1O2I6Nq70HTlvuT7Gy6l7mp2xHRtXeg6ct9yfY2XUvc1O2I6Nq70HTlvuT7Gy6l7mp2xHRtXeg6ct9yfZtWS8tmqNRlrqTeZa9bXtW4eVzAXaYzja6LOl8PcnKc6fH+plPFYrOnnOJUic2QAFWvhYsHCvFbu0n0+y+9dhSwN3fRPkh6WsZTF2PCfhWiiigAAgN3Uv9T1mcbaHQAKZe/fcfl4eOoVcB1J8Wf0v92nw+UKdySAALTcv0bR8UO5k3SG+nzXND7q/L5WUnLQBVL7+lZuir3xK2jd1Xl8s7p3rW/P4VkpoAAAAAAAAAAAALHdTKslNWeo8Yy9W2/Rlyehk3HYeJjlKd/au6IxsxVyNc7J3fj8LcSGkANDLlHyllrrhVNzXTHP/R7YerVu0y5cbRr2K4/GfooBdZMAAEBu6l/qeszjbQ6ABTL4b7j8vDx1CrgOpPiz+l/u0+HyhTuSQABabl+jaPih3Mm6Q30+a7ofdX5fKyk5ZAKpff0rN0Ve+JW0buq8vlndO9a35/CslNAAAAAAAAAAAAB7WKTVai1uqrTa6dcj4uRnRVE8JetiZi7RMcY/bpZmW8APO0rGnNPhhLuPqjrQ+LkZ0T4OaI0LGQyAAIEt3Uv9T1mcbaHQQKXfDfcfl4eOoVcB1J8Wf0v92nw+UKdySAALTcv0bR8UO5k3SG+nzXND7q/L5WUnLQBVL7+lZuir3xK2jd1Xl8s7p3rW/P4VkpoAAAAAAAAAAAAJa7Vhda0RlhtKTVST4MVniu1HJjL0W7cx2zsUtF4ab1+KuynbPwvZBa8A1cqVdZZ68uKlPDpwwX1PSzTrXKY/LwxNepZrq/EudF9kGQABAbupf6nrM420OggUu9++4/Lw8dQq4DqT4s/pf7tPh8oU7kkAAWm5fo2j4odzJukN9PmuaH3V+XyspOWgCqX39KzdFXviVtG7qvL5Z3TvWt+fwrJTQAABsWKx1LRPWUknLWuWdpZlh9zzuXabca1T2sYeu/VqURt3t7Y5bORHTieHPrPH2dnROK7sepsctnIjpxHPrPH2OicV3Y9TY5bORHTiOfWePsdE4rux6mxy2ciOnEc+s8fY6JxXdj1Njls5EdOI59Z4+x0Tiu7HqbHLZyI6cRz6zx9jonFd2PVtWS6taTXlpxpx4dbt5P8Ao8rmkaIj6YzdFnQt2qf/ACTER+NsrTYrJToQUKUdal2yfG3wslXLlVyrWqlobFiizRqURlDYPN7AFfvfa9bSjRW7UeL5oR/77juwNvOqauCTpW9q24txvn9QqJVZ8AAECW7qX+p6zONtDoIFLvfvuPy8PHUKuA6k+LP6X+7T4fKFO5JAAFpuX6No+KHcybpDfT5rmh91fl8rKTloAql9/Ss3RV74lbRu6ry+Wd071rfn8KyU0AAATlz99P8Awz8UTh0h9rz/AKraF/1P/Gf3C6kRqwAAAAAAAAB5WmvClCVSo8IxWLZ9UUzXOrD4uXKbdM1Vboc/ylbJWirKpLheEVyYcCLtq3FumKYZPEX5vXJrn/sNY9HgAACBLd1L/U9ZnG2h0ECl3v33H5eHjqFXAdSfFn9L/dp8PlCnckgAC03L9G0fFDuZN0hvp81zQ+6vy+VlJy0AVS+/pWboq98Sto3dV5fLO6d61vz+FZKaAAAJy5++n/hn4onDpD7Xn/VbQv8Aqf8AjP7hdSI1YAAAAAAAB81JqMXJ4tJN5k5PqSP2IznJ+VVasTKi5ayvO1Swzxpxe1hwt8cuctYfDxaj8svjMZVfqy3Ux2f1GnQ4gAAAIEt3Uv8AU9ZnG2h0ACmXv33H5eHjqFXAdSfFn9L/AHafD5Qp3JIAAs1ypb4X+J+InaQjqz4/C3oeevHh8rQTVsArF9obWzy4nUj2qL/4lTRs7ao8EDTtOy3V4x65fxVSqzoAAkbv2pUbVTlJ4ReMJPgSlw9uBzYu3Ny1MR4u7R16LOIpqndu9XQDPtmAAAAAAAAAK7eLIimnWoLCaWM4JemuNc/ed+FxOrOpVuSNIYGKom5bjb2xx/yqZUQAAAAIEt3Uv9T1mcbaHQQKXe/fcfl4eOoVcB1J8Wf0v92nw+UKdySAAJ259XC0Tjy6f1Tx+5xY6nO3E8JVdE15XZjjC4kloQCHvTZ/KWSbW7TaqdS3fo2dmBr1bsRx2JulrWvhpnhtUYusgAAAFkyLeTycVTtOuaWaNRZ2lxSXD0k3E4HWnWt+i7gdLakRRe3dk/1YaeVbNJYqtT65Jd5OnD3Y30yt043D1RnFcer6/wBRs/vqWnE/OQud2fR9c6s9+PU/1Gz++pacRyFzuyc6s9+PU/1Gz++pacRyFzuz6HOrPfj1P9Rs/vqWnEchc7snOrPfj1e1KtCaxhKM1/FqR8VUzTvh6UV017aZzeh8vsAAUm82T1Qra+CwhVxkuJT9pfXEsYO7r0ZTvhmtJYfkrmtG6r99qHOtOAABAlu6l/qeszjbQ6CBS74b7j8vDx1CrgOpPiz+l/u0+HyhTuSQABtZKtHkbRSnwKaUvheZ/Rnleo17cw6MLc5O9TV+XRCC1wB81IKUZRksVJOLXGnun7EzE5w/KqYqiYndLnOUrI7PWnSfsvavji9xmjs3IuURVDD4qxNi7Nuez9NY9XOAAAAAAAAAPujVlTkpU5OEluNZmfNVMVRlVGb7orqt1a1E5Sul3ss/qU6dTBVYrHNmU48fSRcXheSnWp3fpqdG6Q5xGpX1o900cSqARV5bP5Sy1Hw0/wBxdW79MTpwlerdj87HDpG3r2J/G1Ri0y4AAIDd1L/U9ZnG2h0ECl3v33H5eHjqFXAdSfFn9L/dp8PlCnckgAABfLv23y9ng29vDaT6VuPrWBExNvUuTwlqsBf5WzEzvjZKSOd2AEPePJX6mnroL92nnX848MTsweI5KrKd0pmk8FzijWp60e/4UZrDM8zW6nmaLrJbgPwAAAAAAAAAbWSq7pWijNPcqRT54t4NdjPK/RFduqJ4OjCXJt36Ko4x6dro5m25APG2Q11KrF+1TnHtiz7tzlVE/l53ada3VHGJc2RoGNZAAEBu6l/qeszjbQ6ABTL4b7j8vDx1CrgOpPiz+l/u0+HyhTuSQAAAlLvZR/T1ts/26m1lxJ8Eur+zmxVnlKNm+HdgMTyNzbunf/V6IrUAACAy/kFVsatBJVfajuKp9mUMLjOT+mvd+kbSOjOW/wDJb63Dj/lT6kJRk4yTjJPBp5mmWImJjOGZqpmmZpqjKYfJ+vkAAAAAAAA3Mj2d1bTRiveRlLmjF4vuPHEVxRaqn8OrBWpu36KY4xPlG10UzjbgHhbZ62jVk/Zpzl2RZ924zriPy871WrbqnhEubo0DGsgACA3dS/1PWZxtodBApd799x+Xh46hVwHUnxZ/S/3afD5Qp3JIAAAALXdjK+vSs9V7ZZqbftR5PSiXjMPlOvTu7V7RuM1o5KudvZ/FjOBYAAGjlLJVG0r9yOEsMFOOaS6+E97OIrtT9M+TkxWCtYiPrjbxjerNtuxXhi6LVaPFioT7HmKdrH26utsQb+hr1G239UekomtY61P06dSPTFnZTdoq3TCbXYu0damY8ngfbxYBmYgzMQZgM2xZbFVrNKlCU8eFLBLpe4edd2iiM6pye1nD3b05UUzK6ZCyOrLFuT11WaWufBFclEXFYmb05RuhqtH4CMNTnO2qd/8AISxyKIBEXntKp2WUeGo1TXRw/Q6sHRrXIng4NJXdSxMcdikFlmAAAQG7qX+p6zONtDoIFLvhvuPy8PHUKuA6k+LP6X+7T4fKFO5JAAAABmMmmmm01nTWZpiYzfsTMTnC4ZBy4qyVKs1Gqsyk8yqf9knE4WaPqp3fpocDj4uxqXOt+/8AKdOJUAAAAwPh0ovdjF9SP3Wni+ZopnfDHkYciOij91quL85OjhB5GHIjooa1XE5OjhB5GHIjooa1XE5OjhB5GHIjooa1XE5OjhD7SS3Mx8vuIyZAAAKNeLKH6ithF4wp4xjxSfDL6fQtYWzydG3fLMaQxPLXNm6Nkf1FHS4AAAQG7qX+p6zONtDoAFNvhvqPy8PHMqYDqT4s/pf7lPh8oQ70kAAAAAAg/ViyReRwwhacZR3FUWeS+LjOC/gonbR6K+E0nNP03dscf6tFGtCpFSpyUovcaeKJlVM0zlMLlFdNcZ0znD0Px9AAAAAAAAAAAAq94suJqVCg8cc05rc+GP3KWFwv++vyhE0hj4ym1bnxn4VkoogAAAEBu6l/qeszjbQ6CBVb5UHrqVTgwcH3r+yhgK9s0o2l7edNNfDYrZTQgAAAAAAAD3slsq0Ja6lNwfDhuPpXCfFdumuMqoetq9XanOick/Yr1PMrRTx/lTzdsWcNzAdyfVWs6X7LlPnH8S9ny3Zam5VjF8U8YP6nJVhrtO+FC3jrFe6r12N6FWMvRlGXQ0zxmmY3w6YqpndL7Px9AAAAA+ZSSztpdLwP2IzfkzEb0fbMt2ajjjUU5cmG3f0zI96MNcr7HJdx1i3vqznhG1W8q5fq104Q/apvgT20lzv+ihZwlNvbO2UbE6RuXfpp2R7oc604AAAAGtlG0KlQq1H7MHh8TzL6nxdr1KJqe1i3ylymnjKc1M7O40E3/wDZjPtgvQGjlmxqvRlDhwxT4mtw+7dc0VRVDyvWou0TRV2qDODjJxksGng1zl23XFdOtDJ3rVVquaKmD7eQAAAAAAAAAAE2txtdGYP2JmNz7Veotyc9KR86tPB9cpXxn1Z/UVPeVNOQ1KeEHKV96fU/UVPeVNOX3GpTwg5SvvT6n6ip7yppyGpTwg5SvvT6n6ip7yppyGpTwg5SvvT6viU5PdlJ9LbP2IiH5NUzvlg/XyAAAAAAAr2U6ztlohZaO2hCalUks6lNez1Y9vQS8bf1p1I81/RmFmiOVq3zu/rrF3LArPQjHDDMcCulwMNAVy8GRXUxqUsFNbvFLmZ7Wb9Vqc4c2JwtF+nKrf2SqFWsqctbVxpyXKzJ9DKlvFW6+3LxQL2j71rszjjD0i086afQ8TpjbucUxlvZwD8zMAZmADABgAwAYAMAZmAMzAGZgDMwAYAMAZmADAGZgAwAYAMANa02+hSWNSpCPNji+xZz4ru0UdaXtbsXLnVpmUPXyhaLY/JWOE4QlmlUawlJfxXB39BOv42atlHqs4XRkUTrXds8P6u9zLpxs8VOaWuwOBXXeKwWCAAZAw0BHZQyPRrrbxQFZtdwLPN4pYdgGt5uqPODI83VHnBkebqjzgyPN1R5wZHm6o84MjzdUecGR5uqPODI83VHnBkebqjzgyPN1R5wZHm6o84MjzdUecGR5uqPODI83VHnBkebqjzgyPN1R5wZHm6o84MjzdUecGR5uqPODI83VHnBk9rNqfUIvFruAsmTsg0LOlrYoCWjFLMgAGQAAAAAAAAAAAAAAAAAAAAAAGAMgAAAAAAAAAH/2Q=="/>
          <p:cNvSpPr>
            <a:spLocks noChangeAspect="1" noChangeArrowheads="1"/>
          </p:cNvSpPr>
          <p:nvPr/>
        </p:nvSpPr>
        <p:spPr bwMode="auto">
          <a:xfrm>
            <a:off x="171133" y="-145626"/>
            <a:ext cx="326549" cy="316654"/>
          </a:xfrm>
          <a:prstGeom prst="rect">
            <a:avLst/>
          </a:prstGeom>
          <a:noFill/>
        </p:spPr>
        <p:txBody>
          <a:bodyPr vert="horz" wrap="square" lIns="99276" tIns="49638" rIns="99276" bIns="49638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1" name="10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5" y="138336"/>
            <a:ext cx="835964" cy="998984"/>
          </a:xfrm>
          <a:prstGeom prst="rect">
            <a:avLst/>
          </a:prstGeom>
          <a:noFill/>
        </p:spPr>
      </p:pic>
      <p:pic>
        <p:nvPicPr>
          <p:cNvPr id="14" name="Picture 2"/>
          <p:cNvPicPr preferRelativeResize="0">
            <a:picLocks noChangeArrowheads="1"/>
          </p:cNvPicPr>
          <p:nvPr/>
        </p:nvPicPr>
        <p:blipFill>
          <a:blip r:embed="rId4" cstate="print"/>
          <a:srcRect l="1958" t="18939" r="2537" b="-2272"/>
          <a:stretch>
            <a:fillRect/>
          </a:stretch>
        </p:blipFill>
        <p:spPr bwMode="auto">
          <a:xfrm>
            <a:off x="1447800" y="873025"/>
            <a:ext cx="76962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14 CuadroTexto"/>
          <p:cNvSpPr txBox="1"/>
          <p:nvPr/>
        </p:nvSpPr>
        <p:spPr>
          <a:xfrm>
            <a:off x="1447800" y="-33208"/>
            <a:ext cx="791206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DO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DO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REHABILITACIÓN DEL SISTEMA DE  </a:t>
            </a:r>
            <a:r>
              <a:rPr lang="es-DO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FAROS</a:t>
            </a:r>
          </a:p>
        </p:txBody>
      </p:sp>
      <p:pic>
        <p:nvPicPr>
          <p:cNvPr id="20" name="Picture 3" descr="F:\FARO PUNTA SALINAS (01) SDC187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0728" y="1137319"/>
            <a:ext cx="2232248" cy="2957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16 Imagen" descr="C:\Users\SERVICIOHIDROGRAFICO\Documents\New folder\IMG-20170510-WA000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9040" y="1137320"/>
            <a:ext cx="280831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3" name="Picture 3" descr="C:\Users\CN SANDOVAL\Desktop\20181119_10344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115241" y="4543807"/>
            <a:ext cx="3019640" cy="2264730"/>
          </a:xfrm>
          <a:prstGeom prst="rect">
            <a:avLst/>
          </a:prstGeom>
          <a:noFill/>
        </p:spPr>
      </p:pic>
      <p:pic>
        <p:nvPicPr>
          <p:cNvPr id="71686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68960" y="4185659"/>
            <a:ext cx="2304256" cy="3072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405" t="12275" r="4872"/>
          <a:stretch/>
        </p:blipFill>
        <p:spPr>
          <a:xfrm>
            <a:off x="6541368" y="1137320"/>
            <a:ext cx="3240360" cy="2773575"/>
          </a:xfrm>
          <a:prstGeom prst="rect">
            <a:avLst/>
          </a:prstGeom>
        </p:spPr>
      </p:pic>
      <p:pic>
        <p:nvPicPr>
          <p:cNvPr id="19" name="18 Imagen" descr="C:\Users\SERVICIOHIDROGRAFICO\Documents\New folder (2)\IMG-20170321-WA0016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97584" y="4083960"/>
            <a:ext cx="2560816" cy="3231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CN SANDOVAL\Desktop\SERVICIO HIDROGRÁFICO DE LA ARMADA\IMG-20170411-WA0087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64370" y="4233664"/>
            <a:ext cx="2128236" cy="3024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658" name="Object 2"/>
          <p:cNvGraphicFramePr>
            <a:graphicFrameLocks noChangeAspect="1"/>
          </p:cNvGraphicFramePr>
          <p:nvPr/>
        </p:nvGraphicFramePr>
        <p:xfrm>
          <a:off x="-11360" y="3801616"/>
          <a:ext cx="3030798" cy="3528392"/>
        </p:xfrm>
        <a:graphic>
          <a:graphicData uri="http://schemas.openxmlformats.org/presentationml/2006/ole">
            <p:oleObj spid="_x0000_s70658" name="Acrobat Document" r:id="rId3" imgW="19411718" imgH="24002764" progId="AcroExch.Document.7">
              <p:embed/>
            </p:oleObj>
          </a:graphicData>
        </a:graphic>
      </p:graphicFrame>
      <p:graphicFrame>
        <p:nvGraphicFramePr>
          <p:cNvPr id="70659" name="Object 3"/>
          <p:cNvGraphicFramePr>
            <a:graphicFrameLocks noChangeAspect="1"/>
          </p:cNvGraphicFramePr>
          <p:nvPr/>
        </p:nvGraphicFramePr>
        <p:xfrm>
          <a:off x="6757392" y="3771280"/>
          <a:ext cx="3255126" cy="3558728"/>
        </p:xfrm>
        <a:graphic>
          <a:graphicData uri="http://schemas.openxmlformats.org/presentationml/2006/ole">
            <p:oleObj spid="_x0000_s70659" name="Acrobat Document" r:id="rId4" imgW="21945383" imgH="24002764" progId="AcroExch.Document.7">
              <p:embed/>
            </p:oleObj>
          </a:graphicData>
        </a:graphic>
      </p:graphicFrame>
      <p:pic>
        <p:nvPicPr>
          <p:cNvPr id="4" name="Picture 2"/>
          <p:cNvPicPr preferRelativeResize="0">
            <a:picLocks noChangeArrowheads="1"/>
          </p:cNvPicPr>
          <p:nvPr/>
        </p:nvPicPr>
        <p:blipFill>
          <a:blip r:embed="rId5" cstate="print"/>
          <a:srcRect l="1958" t="18939" r="2537" b="-2272"/>
          <a:stretch>
            <a:fillRect/>
          </a:stretch>
        </p:blipFill>
        <p:spPr bwMode="auto">
          <a:xfrm>
            <a:off x="1140768" y="993304"/>
            <a:ext cx="8609836" cy="14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4 Imagen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4664" y="345232"/>
            <a:ext cx="792088" cy="911149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3158752" y="129208"/>
            <a:ext cx="37401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DO" sz="4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PORTULANOS</a:t>
            </a:r>
            <a:endParaRPr lang="es-DO" sz="40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12977" y="3801617"/>
            <a:ext cx="374441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661" name="Picture 5" descr="Image result for logo autoridad portuaria dominican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2696" y="1425352"/>
            <a:ext cx="1995464" cy="1995464"/>
          </a:xfrm>
          <a:prstGeom prst="rect">
            <a:avLst/>
          </a:prstGeom>
          <a:noFill/>
        </p:spPr>
      </p:pic>
      <p:sp>
        <p:nvSpPr>
          <p:cNvPr id="70663" name="AutoShape 7" descr="Image result for logo del cartografico militar de la republica dominica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0665" name="AutoShape 9" descr="Image result for logo del cartografico militar de la republica dominica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70667" name="Picture 11" descr="https://scontent.fsdq2-1.fna.fbcdn.net/v/t1.0-1/c16.1.198.198/p200x200/1176178_174637752743672_922293902_n.png?_nc_cat=104&amp;_nc_ht=scontent.fsdq2-1.fna&amp;oh=4d1e9641d639b6f8620b47ec47674c87&amp;oe=5CAD36B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40968" y="1497360"/>
            <a:ext cx="1800200" cy="1800200"/>
          </a:xfrm>
          <a:prstGeom prst="rect">
            <a:avLst/>
          </a:prstGeom>
          <a:noFill/>
        </p:spPr>
      </p:pic>
      <p:pic>
        <p:nvPicPr>
          <p:cNvPr id="16" name="15 Imagen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45224" y="1425352"/>
            <a:ext cx="1800200" cy="1944216"/>
          </a:xfrm>
          <a:prstGeom prst="rect">
            <a:avLst/>
          </a:prstGeom>
          <a:noFill/>
        </p:spPr>
      </p:pic>
      <p:pic>
        <p:nvPicPr>
          <p:cNvPr id="70669" name="Picture 13" descr="Image result for logo de dragado del caribe republica dominicana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405463" y="1497360"/>
            <a:ext cx="2246650" cy="1872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84784" y="273224"/>
            <a:ext cx="7560840" cy="531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276" tIns="49638" rIns="99276" bIns="49638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DO" sz="2800" b="1" dirty="0" smtClean="0">
                <a:solidFill>
                  <a:schemeClr val="bg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REORGANIZACION Y BALIZAMIENTO </a:t>
            </a:r>
            <a:endParaRPr lang="es-DO" sz="4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5300" name="Picture 4" descr="C:\Users\CN SANDOVAL\Desktop\WhatsApp\Media\WhatsApp Images\Sent\IMG-20171128-WA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41368" y="1281337"/>
            <a:ext cx="3445024" cy="2376263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0404"/>
          <a:stretch/>
        </p:blipFill>
        <p:spPr>
          <a:xfrm>
            <a:off x="7828130" y="3657600"/>
            <a:ext cx="2230270" cy="3616624"/>
          </a:xfrm>
          <a:prstGeom prst="rect">
            <a:avLst/>
          </a:prstGeom>
        </p:spPr>
      </p:pic>
      <p:pic>
        <p:nvPicPr>
          <p:cNvPr id="8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110"/>
          <a:stretch/>
        </p:blipFill>
        <p:spPr>
          <a:xfrm>
            <a:off x="5605264" y="3657600"/>
            <a:ext cx="2232248" cy="3657600"/>
          </a:xfrm>
          <a:prstGeom prst="rect">
            <a:avLst/>
          </a:prstGeom>
        </p:spPr>
      </p:pic>
      <p:pic>
        <p:nvPicPr>
          <p:cNvPr id="9" name="Picture 7" descr="C:\Users\CN SANDOVAL\Desktop\WhatsApp\Media\WhatsApp Images\Sent\IMG-20171208-WA01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648" y="3469237"/>
            <a:ext cx="3456384" cy="1700531"/>
          </a:xfrm>
          <a:prstGeom prst="rect">
            <a:avLst/>
          </a:prstGeom>
          <a:noFill/>
        </p:spPr>
      </p:pic>
      <p:pic>
        <p:nvPicPr>
          <p:cNvPr id="10" name="Picture 5" descr="C:\Users\CN SANDOVAL\Desktop\WhatsApp\Media\WhatsApp Images\Sent\IMG-20171129-WA01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17032" y="3657600"/>
            <a:ext cx="2211674" cy="3657600"/>
          </a:xfrm>
          <a:prstGeom prst="rect">
            <a:avLst/>
          </a:prstGeom>
          <a:noFill/>
        </p:spPr>
      </p:pic>
      <p:pic>
        <p:nvPicPr>
          <p:cNvPr id="11" name="Picture 2" descr="C:\Users\CN SANDOVAL\Desktop\Camera\20171129_0924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249918"/>
            <a:ext cx="3229000" cy="2191657"/>
          </a:xfrm>
          <a:prstGeom prst="rect">
            <a:avLst/>
          </a:prstGeom>
          <a:noFill/>
        </p:spPr>
      </p:pic>
      <p:pic>
        <p:nvPicPr>
          <p:cNvPr id="12" name="Picture 3" descr="C:\Users\CN SANDOVAL\Desktop\WhatsApp\Media\WhatsApp Images\Sent\IMG-20171212-WA0027.jpg">
            <a:extLst>
              <a:ext uri="{FF2B5EF4-FFF2-40B4-BE49-F238E27FC236}">
                <a16:creationId xmlns:a16="http://schemas.microsoft.com/office/drawing/2014/main" xmlns="" id="{1F693637-A844-4CA7-A885-8C17BE0B28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12355" r="10983"/>
          <a:stretch/>
        </p:blipFill>
        <p:spPr bwMode="auto">
          <a:xfrm>
            <a:off x="3229000" y="1281337"/>
            <a:ext cx="3312368" cy="2376263"/>
          </a:xfrm>
          <a:prstGeom prst="rect">
            <a:avLst/>
          </a:prstGeom>
          <a:noFill/>
        </p:spPr>
      </p:pic>
      <p:pic>
        <p:nvPicPr>
          <p:cNvPr id="13" name="Picture 2" descr="C:\Users\CN SANDOVAL\Desktop\WhatsApp\Media\WhatsApp Images\Sent\IMG-20171127-WA011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648" y="5169767"/>
            <a:ext cx="3456384" cy="2088233"/>
          </a:xfrm>
          <a:prstGeom prst="rect">
            <a:avLst/>
          </a:prstGeom>
          <a:noFill/>
        </p:spPr>
      </p:pic>
      <p:pic>
        <p:nvPicPr>
          <p:cNvPr id="14" name="Picture 2"/>
          <p:cNvPicPr preferRelativeResize="0">
            <a:picLocks noChangeArrowheads="1"/>
          </p:cNvPicPr>
          <p:nvPr/>
        </p:nvPicPr>
        <p:blipFill>
          <a:blip r:embed="rId10" cstate="print"/>
          <a:srcRect l="1958" t="18939" r="2537" b="-2272"/>
          <a:stretch>
            <a:fillRect/>
          </a:stretch>
        </p:blipFill>
        <p:spPr bwMode="auto">
          <a:xfrm>
            <a:off x="996752" y="777280"/>
            <a:ext cx="8609836" cy="14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14 Imagen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2656" y="201216"/>
            <a:ext cx="785818" cy="9286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14053</TotalTime>
  <Words>376</Words>
  <Application>Microsoft Office PowerPoint</Application>
  <PresentationFormat>Personalizado</PresentationFormat>
  <Paragraphs>91</Paragraphs>
  <Slides>16</Slides>
  <Notes>3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8" baseType="lpstr">
      <vt:lpstr>Tema de Office</vt:lpstr>
      <vt:lpstr>Acrobat Document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 PROCESO DE CAPACITACIÓN </vt:lpstr>
      <vt:lpstr>Diapositiva 13</vt:lpstr>
      <vt:lpstr>Diapositiva 14</vt:lpstr>
      <vt:lpstr>Diapositiva 15</vt:lpstr>
      <vt:lpstr>Diapositiva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CFRODRIGUEZ</dc:creator>
  <cp:lastModifiedBy>CN SANDOVAL</cp:lastModifiedBy>
  <cp:revision>659</cp:revision>
  <dcterms:created xsi:type="dcterms:W3CDTF">2014-05-14T03:51:38Z</dcterms:created>
  <dcterms:modified xsi:type="dcterms:W3CDTF">2018-11-29T13:28:52Z</dcterms:modified>
</cp:coreProperties>
</file>