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8"/>
  </p:notesMasterIdLst>
  <p:sldIdLst>
    <p:sldId id="256" r:id="rId3"/>
    <p:sldId id="257" r:id="rId4"/>
    <p:sldId id="265" r:id="rId5"/>
    <p:sldId id="258"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11/29/2018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029" sz="1200" b="0" kern="1200" dirty="0" smtClean="0">
                <a:solidFill>
                  <a:schemeClr val="tx1"/>
                </a:solidFill>
                <a:effectLst/>
                <a:latin typeface="+mn-lt"/>
                <a:ea typeface="+mn-ea"/>
                <a:cs typeface="+mn-cs"/>
              </a:rPr>
              <a:t>Antigua and Barbuda Acts, and regulations;</a:t>
            </a:r>
          </a:p>
          <a:p>
            <a:pPr lvl="0"/>
            <a:endParaRPr lang="en-029" sz="1200" b="0" kern="1200" dirty="0" smtClean="0">
              <a:solidFill>
                <a:schemeClr val="tx1"/>
              </a:solidFill>
              <a:effectLst/>
              <a:latin typeface="+mn-lt"/>
              <a:ea typeface="+mn-ea"/>
              <a:cs typeface="+mn-cs"/>
            </a:endParaRPr>
          </a:p>
          <a:p>
            <a:pPr lvl="0"/>
            <a:r>
              <a:rPr lang="en-029" sz="1200" b="0" kern="1200" dirty="0" smtClean="0">
                <a:solidFill>
                  <a:schemeClr val="tx1"/>
                </a:solidFill>
                <a:effectLst/>
                <a:latin typeface="+mn-lt"/>
                <a:ea typeface="+mn-ea"/>
                <a:cs typeface="+mn-cs"/>
              </a:rPr>
              <a:t>Where the Acts and regulations do not provide guidance on “to the satisfaction of the administration” in any case, reference is made to IMO Circulars, guidance, resolutions and unified interpretations;</a:t>
            </a:r>
          </a:p>
          <a:p>
            <a:pPr lvl="0"/>
            <a:endParaRPr lang="en-029" sz="1200" b="0" kern="1200" dirty="0" smtClean="0">
              <a:solidFill>
                <a:schemeClr val="tx1"/>
              </a:solidFill>
              <a:effectLst/>
              <a:latin typeface="+mn-lt"/>
              <a:ea typeface="+mn-ea"/>
              <a:cs typeface="+mn-cs"/>
            </a:endParaRPr>
          </a:p>
          <a:p>
            <a:pPr lvl="0"/>
            <a:r>
              <a:rPr lang="en-029" sz="1200" b="0" kern="1200" dirty="0" smtClean="0">
                <a:solidFill>
                  <a:schemeClr val="tx1"/>
                </a:solidFill>
                <a:effectLst/>
                <a:latin typeface="+mn-lt"/>
                <a:ea typeface="+mn-ea"/>
                <a:cs typeface="+mn-cs"/>
              </a:rPr>
              <a:t>Where the IMO publications do not provide clarity on the correct interpretation reference is made to the Unified Interpretations agreed by IACS; and</a:t>
            </a:r>
          </a:p>
          <a:p>
            <a:pPr lvl="0"/>
            <a:endParaRPr lang="en-029" sz="1200" b="0" kern="1200" dirty="0" smtClean="0">
              <a:solidFill>
                <a:schemeClr val="tx1"/>
              </a:solidFill>
              <a:effectLst/>
              <a:latin typeface="+mn-lt"/>
              <a:ea typeface="+mn-ea"/>
              <a:cs typeface="+mn-cs"/>
            </a:endParaRPr>
          </a:p>
          <a:p>
            <a:pPr lvl="0"/>
            <a:r>
              <a:rPr lang="en-029" sz="1200" b="0" kern="1200" dirty="0" smtClean="0">
                <a:solidFill>
                  <a:schemeClr val="tx1"/>
                </a:solidFill>
                <a:effectLst/>
                <a:latin typeface="+mn-lt"/>
                <a:ea typeface="+mn-ea"/>
                <a:cs typeface="+mn-cs"/>
              </a:rPr>
              <a:t>Where the IACS unified interpretations do not provide guidance on interpreting “to the satisfaction of the administration” in any particular case reference is made to established industry best practice in the area concerned.</a:t>
            </a:r>
            <a:endParaRPr lang="en-029" b="0" dirty="0"/>
          </a:p>
        </p:txBody>
      </p:sp>
      <p:sp>
        <p:nvSpPr>
          <p:cNvPr id="4" name="Slide Number Placeholder 3"/>
          <p:cNvSpPr>
            <a:spLocks noGrp="1"/>
          </p:cNvSpPr>
          <p:nvPr>
            <p:ph type="sldNum" sz="quarter" idx="10"/>
          </p:nvPr>
        </p:nvSpPr>
        <p:spPr/>
        <p:txBody>
          <a:bodyPr/>
          <a:lstStyle/>
          <a:p>
            <a:fld id="{1925786A-8F23-4415-838A-49BD689624D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07786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599" y="6276122"/>
            <a:ext cx="5365459" cy="365125"/>
          </a:xfrm>
          <a:prstGeom prst="rect">
            <a:avLst/>
          </a:prstGeo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349" y="6049723"/>
            <a:ext cx="676525" cy="81792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1276" y="6036734"/>
            <a:ext cx="2121007" cy="840556"/>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11/29/2018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11/29/2018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492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34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24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319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432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41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20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38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00292" y="6266476"/>
            <a:ext cx="2743200" cy="365125"/>
          </a:xfrm>
        </p:spPr>
        <p:txBody>
          <a:bodyPr/>
          <a:lstStyle>
            <a:lvl1pPr algn="ctr">
              <a:defRPr/>
            </a:lvl1pPr>
          </a:lstStyle>
          <a:p>
            <a:fld id="{EC878826-814C-4FD2-96B3-D147818A5C89}" type="slidenum">
              <a:rPr lang="en-US" smtClean="0"/>
              <a:pPr/>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67" y="6040079"/>
            <a:ext cx="676525" cy="81792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8137" y="6018762"/>
            <a:ext cx="2117682" cy="839238"/>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920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633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18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11/29/2018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11/29/2018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11/29/2018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11/29/2018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11/29/2018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11/29/2018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11/29/2018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11/29/2018</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4339A-A71C-489D-869A-6EAE27547930}" type="datetimeFigureOut">
              <a:rPr lang="en-US" smtClean="0">
                <a:solidFill>
                  <a:prstClr val="black">
                    <a:tint val="75000"/>
                  </a:prstClr>
                </a:solidFill>
              </a:rPr>
              <a:pPr/>
              <a:t>11/29/2018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9150C-A245-44D4-A45D-077F52505B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274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5265" y="149902"/>
            <a:ext cx="9144000" cy="3902322"/>
          </a:xfrm>
        </p:spPr>
        <p:txBody>
          <a:bodyPr>
            <a:normAutofit fontScale="90000"/>
          </a:bodyPr>
          <a:lstStyle/>
          <a:p>
            <a:r>
              <a:rPr lang="en-US" dirty="0" smtClean="0"/>
              <a:t>19</a:t>
            </a:r>
            <a:r>
              <a:rPr lang="en-US" baseline="30000" dirty="0" smtClean="0"/>
              <a:t>th</a:t>
            </a:r>
            <a:r>
              <a:rPr lang="en-US" dirty="0" smtClean="0"/>
              <a:t> </a:t>
            </a:r>
            <a:r>
              <a:rPr lang="en-US" dirty="0"/>
              <a:t>Meeting of the </a:t>
            </a:r>
            <a:br>
              <a:rPr lang="en-US" dirty="0"/>
            </a:br>
            <a:r>
              <a:rPr lang="en-US" dirty="0" err="1" smtClean="0"/>
              <a:t>Meso</a:t>
            </a:r>
            <a:r>
              <a:rPr lang="en-US" dirty="0" smtClean="0"/>
              <a:t> America – Caribbean Sea</a:t>
            </a:r>
            <a:r>
              <a:rPr lang="en-US" dirty="0"/>
              <a:t/>
            </a:r>
            <a:br>
              <a:rPr lang="en-US" dirty="0"/>
            </a:br>
            <a:r>
              <a:rPr lang="en-US" dirty="0"/>
              <a:t>Hydrographic Commission</a:t>
            </a:r>
            <a:br>
              <a:rPr lang="en-US" dirty="0"/>
            </a:br>
            <a:r>
              <a:rPr lang="en-US" dirty="0"/>
              <a:t/>
            </a:r>
            <a:br>
              <a:rPr lang="en-US" dirty="0"/>
            </a:br>
            <a:r>
              <a:rPr lang="en-US" sz="4400" dirty="0" smtClean="0"/>
              <a:t>National Report by</a:t>
            </a:r>
            <a:endParaRPr lang="en-AU" sz="4400" dirty="0"/>
          </a:p>
        </p:txBody>
      </p:sp>
      <p:sp>
        <p:nvSpPr>
          <p:cNvPr id="3" name="Subtitle 2"/>
          <p:cNvSpPr>
            <a:spLocks noGrp="1"/>
          </p:cNvSpPr>
          <p:nvPr>
            <p:ph type="subTitle" idx="1"/>
          </p:nvPr>
        </p:nvSpPr>
        <p:spPr>
          <a:xfrm>
            <a:off x="1577163" y="4399480"/>
            <a:ext cx="9144000" cy="534027"/>
          </a:xfrm>
        </p:spPr>
        <p:txBody>
          <a:bodyPr/>
          <a:lstStyle/>
          <a:p>
            <a:r>
              <a:rPr lang="en-AU" dirty="0" smtClean="0"/>
              <a:t>Antigua and Barbuda </a:t>
            </a:r>
            <a:endParaRPr lang="en-AU" dirty="0"/>
          </a:p>
          <a:p>
            <a:endParaRPr lang="en-US" dirty="0">
              <a:latin typeface="Arial" pitchFamily="34" charset="0"/>
              <a:cs typeface="Arial" pitchFamily="34" charset="0"/>
            </a:endParaRPr>
          </a:p>
        </p:txBody>
      </p:sp>
    </p:spTree>
    <p:extLst>
      <p:ext uri="{BB962C8B-B14F-4D97-AF65-F5344CB8AC3E}">
        <p14:creationId xmlns:p14="http://schemas.microsoft.com/office/powerpoint/2010/main" val="334826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 achievements during the year</a:t>
            </a:r>
          </a:p>
        </p:txBody>
      </p:sp>
      <p:sp>
        <p:nvSpPr>
          <p:cNvPr id="3" name="Content Placeholder 2"/>
          <p:cNvSpPr>
            <a:spLocks noGrp="1"/>
          </p:cNvSpPr>
          <p:nvPr>
            <p:ph idx="1"/>
          </p:nvPr>
        </p:nvSpPr>
        <p:spPr/>
        <p:txBody>
          <a:bodyPr/>
          <a:lstStyle/>
          <a:p>
            <a:r>
              <a:rPr lang="en-US" dirty="0" smtClean="0"/>
              <a:t>Port redevelopment project </a:t>
            </a:r>
          </a:p>
          <a:p>
            <a:r>
              <a:rPr lang="en-US" dirty="0" smtClean="0"/>
              <a:t>West Indies Oil </a:t>
            </a:r>
            <a:r>
              <a:rPr lang="en-US" dirty="0" smtClean="0"/>
              <a:t>Company n</a:t>
            </a:r>
            <a:r>
              <a:rPr lang="en-US" dirty="0" smtClean="0"/>
              <a:t>ight </a:t>
            </a:r>
            <a:r>
              <a:rPr lang="en-US" dirty="0" smtClean="0"/>
              <a:t>berthing project </a:t>
            </a:r>
          </a:p>
          <a:p>
            <a:r>
              <a:rPr lang="en-US" dirty="0" smtClean="0"/>
              <a:t>Global ports management </a:t>
            </a:r>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spTree>
    <p:extLst>
      <p:ext uri="{BB962C8B-B14F-4D97-AF65-F5344CB8AC3E}">
        <p14:creationId xmlns:p14="http://schemas.microsoft.com/office/powerpoint/2010/main" val="313539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5238"/>
            <a:ext cx="4495800" cy="3200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0"/>
            <a:ext cx="4648200" cy="3200400"/>
          </a:xfrm>
          <a:prstGeom prst="rect">
            <a:avLst/>
          </a:prstGeom>
        </p:spPr>
      </p:pic>
      <p:pic>
        <p:nvPicPr>
          <p:cNvPr id="9" name="Picture 8"/>
          <p:cNvPicPr>
            <a:picLocks noChangeAspect="1"/>
          </p:cNvPicPr>
          <p:nvPr/>
        </p:nvPicPr>
        <p:blipFill>
          <a:blip r:embed="rId5"/>
          <a:stretch>
            <a:fillRect/>
          </a:stretch>
        </p:blipFill>
        <p:spPr>
          <a:xfrm>
            <a:off x="6019800" y="3201010"/>
            <a:ext cx="4648200" cy="364784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3200401"/>
            <a:ext cx="4495801" cy="3633217"/>
          </a:xfrm>
          <a:prstGeom prst="rect">
            <a:avLst/>
          </a:prstGeom>
        </p:spPr>
      </p:pic>
    </p:spTree>
    <p:extLst>
      <p:ext uri="{BB962C8B-B14F-4D97-AF65-F5344CB8AC3E}">
        <p14:creationId xmlns:p14="http://schemas.microsoft.com/office/powerpoint/2010/main" val="2216371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 challenges and/or obstructions</a:t>
            </a:r>
          </a:p>
        </p:txBody>
      </p:sp>
      <p:sp>
        <p:nvSpPr>
          <p:cNvPr id="3" name="Content Placeholder 2"/>
          <p:cNvSpPr>
            <a:spLocks noGrp="1"/>
          </p:cNvSpPr>
          <p:nvPr>
            <p:ph idx="1"/>
          </p:nvPr>
        </p:nvSpPr>
        <p:spPr>
          <a:xfrm>
            <a:off x="838200" y="1432433"/>
            <a:ext cx="10262615" cy="3852799"/>
          </a:xfrm>
        </p:spPr>
        <p:txBody>
          <a:bodyPr>
            <a:normAutofit/>
          </a:bodyPr>
          <a:lstStyle/>
          <a:p>
            <a:r>
              <a:rPr lang="en-US" dirty="0"/>
              <a:t>Management of coastal and marine environments </a:t>
            </a:r>
          </a:p>
          <a:p>
            <a:r>
              <a:rPr lang="en-US" dirty="0" smtClean="0"/>
              <a:t>Safety </a:t>
            </a:r>
            <a:r>
              <a:rPr lang="en-US" dirty="0"/>
              <a:t>and security </a:t>
            </a:r>
            <a:endParaRPr lang="en-US" dirty="0" smtClean="0"/>
          </a:p>
          <a:p>
            <a:r>
              <a:rPr lang="en-US" dirty="0"/>
              <a:t>Hydrographic coordination and data </a:t>
            </a:r>
            <a:r>
              <a:rPr lang="en-US" dirty="0" smtClean="0"/>
              <a:t>collection</a:t>
            </a:r>
          </a:p>
          <a:p>
            <a:r>
              <a:rPr lang="en-US" dirty="0" smtClean="0"/>
              <a:t>Natural </a:t>
            </a:r>
            <a:r>
              <a:rPr lang="en-US" dirty="0"/>
              <a:t>and environmental </a:t>
            </a:r>
            <a:r>
              <a:rPr lang="en-US" dirty="0" smtClean="0"/>
              <a:t>disasters</a:t>
            </a:r>
          </a:p>
          <a:p>
            <a:r>
              <a:rPr lang="en-US" dirty="0" smtClean="0"/>
              <a:t>Training </a:t>
            </a:r>
            <a:r>
              <a:rPr lang="en-US" dirty="0"/>
              <a:t>and capacity building</a:t>
            </a:r>
          </a:p>
        </p:txBody>
      </p:sp>
      <p:sp>
        <p:nvSpPr>
          <p:cNvPr id="5" name="Slide Number Placeholder 4"/>
          <p:cNvSpPr>
            <a:spLocks noGrp="1"/>
          </p:cNvSpPr>
          <p:nvPr>
            <p:ph type="sldNum" sz="quarter" idx="12"/>
          </p:nvPr>
        </p:nvSpPr>
        <p:spPr/>
        <p:txBody>
          <a:bodyPr/>
          <a:lstStyle/>
          <a:p>
            <a:fld id="{EC878826-814C-4FD2-96B3-D147818A5C89}" type="slidenum">
              <a:rPr lang="en-US" smtClean="0"/>
              <a:t>4</a:t>
            </a:fld>
            <a:endParaRPr lang="en-US" dirty="0"/>
          </a:p>
        </p:txBody>
      </p:sp>
    </p:spTree>
    <p:extLst>
      <p:ext uri="{BB962C8B-B14F-4D97-AF65-F5344CB8AC3E}">
        <p14:creationId xmlns:p14="http://schemas.microsoft.com/office/powerpoint/2010/main" val="350841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Plans that affect the region</a:t>
            </a:r>
            <a:endParaRPr lang="en-US" dirty="0"/>
          </a:p>
        </p:txBody>
      </p:sp>
      <p:sp>
        <p:nvSpPr>
          <p:cNvPr id="3" name="Content Placeholder 2"/>
          <p:cNvSpPr>
            <a:spLocks noGrp="1"/>
          </p:cNvSpPr>
          <p:nvPr>
            <p:ph idx="1"/>
          </p:nvPr>
        </p:nvSpPr>
        <p:spPr/>
        <p:txBody>
          <a:bodyPr/>
          <a:lstStyle/>
          <a:p>
            <a:r>
              <a:rPr lang="en-US" dirty="0"/>
              <a:t>CME </a:t>
            </a:r>
            <a:r>
              <a:rPr lang="en-US" dirty="0" err="1"/>
              <a:t>Programme</a:t>
            </a:r>
            <a:r>
              <a:rPr lang="en-US" dirty="0"/>
              <a:t> - Provision of Seabed mapping equipment and Training </a:t>
            </a:r>
            <a:endParaRPr lang="en-US" dirty="0" smtClean="0"/>
          </a:p>
          <a:p>
            <a:r>
              <a:rPr lang="en-US" dirty="0" smtClean="0"/>
              <a:t>World </a:t>
            </a:r>
            <a:r>
              <a:rPr lang="en-US" dirty="0"/>
              <a:t>Port Index and Sailing </a:t>
            </a:r>
            <a:r>
              <a:rPr lang="en-US" dirty="0" smtClean="0"/>
              <a:t>Directions inputs/changes </a:t>
            </a:r>
          </a:p>
          <a:p>
            <a:endParaRPr lang="en-US" dirty="0"/>
          </a:p>
        </p:txBody>
      </p:sp>
      <p:sp>
        <p:nvSpPr>
          <p:cNvPr id="5" name="Slide Number Placeholder 4"/>
          <p:cNvSpPr>
            <a:spLocks noGrp="1"/>
          </p:cNvSpPr>
          <p:nvPr>
            <p:ph type="sldNum" sz="quarter" idx="12"/>
          </p:nvPr>
        </p:nvSpPr>
        <p:spPr/>
        <p:txBody>
          <a:bodyPr/>
          <a:lstStyle/>
          <a:p>
            <a:fld id="{EC878826-814C-4FD2-96B3-D147818A5C89}" type="slidenum">
              <a:rPr lang="en-US" smtClean="0"/>
              <a:t>5</a:t>
            </a:fld>
            <a:endParaRPr lang="en-US" dirty="0"/>
          </a:p>
        </p:txBody>
      </p:sp>
    </p:spTree>
    <p:extLst>
      <p:ext uri="{BB962C8B-B14F-4D97-AF65-F5344CB8AC3E}">
        <p14:creationId xmlns:p14="http://schemas.microsoft.com/office/powerpoint/2010/main" val="3339967989"/>
      </p:ext>
    </p:extLst>
  </p:cSld>
  <p:clrMapOvr>
    <a:masterClrMapping/>
  </p:clrMapOvr>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1322</TotalTime>
  <Words>181</Words>
  <Application>Microsoft Office PowerPoint</Application>
  <PresentationFormat>Widescreen</PresentationFormat>
  <Paragraphs>26</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IHO_Presentations_template-Blank</vt:lpstr>
      <vt:lpstr>Office Theme</vt:lpstr>
      <vt:lpstr>19th Meeting of the  Meso America – Caribbean Sea Hydrographic Commission  National Report by</vt:lpstr>
      <vt:lpstr>Main achievements during the year</vt:lpstr>
      <vt:lpstr>PowerPoint Presentation</vt:lpstr>
      <vt:lpstr>Main challenges and/or obstructions</vt:lpstr>
      <vt:lpstr>Plans that affect the region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Darion Lake</cp:lastModifiedBy>
  <cp:revision>46</cp:revision>
  <dcterms:created xsi:type="dcterms:W3CDTF">2017-10-26T13:07:26Z</dcterms:created>
  <dcterms:modified xsi:type="dcterms:W3CDTF">2018-11-29T15:57:07Z</dcterms:modified>
</cp:coreProperties>
</file>