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59" r:id="rId7"/>
    <p:sldId id="258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5F0CF-AD8A-1E49-A879-1D1430CF3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133BF-21AA-FF49-B2A1-A1089B9F9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367A6-49EC-AC4E-8C7C-9C8AC2F2E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6B08-F488-594E-A42F-8B8A86E41163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6B4F6-CD27-944B-8DE6-711AB7DAE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366B7-E055-9043-A842-1EAD3203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73D-0859-4946-B5CF-F774CFA3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3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57EFC-7108-194C-A634-BDE2547C2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4B24E-7584-4946-B8B0-F7C0E7D5C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31B94-3B28-AB45-BF44-1177F1725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6B08-F488-594E-A42F-8B8A86E41163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8FAAC-8115-744A-A7C9-7F8376668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A2AFC-0CF6-3E4D-8BD5-F8FA36068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73D-0859-4946-B5CF-F774CFA3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9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75889B-D7EC-4744-A26C-CA22DE26B8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F23478-AEBC-404D-9275-246B1790D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EE11D-09EB-CF4F-9E39-4C7613FD5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6B08-F488-594E-A42F-8B8A86E41163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C56C4-ED98-4742-BC59-7EC3DC34A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16964-5055-D44D-BCA0-7FF6AFFCF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73D-0859-4946-B5CF-F774CFA3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D5456-5FA7-A146-8B20-0D76B3279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819E2-6D5E-6449-B7BE-FB4A2D9AF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5518A-EC1A-B64D-89BC-37B84A593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6B08-F488-594E-A42F-8B8A86E41163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C8B93-7E1B-8549-9C48-2CDD6C82F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F6193-D041-8242-87D3-B220DDF2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73D-0859-4946-B5CF-F774CFA3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1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0D142-82DD-FE4D-807A-F0F684DF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0B9FF-2FB4-9848-A083-B9EA3FCCA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98419-ADBA-864C-B080-A17533BF5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6B08-F488-594E-A42F-8B8A86E41163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9D2D5-201A-F549-8037-27D3B968B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956B4-487F-5A4F-91C0-3815F44E4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73D-0859-4946-B5CF-F774CFA3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6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2880-13C9-9349-A844-6B5AB0214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86A80-2026-364B-82FA-12624D1F55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2E9FF-BCAE-2F43-B3AE-C0F264DBE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7F95B9-D56E-9944-ADFA-8D2C4C3D8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6B08-F488-594E-A42F-8B8A86E41163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DEF148-A805-004A-9778-81EF32FB0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26180-99E7-6B4B-B189-DB5162ECC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73D-0859-4946-B5CF-F774CFA3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8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435F4-F5E2-954E-AB9C-97DD0C1FF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C9237-D2CC-2A45-9EE9-650713916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1A462E-FB52-E141-9296-115981C9E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462BA9-7EEA-924F-8D8A-5084164066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F3423-3E85-0D4B-85D9-DC1A2091E9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29E5C7-C33A-0142-A632-C0A370388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6B08-F488-594E-A42F-8B8A86E41163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506E43-99C9-7849-8E9A-D593295A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35CF06-8633-1E48-8D2A-1525927FC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73D-0859-4946-B5CF-F774CFA3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2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CD8DE-181F-7946-BE2A-8082B97B4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1EE9B-F9F4-EB40-899F-E4CF74158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6B08-F488-594E-A42F-8B8A86E41163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9117DB-FEEF-8B4C-8864-503695CF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8B950-C480-D14C-B13D-38E498C70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73D-0859-4946-B5CF-F774CFA3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6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F97C7B-BF90-4142-B1D7-6894A4EB1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6B08-F488-594E-A42F-8B8A86E41163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A0189-9E74-3D43-B7C1-CAF4C6E9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4CFF2-052E-C243-B15E-EA5CCDCC5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73D-0859-4946-B5CF-F774CFA3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6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94336-422B-4046-89FE-C4077AEF6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35260-42DF-B746-A3A2-D24F8174C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80BEA-AF2C-C54C-80B3-FB3E0047B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4B818-BBFB-F34C-9DCC-8FBCCDD0B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6B08-F488-594E-A42F-8B8A86E41163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E8546-4033-2E41-B66B-0A0F0EE66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23100-2097-8B44-B40C-E443B4BCC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73D-0859-4946-B5CF-F774CFA3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5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008B3-D057-B94F-A6E5-EEAD14E51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2220D5-7024-C44D-8C6C-7E20C6EE88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B8C68-E496-494F-807C-1D6621D6B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D4CBB-6D23-824B-BE9B-6E45F9D96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6B08-F488-594E-A42F-8B8A86E41163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EF875A-EC19-F349-8D9F-C3610631E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9B3D93-9460-1E4D-B3D7-F9EEE4AB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73D-0859-4946-B5CF-F774CFA3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F2A50B-97ED-764C-9447-6BE764638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DC1E7-9C7A-C846-89A9-E174D7DF0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76EF4-2596-DB4B-A775-36AC4818E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66B08-F488-594E-A42F-8B8A86E41163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510E2-FE76-3644-BD91-365403A83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82B99-F2D3-C04F-A145-480DE19EE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2E73D-0859-4946-B5CF-F774CFA3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5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2F481-7810-F640-B6FF-BE1A6E448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2946"/>
            <a:ext cx="9144000" cy="2387600"/>
          </a:xfrm>
        </p:spPr>
        <p:txBody>
          <a:bodyPr>
            <a:noAutofit/>
          </a:bodyPr>
          <a:lstStyle/>
          <a:p>
            <a:r>
              <a:rPr lang="en-US" sz="4000" dirty="0"/>
              <a:t>IHO Resolution 2/1997 as amended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ESTABLISHMENT OF REGIONAL HYDROGRAPHIC COMMISSIONS (RHC)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5C1B8-6258-8548-BC07-CB32CE008C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Add Commission and date</a:t>
            </a:r>
          </a:p>
          <a:p>
            <a:r>
              <a:rPr lang="en-US" dirty="0"/>
              <a:t>Sept 17, 2018</a:t>
            </a:r>
          </a:p>
        </p:txBody>
      </p:sp>
    </p:spTree>
    <p:extLst>
      <p:ext uri="{BB962C8B-B14F-4D97-AF65-F5344CB8AC3E}">
        <p14:creationId xmlns:p14="http://schemas.microsoft.com/office/powerpoint/2010/main" val="142747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06E3D-AE15-CB4F-8CC5-E2E25BE44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23E0E-9686-B443-879E-9DFA30E5F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IRCC-09, Action 30, tasked Brazil, Canada, USA and the IHO Secretariat to draft an update of IHO Resolution 2/1997 with the following action:</a:t>
            </a:r>
          </a:p>
          <a:p>
            <a:pPr lvl="1"/>
            <a:r>
              <a:rPr lang="en-US" dirty="0"/>
              <a:t>to review the IHO Resolution 2/1997 </a:t>
            </a:r>
            <a:r>
              <a:rPr lang="en-US"/>
              <a:t>as amended, </a:t>
            </a:r>
            <a:r>
              <a:rPr lang="en-US" dirty="0"/>
              <a:t>Establishment of Regional Hydrographic Commissions </a:t>
            </a:r>
            <a:r>
              <a:rPr lang="en-US"/>
              <a:t>- and </a:t>
            </a:r>
            <a:r>
              <a:rPr lang="en-US" dirty="0"/>
              <a:t>submit to the IRCC</a:t>
            </a:r>
          </a:p>
          <a:p>
            <a:r>
              <a:rPr lang="en-US" dirty="0"/>
              <a:t>This was completed and delivered to IRCC 10</a:t>
            </a:r>
          </a:p>
          <a:p>
            <a:pPr lvl="1"/>
            <a:r>
              <a:rPr lang="en-US" dirty="0"/>
              <a:t>Discussion at IRCC 10 identified the proposed changes were more than intended, but acknowledged the need for a more robust update</a:t>
            </a:r>
          </a:p>
          <a:p>
            <a:pPr lvl="1"/>
            <a:r>
              <a:rPr lang="en-US" dirty="0"/>
              <a:t>Action to submit two version, one to Council 2 (minimal textural changes), this was completed at IRCC 09 and has been submitted to Council 2</a:t>
            </a:r>
          </a:p>
          <a:p>
            <a:pPr lvl="1"/>
            <a:r>
              <a:rPr lang="en-US" dirty="0"/>
              <a:t>Action on RHC Chairs to discuss and comment on the robust Draft 2 on the Resolution for discussion at IRCC 11.  Comments are due to IRCC by October 2018, with consolidated comments to all MS by end of year.</a:t>
            </a:r>
          </a:p>
        </p:txBody>
      </p:sp>
    </p:spTree>
    <p:extLst>
      <p:ext uri="{BB962C8B-B14F-4D97-AF65-F5344CB8AC3E}">
        <p14:creationId xmlns:p14="http://schemas.microsoft.com/office/powerpoint/2010/main" val="99554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A2162-3600-DD4F-87D4-F5E3CA1D8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IHO General Regulations, Article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346FB-9441-4442-8C3C-69D7E1E55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(a) Regional Hydrographic Commissions (hereinafter RHCs) are regional bodies, established by Member States and </a:t>
            </a:r>
            <a:r>
              <a:rPr lang="en-US" b="1" dirty="0"/>
              <a:t>recognized by the Assembly </a:t>
            </a:r>
            <a:r>
              <a:rPr lang="en-US" dirty="0"/>
              <a:t>to improve regional co-ordination, enhance exchange of information and foster training and technical assistance.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(c) RHCs shall be established by an agreement of their members.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(d) RHC membership may include full members and associate members, both willing to contribute to the objectives of the Organization in the region concerned.</a:t>
            </a:r>
          </a:p>
        </p:txBody>
      </p:sp>
    </p:spTree>
    <p:extLst>
      <p:ext uri="{BB962C8B-B14F-4D97-AF65-F5344CB8AC3E}">
        <p14:creationId xmlns:p14="http://schemas.microsoft.com/office/powerpoint/2010/main" val="196505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IHO General Regulations, Article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(e) Full membership is reserved for Member States within the region.</a:t>
            </a:r>
          </a:p>
          <a:p>
            <a:pPr marL="0" indent="0">
              <a:buNone/>
            </a:pPr>
            <a:r>
              <a:rPr lang="en-US" dirty="0"/>
              <a:t>(f) Associate membership is available to:</a:t>
            </a:r>
          </a:p>
          <a:p>
            <a:pPr marL="0" indent="0">
              <a:buNone/>
            </a:pPr>
            <a:r>
              <a:rPr lang="en-US" dirty="0"/>
              <a:t>	(i) other Members States; and</a:t>
            </a:r>
          </a:p>
          <a:p>
            <a:pPr marL="0" indent="0">
              <a:buNone/>
            </a:pPr>
            <a:r>
              <a:rPr lang="en-US" dirty="0"/>
              <a:t>	(ii) States of the region who are not Member States.</a:t>
            </a:r>
          </a:p>
          <a:p>
            <a:pPr marL="0" indent="0">
              <a:buNone/>
            </a:pPr>
            <a:r>
              <a:rPr lang="en-US" dirty="0"/>
              <a:t>(g) Other States and international organizations active in the region concerned may be invited by the RHC to participate as observers.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57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997E9-40B1-4546-AFA0-4AC637D31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General Changes to IHO Resolution 2/1997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59366-426D-7144-BB13-41C228196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Updated text to align with Convention (accomplished V1)</a:t>
            </a:r>
          </a:p>
          <a:p>
            <a:r>
              <a:rPr lang="en-US" dirty="0"/>
              <a:t>Implements participatory status (Members, Associates, Observers)</a:t>
            </a:r>
          </a:p>
          <a:p>
            <a:r>
              <a:rPr lang="en-US" dirty="0"/>
              <a:t>Recommends establishing leadership, tenure, and process to select</a:t>
            </a:r>
          </a:p>
          <a:p>
            <a:r>
              <a:rPr lang="en-US" dirty="0"/>
              <a:t>Defines role and responsibilities of leadership via separate document</a:t>
            </a:r>
          </a:p>
          <a:p>
            <a:r>
              <a:rPr lang="en-US" dirty="0"/>
              <a:t>Updates templates for national reports focusing on IHO strategic intent</a:t>
            </a:r>
          </a:p>
          <a:p>
            <a:r>
              <a:rPr lang="en-US" dirty="0"/>
              <a:t>Standard reporting of information for tracking by the IHO Secretariat</a:t>
            </a:r>
          </a:p>
          <a:p>
            <a:r>
              <a:rPr lang="en-US" dirty="0"/>
              <a:t>Overall Format modification to call out purpose of Resolution</a:t>
            </a:r>
          </a:p>
          <a:p>
            <a:pPr lvl="1"/>
            <a:r>
              <a:rPr lang="en-US" dirty="0"/>
              <a:t>Updated IHO Mission as defined within the new Convention</a:t>
            </a:r>
          </a:p>
          <a:p>
            <a:pPr lvl="1"/>
            <a:r>
              <a:rPr lang="en-US" dirty="0"/>
              <a:t>Defined the Objective, Intent and Role, of Regional Hydrographic Commissions within the IHO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00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0A5A7-4053-ED45-BEA9-876AD484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Introduction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066F9-C9BE-A545-BC81-0057E66929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Mission as defined in new Convention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7619A-C37D-D84F-95A3-72ED48B82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36824"/>
            <a:ext cx="5157787" cy="3684588"/>
          </a:xfrm>
        </p:spPr>
        <p:txBody>
          <a:bodyPr>
            <a:normAutofit/>
          </a:bodyPr>
          <a:lstStyle/>
          <a:p>
            <a:r>
              <a:rPr lang="en-US" dirty="0"/>
              <a:t>“provide adequate and timely hydrographic data”</a:t>
            </a:r>
          </a:p>
          <a:p>
            <a:r>
              <a:rPr lang="en-US" dirty="0"/>
              <a:t>“ensure widest possible use”</a:t>
            </a:r>
          </a:p>
          <a:p>
            <a:endParaRPr lang="en-US" dirty="0"/>
          </a:p>
          <a:p>
            <a:r>
              <a:rPr lang="en-US" dirty="0"/>
              <a:t>“regional coordination as an essential factor”</a:t>
            </a:r>
          </a:p>
          <a:p>
            <a:r>
              <a:rPr lang="en-US" dirty="0"/>
              <a:t>”bring together Coastal States (CSs) within a region”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EF1303-2870-D74F-892B-ACA4B0D4E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 and Intent of Resolution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A368A0-C4F5-904C-948D-E7422441D77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Emphasizes the core mission of national Hydrographic Offices</a:t>
            </a:r>
          </a:p>
          <a:p>
            <a:r>
              <a:rPr lang="en-US" dirty="0"/>
              <a:t>Establishes expectation of wide use of marine geospatial data</a:t>
            </a:r>
          </a:p>
          <a:p>
            <a:r>
              <a:rPr lang="en-US" dirty="0"/>
              <a:t>Defines the importance of RHC’s within the IHO; recognized by the Assembly</a:t>
            </a:r>
          </a:p>
          <a:p>
            <a:r>
              <a:rPr lang="en-US" dirty="0"/>
              <a:t>Identifies need for broad participation, including all “coastal states”</a:t>
            </a:r>
          </a:p>
        </p:txBody>
      </p:sp>
    </p:spTree>
    <p:extLst>
      <p:ext uri="{BB962C8B-B14F-4D97-AF65-F5344CB8AC3E}">
        <p14:creationId xmlns:p14="http://schemas.microsoft.com/office/powerpoint/2010/main" val="759104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B096E-D417-2843-A63B-A0E6EBD5D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A1F1A-9EE3-E344-88B4-5661F286A6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Updates to document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2D73B65-742A-BA4D-91D7-A61CA0EC5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n-US" dirty="0"/>
              <a:t>Editorial changes to reflect updates within the Convention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 of “shall” scrutinized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28370F-23E2-E14E-9A57-1BB26DCF6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Description or effect of change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4188B5-F8A8-1948-B324-480AEC1B6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n-US" dirty="0"/>
              <a:t>“IHO Bureau” to “IHO Secretariat” and other similar updates</a:t>
            </a:r>
          </a:p>
          <a:p>
            <a:endParaRPr lang="en-US" dirty="0"/>
          </a:p>
          <a:p>
            <a:r>
              <a:rPr lang="en-US" dirty="0"/>
              <a:t>Changed where appropriate</a:t>
            </a:r>
          </a:p>
        </p:txBody>
      </p:sp>
    </p:spTree>
    <p:extLst>
      <p:ext uri="{BB962C8B-B14F-4D97-AF65-F5344CB8AC3E}">
        <p14:creationId xmlns:p14="http://schemas.microsoft.com/office/powerpoint/2010/main" val="2594928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5C991-98A9-1A46-9BA7-733DF368C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and Strategic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DB13D-D8F0-4C4D-98E7-2C99407862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Intent of change/update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CF1CC-80BE-F34B-B22B-39C9B58B96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Establishes Leadership and defines roles and responsibilities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Recommends standard national report template</a:t>
            </a:r>
          </a:p>
          <a:p>
            <a:endParaRPr lang="en-US" dirty="0"/>
          </a:p>
          <a:p>
            <a:r>
              <a:rPr lang="en-US" dirty="0"/>
              <a:t>Table format for routine metrics (C-55, P-5 etc)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4C3E98-FBDC-C645-A80D-069167B58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Reasoning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E6D347-650E-FD4E-8CAD-FD104E80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483909"/>
            <a:ext cx="5183188" cy="36845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Clear assignment of responsibility for meeting management and inter-sessional coordination.</a:t>
            </a:r>
          </a:p>
          <a:p>
            <a:endParaRPr lang="en-US" dirty="0"/>
          </a:p>
          <a:p>
            <a:r>
              <a:rPr lang="en-US" dirty="0"/>
              <a:t>Contains emphasis on strategic areas; production status, MSI, Capacity Building, MSDI etc.</a:t>
            </a:r>
          </a:p>
          <a:p>
            <a:endParaRPr lang="en-US" dirty="0"/>
          </a:p>
          <a:p>
            <a:r>
              <a:rPr lang="en-US" dirty="0"/>
              <a:t>Simplify data collection for Secretariat</a:t>
            </a:r>
          </a:p>
        </p:txBody>
      </p:sp>
    </p:spTree>
    <p:extLst>
      <p:ext uri="{BB962C8B-B14F-4D97-AF65-F5344CB8AC3E}">
        <p14:creationId xmlns:p14="http://schemas.microsoft.com/office/powerpoint/2010/main" val="999323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DC71F-6711-C242-8C18-621F7D45A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of note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5BF84-7A2F-3D4B-92BE-B4D8C1CC76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Topics for consideration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089FE-1B0B-654A-8AA7-06591A719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Status of Member, Associate Member and  Observer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Scrutinize the use of “shall”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Scrutinize the phrase “as part of the IHO”, convention language is “recognized”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EADB4A-2B92-B343-9A79-1998E0112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Discussion or Comments from Members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302319-A57A-1F49-B433-7BF69BFEB2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1617" y="2505075"/>
            <a:ext cx="5183188" cy="368458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Members – IHO MS within region</a:t>
            </a:r>
          </a:p>
          <a:p>
            <a:r>
              <a:rPr lang="en-US" dirty="0"/>
              <a:t>Associate Members – other nations</a:t>
            </a:r>
          </a:p>
          <a:p>
            <a:r>
              <a:rPr lang="en-US" dirty="0"/>
              <a:t>Observers -  Others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in disagreement, pls comment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phrase originates in the prior version of the Resolution.  New Convention ”recognizes” and increases the importance of RHC’s</a:t>
            </a:r>
          </a:p>
          <a:p>
            <a:pPr lvl="1"/>
            <a:r>
              <a:rPr lang="en-US" dirty="0"/>
              <a:t>RHC as strategic partners</a:t>
            </a:r>
          </a:p>
          <a:p>
            <a:pPr lvl="1"/>
            <a:r>
              <a:rPr lang="en-US" dirty="0"/>
              <a:t>2/3 membership of IHO Council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77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662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IHO Resolution 2/1997 as amended  ESTABLISHMENT OF REGIONAL HYDROGRAPHIC COMMISSIONS (RHC)</vt:lpstr>
      <vt:lpstr>History</vt:lpstr>
      <vt:lpstr>IHO General Regulations, Article 8</vt:lpstr>
      <vt:lpstr>IHO General Regulations, Article 8</vt:lpstr>
      <vt:lpstr>General Changes to IHO Resolution 2/1997</vt:lpstr>
      <vt:lpstr>General Introduction Section</vt:lpstr>
      <vt:lpstr>Format Changes</vt:lpstr>
      <vt:lpstr>Standard and Strategic</vt:lpstr>
      <vt:lpstr>Items of 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IHO Resolution 2/1997 as amended  ESTABLISHMENT OF REGIONAL HYDROGRAPHIC COMMISSIONS (RHC)</dc:title>
  <dc:creator>Lowell John E Jr NGA-SF USA CIV</dc:creator>
  <cp:lastModifiedBy>John Lowell</cp:lastModifiedBy>
  <cp:revision>8</cp:revision>
  <dcterms:modified xsi:type="dcterms:W3CDTF">2018-11-29T15:23:28Z</dcterms:modified>
</cp:coreProperties>
</file>