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8" r:id="rId3"/>
    <p:sldId id="317" r:id="rId4"/>
    <p:sldId id="322" r:id="rId5"/>
    <p:sldId id="294" r:id="rId6"/>
    <p:sldId id="302" r:id="rId7"/>
    <p:sldId id="303" r:id="rId8"/>
    <p:sldId id="304" r:id="rId9"/>
    <p:sldId id="305" r:id="rId10"/>
    <p:sldId id="307" r:id="rId11"/>
    <p:sldId id="310" r:id="rId12"/>
    <p:sldId id="313" r:id="rId13"/>
    <p:sldId id="315" r:id="rId14"/>
    <p:sldId id="325" r:id="rId15"/>
    <p:sldId id="296" r:id="rId16"/>
    <p:sldId id="324" r:id="rId17"/>
    <p:sldId id="321" r:id="rId18"/>
    <p:sldId id="298" r:id="rId19"/>
    <p:sldId id="297" r:id="rId20"/>
    <p:sldId id="316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66"/>
    <a:srgbClr val="005187"/>
    <a:srgbClr val="000000"/>
    <a:srgbClr val="55286E"/>
    <a:srgbClr val="FFFFFF"/>
    <a:srgbClr val="0E3B6E"/>
    <a:srgbClr val="00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6" autoAdjust="0"/>
    <p:restoredTop sz="94580" autoAdjust="0"/>
  </p:normalViewPr>
  <p:slideViewPr>
    <p:cSldViewPr>
      <p:cViewPr varScale="1">
        <p:scale>
          <a:sx n="115" d="100"/>
          <a:sy n="115" d="100"/>
        </p:scale>
        <p:origin x="8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3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756" y="470557"/>
            <a:ext cx="5762900" cy="4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56" y="119718"/>
            <a:ext cx="2945129" cy="15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26 October 2010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3757" y="9431066"/>
            <a:ext cx="5912544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95202" y="9431066"/>
            <a:ext cx="224467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6F0F67CD-7489-41CC-B19D-3DB2A281355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5366" name="Picture 19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2544" y="1"/>
            <a:ext cx="885131" cy="59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6549860" y="2939921"/>
            <a:ext cx="123111" cy="1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6548268" y="6881448"/>
            <a:ext cx="123111" cy="1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1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756" y="472218"/>
            <a:ext cx="5762900" cy="43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164" y="119718"/>
            <a:ext cx="2945129" cy="1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26 October 2010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982663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3756" y="4896773"/>
            <a:ext cx="4640567" cy="405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het opmaakprofiel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2164" y="9431066"/>
            <a:ext cx="59889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96795" y="9431066"/>
            <a:ext cx="2260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60333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BC6EF5BA-DA50-4C51-8390-87C96FF9B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4" name="Picture 18" descr="Def_p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2544" y="1"/>
            <a:ext cx="885131" cy="59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6549860" y="2939921"/>
            <a:ext cx="123111" cy="1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6548268" y="6881448"/>
            <a:ext cx="123111" cy="1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2821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7411" name="Tijdelijke aanduiding voor datum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26 October 2010</a:t>
            </a:r>
          </a:p>
        </p:txBody>
      </p:sp>
      <p:sp>
        <p:nvSpPr>
          <p:cNvPr id="17412" name="Tijdelijke aanduiding voor voettekst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Eventuele voettekst</a:t>
            </a:r>
          </a:p>
        </p:txBody>
      </p:sp>
      <p:sp>
        <p:nvSpPr>
          <p:cNvPr id="17413" name="Tijdelijke aanduiding voor dianumm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090A2-2985-4E1E-A848-6D208C11F9A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4820" name="Tijdelijke aanduiding voor voettekst 3"/>
          <p:cNvSpPr txBox="1">
            <a:spLocks noGrp="1"/>
          </p:cNvSpPr>
          <p:nvPr/>
        </p:nvSpPr>
        <p:spPr bwMode="auto">
          <a:xfrm>
            <a:off x="522164" y="9431066"/>
            <a:ext cx="59889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60333" eaLnBrk="0" hangingPunct="0"/>
            <a:r>
              <a:rPr lang="en-US" sz="1000">
                <a:latin typeface="Arial" charset="0"/>
              </a:rPr>
              <a:t>Eventuele voettekst</a:t>
            </a:r>
          </a:p>
        </p:txBody>
      </p:sp>
      <p:sp>
        <p:nvSpPr>
          <p:cNvPr id="34821" name="Tijdelijke aanduiding voor dianummer 4"/>
          <p:cNvSpPr txBox="1">
            <a:spLocks noGrp="1"/>
          </p:cNvSpPr>
          <p:nvPr/>
        </p:nvSpPr>
        <p:spPr bwMode="auto">
          <a:xfrm>
            <a:off x="6496795" y="9431066"/>
            <a:ext cx="2260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960333" eaLnBrk="0" hangingPunct="0"/>
            <a:fld id="{B73B64F4-C6BC-417B-87AE-D5B50D7AB147}" type="slidenum">
              <a:rPr lang="en-US" sz="1000">
                <a:latin typeface="Arial" charset="0"/>
              </a:rPr>
              <a:pPr algn="ctr" defTabSz="960333" eaLnBrk="0" hangingPunct="0"/>
              <a:t>6</a:t>
            </a:fld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RHIB in action in Miragoane</a:t>
            </a:r>
          </a:p>
          <a:p>
            <a:endParaRPr lang="en-US" smtClean="0"/>
          </a:p>
          <a:p>
            <a:r>
              <a:rPr lang="en-US" smtClean="0"/>
              <a:t>On starboard side the  survey pole, with MBES, integrated  MRU and double GNSS antennas.</a:t>
            </a:r>
          </a:p>
          <a:p>
            <a:r>
              <a:rPr lang="en-US" smtClean="0"/>
              <a:t> </a:t>
            </a:r>
          </a:p>
        </p:txBody>
      </p:sp>
      <p:sp>
        <p:nvSpPr>
          <p:cNvPr id="36868" name="Tijdelijke aanduiding voor voettekst 3"/>
          <p:cNvSpPr txBox="1">
            <a:spLocks noGrp="1"/>
          </p:cNvSpPr>
          <p:nvPr/>
        </p:nvSpPr>
        <p:spPr bwMode="auto">
          <a:xfrm>
            <a:off x="522164" y="9431066"/>
            <a:ext cx="59889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60333" eaLnBrk="0" hangingPunct="0"/>
            <a:r>
              <a:rPr lang="en-US" sz="1000">
                <a:latin typeface="Arial" charset="0"/>
              </a:rPr>
              <a:t>Eventuele voettekst</a:t>
            </a:r>
          </a:p>
        </p:txBody>
      </p:sp>
      <p:sp>
        <p:nvSpPr>
          <p:cNvPr id="36869" name="Tijdelijke aanduiding voor dianummer 4"/>
          <p:cNvSpPr txBox="1">
            <a:spLocks noGrp="1"/>
          </p:cNvSpPr>
          <p:nvPr/>
        </p:nvSpPr>
        <p:spPr bwMode="auto">
          <a:xfrm>
            <a:off x="6496795" y="9431066"/>
            <a:ext cx="2260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960333" eaLnBrk="0" hangingPunct="0"/>
            <a:fld id="{B45EFB67-343D-4C14-9EDF-095135D40B61}" type="slidenum">
              <a:rPr lang="en-US" sz="1000">
                <a:latin typeface="Arial" charset="0"/>
              </a:rPr>
              <a:pPr algn="ctr" defTabSz="960333" eaLnBrk="0" hangingPunct="0"/>
              <a:t>7</a:t>
            </a:fld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All surveyed places in Haiti</a:t>
            </a:r>
          </a:p>
        </p:txBody>
      </p:sp>
      <p:sp>
        <p:nvSpPr>
          <p:cNvPr id="38916" name="Tijdelijke aanduiding voor voettekst 3"/>
          <p:cNvSpPr txBox="1">
            <a:spLocks noGrp="1"/>
          </p:cNvSpPr>
          <p:nvPr/>
        </p:nvSpPr>
        <p:spPr bwMode="auto">
          <a:xfrm>
            <a:off x="522164" y="9431066"/>
            <a:ext cx="59889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60333" eaLnBrk="0" hangingPunct="0"/>
            <a:r>
              <a:rPr lang="en-US" sz="1000">
                <a:latin typeface="Arial" charset="0"/>
              </a:rPr>
              <a:t>Eventuele voettekst</a:t>
            </a:r>
          </a:p>
        </p:txBody>
      </p:sp>
      <p:sp>
        <p:nvSpPr>
          <p:cNvPr id="38917" name="Tijdelijke aanduiding voor dianummer 4"/>
          <p:cNvSpPr txBox="1">
            <a:spLocks noGrp="1"/>
          </p:cNvSpPr>
          <p:nvPr/>
        </p:nvSpPr>
        <p:spPr bwMode="auto">
          <a:xfrm>
            <a:off x="6496795" y="9431066"/>
            <a:ext cx="2260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960333" eaLnBrk="0" hangingPunct="0"/>
            <a:fld id="{425A165F-F742-4C96-AB2F-203EB26EA4A4}" type="slidenum">
              <a:rPr lang="en-US" sz="1000">
                <a:latin typeface="Arial" charset="0"/>
              </a:rPr>
              <a:pPr algn="ctr" defTabSz="960333" eaLnBrk="0" hangingPunct="0"/>
              <a:t>8</a:t>
            </a:fld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approach to Les Cayes with 7-8 m coral bumps</a:t>
            </a:r>
          </a:p>
        </p:txBody>
      </p:sp>
      <p:sp>
        <p:nvSpPr>
          <p:cNvPr id="40964" name="Tijdelijke aanduiding voor voettekst 3"/>
          <p:cNvSpPr txBox="1">
            <a:spLocks noGrp="1"/>
          </p:cNvSpPr>
          <p:nvPr/>
        </p:nvSpPr>
        <p:spPr bwMode="auto">
          <a:xfrm>
            <a:off x="522164" y="9431066"/>
            <a:ext cx="59889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60333" eaLnBrk="0" hangingPunct="0"/>
            <a:r>
              <a:rPr lang="en-US" sz="1000">
                <a:latin typeface="Arial" charset="0"/>
              </a:rPr>
              <a:t>Eventuele voettekst</a:t>
            </a:r>
          </a:p>
        </p:txBody>
      </p:sp>
      <p:sp>
        <p:nvSpPr>
          <p:cNvPr id="40965" name="Tijdelijke aanduiding voor dianummer 4"/>
          <p:cNvSpPr txBox="1">
            <a:spLocks noGrp="1"/>
          </p:cNvSpPr>
          <p:nvPr/>
        </p:nvSpPr>
        <p:spPr bwMode="auto">
          <a:xfrm>
            <a:off x="6496795" y="9431066"/>
            <a:ext cx="2260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960333" eaLnBrk="0" hangingPunct="0"/>
            <a:fld id="{4B812259-EECA-4F56-99BA-FEC540DAFD8C}" type="slidenum">
              <a:rPr lang="en-US" sz="1000">
                <a:latin typeface="Arial" charset="0"/>
              </a:rPr>
              <a:pPr algn="ctr" defTabSz="960333" eaLnBrk="0" hangingPunct="0"/>
              <a:t>9</a:t>
            </a:fld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Approach to Jeremy,</a:t>
            </a:r>
          </a:p>
          <a:p>
            <a:endParaRPr lang="en-US" smtClean="0"/>
          </a:p>
          <a:p>
            <a:r>
              <a:rPr lang="en-US" smtClean="0"/>
              <a:t>On the left the quay with a safe approach line </a:t>
            </a:r>
          </a:p>
          <a:p>
            <a:r>
              <a:rPr lang="en-US" smtClean="0"/>
              <a:t>Left top a limiting danger line  for a coral reef</a:t>
            </a:r>
          </a:p>
          <a:p>
            <a:endParaRPr lang="en-US" smtClean="0"/>
          </a:p>
          <a:p>
            <a:r>
              <a:rPr lang="en-US" smtClean="0"/>
              <a:t>3 hour survey</a:t>
            </a:r>
          </a:p>
        </p:txBody>
      </p:sp>
      <p:sp>
        <p:nvSpPr>
          <p:cNvPr id="45060" name="Tijdelijke aanduiding voor voettekst 3"/>
          <p:cNvSpPr txBox="1">
            <a:spLocks noGrp="1"/>
          </p:cNvSpPr>
          <p:nvPr/>
        </p:nvSpPr>
        <p:spPr bwMode="auto">
          <a:xfrm>
            <a:off x="522164" y="9431066"/>
            <a:ext cx="59889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60333" eaLnBrk="0" hangingPunct="0"/>
            <a:r>
              <a:rPr lang="en-US" sz="1000">
                <a:latin typeface="Arial" charset="0"/>
              </a:rPr>
              <a:t>Eventuele voettekst</a:t>
            </a:r>
          </a:p>
        </p:txBody>
      </p:sp>
      <p:sp>
        <p:nvSpPr>
          <p:cNvPr id="45061" name="Tijdelijke aanduiding voor dianummer 4"/>
          <p:cNvSpPr txBox="1">
            <a:spLocks noGrp="1"/>
          </p:cNvSpPr>
          <p:nvPr/>
        </p:nvSpPr>
        <p:spPr bwMode="auto">
          <a:xfrm>
            <a:off x="6496795" y="9431066"/>
            <a:ext cx="2260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960333" eaLnBrk="0" hangingPunct="0"/>
            <a:fld id="{4AE8B496-7671-4298-8367-2277A0B63A18}" type="slidenum">
              <a:rPr lang="en-US" sz="1000">
                <a:latin typeface="Arial" charset="0"/>
              </a:rPr>
              <a:pPr algn="ctr" defTabSz="960333" eaLnBrk="0" hangingPunct="0"/>
              <a:t>10</a:t>
            </a:fld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Miragoane  approach and bay</a:t>
            </a:r>
          </a:p>
          <a:p>
            <a:endParaRPr lang="en-US" smtClean="0"/>
          </a:p>
          <a:p>
            <a:r>
              <a:rPr lang="en-US" smtClean="0"/>
              <a:t>3 hours survey</a:t>
            </a:r>
          </a:p>
        </p:txBody>
      </p:sp>
      <p:sp>
        <p:nvSpPr>
          <p:cNvPr id="51204" name="Tijdelijke aanduiding voor voettekst 3"/>
          <p:cNvSpPr txBox="1">
            <a:spLocks noGrp="1"/>
          </p:cNvSpPr>
          <p:nvPr/>
        </p:nvSpPr>
        <p:spPr bwMode="auto">
          <a:xfrm>
            <a:off x="522164" y="9431066"/>
            <a:ext cx="59889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60333" eaLnBrk="0" hangingPunct="0"/>
            <a:r>
              <a:rPr lang="en-US" sz="1000">
                <a:latin typeface="Arial" charset="0"/>
              </a:rPr>
              <a:t>Eventuele voettekst</a:t>
            </a:r>
          </a:p>
        </p:txBody>
      </p:sp>
      <p:sp>
        <p:nvSpPr>
          <p:cNvPr id="51205" name="Tijdelijke aanduiding voor dianummer 4"/>
          <p:cNvSpPr txBox="1">
            <a:spLocks noGrp="1"/>
          </p:cNvSpPr>
          <p:nvPr/>
        </p:nvSpPr>
        <p:spPr bwMode="auto">
          <a:xfrm>
            <a:off x="6496795" y="9431066"/>
            <a:ext cx="2260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960333" eaLnBrk="0" hangingPunct="0"/>
            <a:fld id="{89E3C08E-6DCE-43CA-B119-506D767EBD3A}" type="slidenum">
              <a:rPr lang="en-US" sz="1000">
                <a:latin typeface="Arial" charset="0"/>
              </a:rPr>
              <a:pPr algn="ctr" defTabSz="960333" eaLnBrk="0" hangingPunct="0"/>
              <a:t>11</a:t>
            </a:fld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Port au Prince</a:t>
            </a:r>
          </a:p>
          <a:p>
            <a:endParaRPr lang="en-US" smtClean="0"/>
          </a:p>
          <a:p>
            <a:r>
              <a:rPr lang="en-US" smtClean="0"/>
              <a:t>On the left the buoyed approach channel.</a:t>
            </a:r>
          </a:p>
          <a:p>
            <a:r>
              <a:rPr lang="en-US" smtClean="0"/>
              <a:t>On the right the newly developed  commercial harbour with modern quayside</a:t>
            </a:r>
          </a:p>
          <a:p>
            <a:r>
              <a:rPr lang="en-US" smtClean="0"/>
              <a:t>On top the coral reefs blocking the  coast</a:t>
            </a:r>
          </a:p>
          <a:p>
            <a:endParaRPr lang="en-US" smtClean="0"/>
          </a:p>
          <a:p>
            <a:r>
              <a:rPr lang="en-US" smtClean="0"/>
              <a:t>6 hour survey </a:t>
            </a:r>
          </a:p>
        </p:txBody>
      </p:sp>
      <p:sp>
        <p:nvSpPr>
          <p:cNvPr id="57348" name="Tijdelijke aanduiding voor voettekst 3"/>
          <p:cNvSpPr txBox="1">
            <a:spLocks noGrp="1"/>
          </p:cNvSpPr>
          <p:nvPr/>
        </p:nvSpPr>
        <p:spPr bwMode="auto">
          <a:xfrm>
            <a:off x="522164" y="9431066"/>
            <a:ext cx="59889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60333" eaLnBrk="0" hangingPunct="0"/>
            <a:r>
              <a:rPr lang="en-US" sz="1000">
                <a:latin typeface="Arial" charset="0"/>
              </a:rPr>
              <a:t>Eventuele voettekst</a:t>
            </a:r>
          </a:p>
        </p:txBody>
      </p:sp>
      <p:sp>
        <p:nvSpPr>
          <p:cNvPr id="57349" name="Tijdelijke aanduiding voor dianummer 4"/>
          <p:cNvSpPr txBox="1">
            <a:spLocks noGrp="1"/>
          </p:cNvSpPr>
          <p:nvPr/>
        </p:nvSpPr>
        <p:spPr bwMode="auto">
          <a:xfrm>
            <a:off x="6496795" y="9431066"/>
            <a:ext cx="2260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960333" eaLnBrk="0" hangingPunct="0"/>
            <a:fld id="{A4E69A46-23E4-4560-8BAD-4E2F99CD80A1}" type="slidenum">
              <a:rPr lang="en-US" sz="1000">
                <a:latin typeface="Arial" charset="0"/>
              </a:rPr>
              <a:pPr algn="ctr" defTabSz="960333" eaLnBrk="0" hangingPunct="0"/>
              <a:t>12</a:t>
            </a:fld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61444" name="Tijdelijke aanduiding voor voettekst 3"/>
          <p:cNvSpPr txBox="1">
            <a:spLocks noGrp="1"/>
          </p:cNvSpPr>
          <p:nvPr/>
        </p:nvSpPr>
        <p:spPr bwMode="auto">
          <a:xfrm>
            <a:off x="522164" y="9431066"/>
            <a:ext cx="59889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60333" eaLnBrk="0" hangingPunct="0"/>
            <a:r>
              <a:rPr lang="en-US" sz="1000">
                <a:latin typeface="Arial" charset="0"/>
              </a:rPr>
              <a:t>Eventuele voettekst</a:t>
            </a:r>
          </a:p>
        </p:txBody>
      </p:sp>
      <p:sp>
        <p:nvSpPr>
          <p:cNvPr id="61445" name="Tijdelijke aanduiding voor dianummer 4"/>
          <p:cNvSpPr txBox="1">
            <a:spLocks noGrp="1"/>
          </p:cNvSpPr>
          <p:nvPr/>
        </p:nvSpPr>
        <p:spPr bwMode="auto">
          <a:xfrm>
            <a:off x="6496795" y="9431066"/>
            <a:ext cx="226059" cy="4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960333" eaLnBrk="0" hangingPunct="0"/>
            <a:fld id="{683FD82F-443A-4168-AEF4-B15F1D52F725}" type="slidenum">
              <a:rPr lang="en-US" sz="1000">
                <a:latin typeface="Arial" charset="0"/>
              </a:rPr>
              <a:pPr algn="ctr" defTabSz="960333" eaLnBrk="0" hangingPunct="0"/>
              <a:t>13</a:t>
            </a:fld>
            <a:endParaRPr lang="en-US" sz="10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E61A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6" name="shpDatum"/>
          <p:cNvSpPr>
            <a:spLocks noChangeArrowheads="1"/>
          </p:cNvSpPr>
          <p:nvPr/>
        </p:nvSpPr>
        <p:spPr bwMode="auto">
          <a:xfrm>
            <a:off x="4913313" y="5657850"/>
            <a:ext cx="40354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>
                <a:solidFill>
                  <a:schemeClr val="bg1"/>
                </a:solidFill>
              </a:rPr>
              <a:t>Captain Marc van der Donck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Director NLHO</a:t>
            </a:r>
            <a:endParaRPr lang="nl-NL" sz="1200" dirty="0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nl-NL" sz="12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27 November 2018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7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RubriceringEnMerking"/>
          <p:cNvSpPr txBox="1">
            <a:spLocks noChangeArrowheads="1"/>
          </p:cNvSpPr>
          <p:nvPr/>
        </p:nvSpPr>
        <p:spPr bwMode="auto">
          <a:xfrm rot="16200000">
            <a:off x="5897563" y="3182938"/>
            <a:ext cx="6302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0" name="Picture 202" descr="Ke_Marine_Logo_Engel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veBenaming"/>
          <p:cNvSpPr txBox="1">
            <a:spLocks noChangeArrowheads="1"/>
          </p:cNvSpPr>
          <p:nvPr userDrawn="1"/>
        </p:nvSpPr>
        <p:spPr bwMode="auto">
          <a:xfrm>
            <a:off x="4913313" y="1071563"/>
            <a:ext cx="3887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200" dirty="0">
                <a:solidFill>
                  <a:schemeClr val="bg1"/>
                </a:solidFill>
              </a:rPr>
              <a:t>Hydrographic Service</a:t>
            </a:r>
          </a:p>
        </p:txBody>
      </p:sp>
      <p:sp>
        <p:nvSpPr>
          <p:cNvPr id="12" name="Afdeling"/>
          <p:cNvSpPr txBox="1">
            <a:spLocks noChangeArrowheads="1"/>
          </p:cNvSpPr>
          <p:nvPr userDrawn="1"/>
        </p:nvSpPr>
        <p:spPr bwMode="auto">
          <a:xfrm>
            <a:off x="4932363" y="5746750"/>
            <a:ext cx="38862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7368" name="Rectangle 200"/>
          <p:cNvSpPr>
            <a:spLocks noGrp="1" noChangeArrowheads="1"/>
          </p:cNvSpPr>
          <p:nvPr>
            <p:ph type="ctrTitle"/>
          </p:nvPr>
        </p:nvSpPr>
        <p:spPr>
          <a:xfrm>
            <a:off x="4933950" y="1696661"/>
            <a:ext cx="3598863" cy="892552"/>
          </a:xfrm>
        </p:spPr>
        <p:txBody>
          <a:bodyPr lIns="90000" tIns="45720" rIns="90000" bIns="45720" anchor="b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Klik om de stijl te bewerken</a:t>
            </a:r>
            <a:endParaRPr lang="nl-NL" dirty="0"/>
          </a:p>
        </p:txBody>
      </p:sp>
      <p:sp>
        <p:nvSpPr>
          <p:cNvPr id="7379" name="Rectangle 211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598863" cy="2447925"/>
          </a:xfrm>
        </p:spPr>
        <p:txBody>
          <a:bodyPr lIns="91440" tIns="45720" rIns="91440" bIns="45720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Klik om het opmaakprofiel van de modelondertitel te bewerken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1265238"/>
            <a:ext cx="1943100" cy="4754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65238"/>
            <a:ext cx="5678488" cy="475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39687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73238"/>
            <a:ext cx="381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9600" y="1773238"/>
            <a:ext cx="77724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 </a:t>
            </a:r>
          </a:p>
          <a:p>
            <a:pPr lvl="2"/>
            <a:r>
              <a:rPr lang="en-US" smtClean="0"/>
              <a:t> </a:t>
            </a:r>
          </a:p>
          <a:p>
            <a:pPr lvl="3"/>
            <a:r>
              <a:rPr lang="en-US" smtClean="0"/>
              <a:t> </a:t>
            </a:r>
          </a:p>
          <a:p>
            <a:pPr lvl="4"/>
            <a:r>
              <a:rPr lang="en-US" smtClean="0"/>
              <a:t> </a:t>
            </a:r>
          </a:p>
        </p:txBody>
      </p:sp>
      <p:sp>
        <p:nvSpPr>
          <p:cNvPr id="109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E61A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65238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smtClean="0"/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19050" y="633095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C051818D-09F2-46DF-968D-53CC93424F34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nl-NL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1" name="shpDatum"/>
          <p:cNvSpPr>
            <a:spLocks noChangeArrowheads="1"/>
          </p:cNvSpPr>
          <p:nvPr/>
        </p:nvSpPr>
        <p:spPr bwMode="auto">
          <a:xfrm>
            <a:off x="5724525" y="6532563"/>
            <a:ext cx="3419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1200" dirty="0" smtClean="0">
                <a:solidFill>
                  <a:schemeClr val="bg1"/>
                </a:solidFill>
              </a:rPr>
              <a:t>27 November 2018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19050" y="6532563"/>
            <a:ext cx="4006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19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MACHC Conference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8" name="ZwarteB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16" name="RubriceringEnMerking"/>
          <p:cNvSpPr txBox="1">
            <a:spLocks noChangeArrowheads="1"/>
          </p:cNvSpPr>
          <p:nvPr/>
        </p:nvSpPr>
        <p:spPr bwMode="auto">
          <a:xfrm rot="-5400000">
            <a:off x="5903119" y="3177382"/>
            <a:ext cx="63023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100" b="1">
              <a:solidFill>
                <a:schemeClr val="bg1"/>
              </a:solidFill>
            </a:endParaRPr>
          </a:p>
        </p:txBody>
      </p:sp>
      <p:pic>
        <p:nvPicPr>
          <p:cNvPr id="1036" name="LogoMarine" descr="K_Marine_Logo_Powerpoint_pos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35463" y="0"/>
            <a:ext cx="4397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60400" indent="254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indent="482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0" fontAlgn="base" hangingPunct="0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4933950" y="1697038"/>
            <a:ext cx="3598863" cy="892175"/>
          </a:xfrm>
        </p:spPr>
        <p:txBody>
          <a:bodyPr/>
          <a:lstStyle/>
          <a:p>
            <a:r>
              <a:rPr lang="nl-NL" dirty="0" smtClean="0"/>
              <a:t>19</a:t>
            </a:r>
            <a:r>
              <a:rPr lang="nl-NL" baseline="30000" dirty="0" smtClean="0"/>
              <a:t>th</a:t>
            </a:r>
            <a:r>
              <a:rPr lang="nl-NL" dirty="0" smtClean="0"/>
              <a:t> MACHC Conference</a:t>
            </a:r>
            <a:endParaRPr lang="en-US" dirty="0" smtClean="0"/>
          </a:p>
        </p:txBody>
      </p:sp>
      <p:sp>
        <p:nvSpPr>
          <p:cNvPr id="16386" name="Rectangle 211"/>
          <p:cNvSpPr>
            <a:spLocks noGrp="1" noChangeArrowheads="1"/>
          </p:cNvSpPr>
          <p:nvPr>
            <p:ph type="subTitle" idx="1"/>
          </p:nvPr>
        </p:nvSpPr>
        <p:spPr>
          <a:xfrm>
            <a:off x="4933950" y="2781300"/>
            <a:ext cx="3959225" cy="2447925"/>
          </a:xfrm>
        </p:spPr>
        <p:txBody>
          <a:bodyPr/>
          <a:lstStyle/>
          <a:p>
            <a:pPr>
              <a:buFontTx/>
              <a:buNone/>
            </a:pPr>
            <a:endParaRPr lang="nl-NL" dirty="0" smtClean="0"/>
          </a:p>
          <a:p>
            <a:r>
              <a:rPr lang="en-US" dirty="0" smtClean="0"/>
              <a:t>Workshop Maritime Disasters : Session 8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Netherlands experiences and recommendations</a:t>
            </a:r>
            <a:endParaRPr lang="nl-NL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16387" name="Afbeelding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669925"/>
            <a:ext cx="284797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4613" y="4365625"/>
            <a:ext cx="4645026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Afbeelding 13"/>
          <p:cNvPicPr>
            <a:picLocks noChangeAspect="1"/>
          </p:cNvPicPr>
          <p:nvPr/>
        </p:nvPicPr>
        <p:blipFill>
          <a:blip r:embed="rId3"/>
          <a:srcRect b="21988"/>
          <a:stretch>
            <a:fillRect/>
          </a:stretch>
        </p:blipFill>
        <p:spPr bwMode="auto">
          <a:xfrm>
            <a:off x="17463" y="2205038"/>
            <a:ext cx="9144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kstvak 16"/>
          <p:cNvSpPr txBox="1">
            <a:spLocks noChangeArrowheads="1"/>
          </p:cNvSpPr>
          <p:nvPr/>
        </p:nvSpPr>
        <p:spPr bwMode="auto">
          <a:xfrm>
            <a:off x="355600" y="477838"/>
            <a:ext cx="22875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>
                <a:solidFill>
                  <a:srgbClr val="FFC000"/>
                </a:solidFill>
              </a:rPr>
              <a:t>Haiti Surveys</a:t>
            </a:r>
          </a:p>
        </p:txBody>
      </p:sp>
      <p:sp>
        <p:nvSpPr>
          <p:cNvPr id="44036" name="Tekstvak 20"/>
          <p:cNvSpPr txBox="1">
            <a:spLocks noChangeArrowheads="1"/>
          </p:cNvSpPr>
          <p:nvPr/>
        </p:nvSpPr>
        <p:spPr bwMode="auto">
          <a:xfrm>
            <a:off x="355600" y="1196975"/>
            <a:ext cx="50847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Safe approach to Jeremy quayside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kstvak 10"/>
          <p:cNvSpPr txBox="1">
            <a:spLocks noChangeArrowheads="1"/>
          </p:cNvSpPr>
          <p:nvPr/>
        </p:nvSpPr>
        <p:spPr bwMode="auto">
          <a:xfrm>
            <a:off x="355600" y="477838"/>
            <a:ext cx="22875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>
                <a:solidFill>
                  <a:srgbClr val="FFC000"/>
                </a:solidFill>
              </a:rPr>
              <a:t>Haiti Surveys</a:t>
            </a:r>
          </a:p>
        </p:txBody>
      </p:sp>
      <p:sp>
        <p:nvSpPr>
          <p:cNvPr id="50179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11188" y="1268413"/>
            <a:ext cx="7772400" cy="42465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Miragoane</a:t>
            </a:r>
          </a:p>
        </p:txBody>
      </p:sp>
      <p:pic>
        <p:nvPicPr>
          <p:cNvPr id="50180" name="Afbeelding 5"/>
          <p:cNvPicPr>
            <a:picLocks noChangeAspect="1"/>
          </p:cNvPicPr>
          <p:nvPr/>
        </p:nvPicPr>
        <p:blipFill>
          <a:blip r:embed="rId3"/>
          <a:srcRect b="23387"/>
          <a:stretch>
            <a:fillRect/>
          </a:stretch>
        </p:blipFill>
        <p:spPr bwMode="auto">
          <a:xfrm>
            <a:off x="0" y="2301875"/>
            <a:ext cx="91440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kstvak 10"/>
          <p:cNvSpPr txBox="1">
            <a:spLocks noChangeArrowheads="1"/>
          </p:cNvSpPr>
          <p:nvPr/>
        </p:nvSpPr>
        <p:spPr bwMode="auto">
          <a:xfrm>
            <a:off x="355600" y="477838"/>
            <a:ext cx="22875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>
                <a:solidFill>
                  <a:srgbClr val="FFC000"/>
                </a:solidFill>
              </a:rPr>
              <a:t>Haiti Surveys</a:t>
            </a:r>
          </a:p>
        </p:txBody>
      </p:sp>
      <p:sp>
        <p:nvSpPr>
          <p:cNvPr id="56323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11188" y="1268413"/>
            <a:ext cx="7772400" cy="42465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Port au Prince   new commercial harbour</a:t>
            </a:r>
          </a:p>
        </p:txBody>
      </p:sp>
      <p:pic>
        <p:nvPicPr>
          <p:cNvPr id="56324" name="Afbeelding 5"/>
          <p:cNvPicPr>
            <a:picLocks noChangeAspect="1"/>
          </p:cNvPicPr>
          <p:nvPr/>
        </p:nvPicPr>
        <p:blipFill>
          <a:blip r:embed="rId3"/>
          <a:srcRect b="22855"/>
          <a:stretch>
            <a:fillRect/>
          </a:stretch>
        </p:blipFill>
        <p:spPr bwMode="auto">
          <a:xfrm>
            <a:off x="0" y="2276475"/>
            <a:ext cx="91440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kstvak 10"/>
          <p:cNvSpPr txBox="1">
            <a:spLocks noChangeArrowheads="1"/>
          </p:cNvSpPr>
          <p:nvPr/>
        </p:nvSpPr>
        <p:spPr bwMode="auto">
          <a:xfrm>
            <a:off x="355600" y="477838"/>
            <a:ext cx="22875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>
                <a:solidFill>
                  <a:srgbClr val="FFC000"/>
                </a:solidFill>
              </a:rPr>
              <a:t>Haiti Surveys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11188" y="1268413"/>
            <a:ext cx="7772400" cy="42465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Survey results in retrospect: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Most </a:t>
            </a:r>
            <a:r>
              <a:rPr lang="en-US" dirty="0"/>
              <a:t>frequently used system MBES.</a:t>
            </a:r>
          </a:p>
          <a:p>
            <a:pPr>
              <a:defRPr/>
            </a:pPr>
            <a:r>
              <a:rPr lang="en-US" dirty="0"/>
              <a:t>SSS less used due to the expeditionary character.</a:t>
            </a:r>
          </a:p>
          <a:p>
            <a:pPr>
              <a:defRPr/>
            </a:pPr>
            <a:r>
              <a:rPr lang="en-US" dirty="0"/>
              <a:t>ERS provided a stable height reference.</a:t>
            </a:r>
          </a:p>
          <a:p>
            <a:pPr>
              <a:defRPr/>
            </a:pPr>
            <a:r>
              <a:rPr lang="en-US" dirty="0"/>
              <a:t>Coupling of ERS reference to chart datum via predicted </a:t>
            </a:r>
            <a:r>
              <a:rPr lang="en-US" dirty="0" smtClean="0"/>
              <a:t>tide.</a:t>
            </a:r>
            <a:endParaRPr lang="en-US" dirty="0"/>
          </a:p>
          <a:p>
            <a:pPr>
              <a:defRPr/>
            </a:pPr>
            <a:r>
              <a:rPr lang="en-US" dirty="0"/>
              <a:t>Good SV profile is vital for small vertical uncertainty</a:t>
            </a:r>
          </a:p>
          <a:p>
            <a:pPr>
              <a:defRPr/>
            </a:pPr>
            <a:r>
              <a:rPr lang="en-US" dirty="0"/>
              <a:t>Bathymetry within special order </a:t>
            </a:r>
            <a:r>
              <a:rPr lang="en-US" dirty="0" smtClean="0"/>
              <a:t>standard.</a:t>
            </a:r>
            <a:endParaRPr lang="en-US" dirty="0"/>
          </a:p>
          <a:p>
            <a:pPr marL="0" indent="0"/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All survey results have been made </a:t>
            </a:r>
            <a:r>
              <a:rPr lang="en-US" u="sng" dirty="0" smtClean="0"/>
              <a:t>available for Haiti </a:t>
            </a:r>
            <a:r>
              <a:rPr lang="en-US" dirty="0" smtClean="0"/>
              <a:t>authorities.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>
          <a:xfrm>
            <a:off x="609600" y="1919288"/>
            <a:ext cx="7850832" cy="4246562"/>
          </a:xfrm>
        </p:spPr>
        <p:txBody>
          <a:bodyPr/>
          <a:lstStyle/>
          <a:p>
            <a:r>
              <a:rPr lang="en-GB" dirty="0" smtClean="0"/>
              <a:t>Provide narrative for common situational </a:t>
            </a:r>
            <a:r>
              <a:rPr lang="en-GB" dirty="0" smtClean="0"/>
              <a:t>awareness.</a:t>
            </a:r>
          </a:p>
          <a:p>
            <a:pPr lvl="1"/>
            <a:r>
              <a:rPr lang="en-GB" sz="2000" dirty="0" smtClean="0"/>
              <a:t>Dependant on input for the members.</a:t>
            </a:r>
          </a:p>
          <a:p>
            <a:pPr lvl="1"/>
            <a:r>
              <a:rPr lang="en-GB" sz="2000" dirty="0" smtClean="0"/>
              <a:t>No own active data collection.</a:t>
            </a:r>
          </a:p>
          <a:p>
            <a:endParaRPr lang="en-GB" dirty="0" smtClean="0"/>
          </a:p>
          <a:p>
            <a:r>
              <a:rPr lang="en-GB" dirty="0" smtClean="0"/>
              <a:t>Facilitate as and where required.</a:t>
            </a:r>
          </a:p>
          <a:p>
            <a:pPr lvl="1"/>
            <a:r>
              <a:rPr lang="en-GB" sz="2000" dirty="0" smtClean="0"/>
              <a:t>Investigate and promulgate relief demand of affected countries.</a:t>
            </a:r>
          </a:p>
          <a:p>
            <a:pPr lvl="1"/>
            <a:r>
              <a:rPr lang="en-GB" sz="2000" dirty="0" smtClean="0"/>
              <a:t>Collect availability of potential capacities for disaster response in theatre.</a:t>
            </a:r>
          </a:p>
          <a:p>
            <a:endParaRPr lang="en-GB" dirty="0" smtClean="0"/>
          </a:p>
          <a:p>
            <a:r>
              <a:rPr lang="en-GB" dirty="0" smtClean="0"/>
              <a:t>Means: e-mail.</a:t>
            </a:r>
          </a:p>
          <a:p>
            <a:pPr lvl="1"/>
            <a:r>
              <a:rPr lang="en-GB" sz="2000" dirty="0" err="1" smtClean="0"/>
              <a:t>Sitrep</a:t>
            </a:r>
            <a:r>
              <a:rPr lang="en-GB" sz="2000" dirty="0" smtClean="0"/>
              <a:t> and direct.</a:t>
            </a:r>
          </a:p>
          <a:p>
            <a:endParaRPr lang="en-GB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800219"/>
          </a:xfrm>
        </p:spPr>
        <p:txBody>
          <a:bodyPr/>
          <a:lstStyle/>
          <a:p>
            <a:r>
              <a:rPr lang="en-US" dirty="0" smtClean="0"/>
              <a:t>Chair activity: </a:t>
            </a:r>
            <a:r>
              <a:rPr lang="en-US" dirty="0" smtClean="0"/>
              <a:t>Hurricane </a:t>
            </a:r>
            <a:r>
              <a:rPr lang="en-US" dirty="0" smtClean="0"/>
              <a:t>Matthew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3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>
          <a:xfrm>
            <a:off x="609600" y="1919288"/>
            <a:ext cx="7772400" cy="4246562"/>
          </a:xfrm>
        </p:spPr>
        <p:txBody>
          <a:bodyPr/>
          <a:lstStyle/>
          <a:p>
            <a:r>
              <a:rPr lang="en-GB" dirty="0"/>
              <a:t>Set realistic ambitions for remit MACHC</a:t>
            </a:r>
          </a:p>
          <a:p>
            <a:pPr lvl="1"/>
            <a:r>
              <a:rPr lang="en-GB" sz="2000" dirty="0"/>
              <a:t>Restrict coordination/cooperation to Hydrography.</a:t>
            </a:r>
          </a:p>
          <a:p>
            <a:pPr lvl="1"/>
            <a:r>
              <a:rPr lang="en-GB" sz="2000" dirty="0"/>
              <a:t>Do not assume executive </a:t>
            </a:r>
            <a:r>
              <a:rPr lang="en-GB" sz="2000" dirty="0" smtClean="0"/>
              <a:t>responsibilities </a:t>
            </a:r>
            <a:r>
              <a:rPr lang="en-GB" sz="2000" dirty="0"/>
              <a:t>of others, </a:t>
            </a:r>
            <a:r>
              <a:rPr lang="en-GB" sz="2000" dirty="0" err="1" smtClean="0"/>
              <a:t>eg</a:t>
            </a:r>
            <a:r>
              <a:rPr lang="en-GB" sz="2000" dirty="0" smtClean="0"/>
              <a:t>. </a:t>
            </a:r>
            <a:r>
              <a:rPr lang="en-GB" sz="2000" dirty="0"/>
              <a:t>NAVAREA </a:t>
            </a:r>
            <a:r>
              <a:rPr lang="en-GB" sz="2000" dirty="0" smtClean="0"/>
              <a:t>coordinator.</a:t>
            </a:r>
            <a:endParaRPr lang="en-GB" sz="2000" dirty="0"/>
          </a:p>
          <a:p>
            <a:endParaRPr lang="en-GB" dirty="0" smtClean="0"/>
          </a:p>
          <a:p>
            <a:r>
              <a:rPr lang="en-GB" dirty="0" smtClean="0"/>
              <a:t>Role </a:t>
            </a:r>
            <a:r>
              <a:rPr lang="en-GB" dirty="0" smtClean="0"/>
              <a:t>is that of broker for demand and supply. </a:t>
            </a:r>
          </a:p>
          <a:p>
            <a:pPr lvl="1"/>
            <a:r>
              <a:rPr lang="en-GB" sz="2000" dirty="0" smtClean="0"/>
              <a:t>Input of support requirement by coastal state essential.</a:t>
            </a:r>
          </a:p>
          <a:p>
            <a:pPr lvl="2"/>
            <a:r>
              <a:rPr lang="en-GB" sz="2000" dirty="0" smtClean="0"/>
              <a:t>What do you need?</a:t>
            </a:r>
          </a:p>
          <a:p>
            <a:pPr lvl="1"/>
            <a:r>
              <a:rPr lang="en-GB" sz="2000" dirty="0"/>
              <a:t>Chair is facilitator and provides the </a:t>
            </a:r>
            <a:r>
              <a:rPr lang="en-GB" sz="2000" dirty="0" smtClean="0"/>
              <a:t>shared narrative.</a:t>
            </a:r>
            <a:endParaRPr lang="en-GB" sz="2000" dirty="0"/>
          </a:p>
          <a:p>
            <a:pPr lvl="2"/>
            <a:r>
              <a:rPr lang="en-GB" sz="2000" dirty="0"/>
              <a:t>Who is doing </a:t>
            </a:r>
            <a:r>
              <a:rPr lang="en-GB" sz="2000" dirty="0" smtClean="0"/>
              <a:t>what</a:t>
            </a:r>
            <a:r>
              <a:rPr lang="en-GB" sz="2000" dirty="0" smtClean="0"/>
              <a:t>?</a:t>
            </a:r>
          </a:p>
          <a:p>
            <a:pPr lvl="2"/>
            <a:endParaRPr lang="en-GB" sz="2000" dirty="0"/>
          </a:p>
          <a:p>
            <a:r>
              <a:rPr lang="en-US" dirty="0"/>
              <a:t>The Chair cannot absorb </a:t>
            </a:r>
            <a:r>
              <a:rPr lang="en-US" dirty="0" smtClean="0"/>
              <a:t>MS </a:t>
            </a:r>
            <a:r>
              <a:rPr lang="en-US" dirty="0"/>
              <a:t>responsibilities for Diplomatic clearance </a:t>
            </a:r>
            <a:r>
              <a:rPr lang="en-US" dirty="0" smtClean="0"/>
              <a:t>to </a:t>
            </a:r>
            <a:r>
              <a:rPr lang="en-US" dirty="0"/>
              <a:t>deploy </a:t>
            </a:r>
            <a:r>
              <a:rPr lang="en-US" dirty="0" smtClean="0"/>
              <a:t>hydrographic </a:t>
            </a:r>
            <a:r>
              <a:rPr lang="en-US" dirty="0"/>
              <a:t>assets. </a:t>
            </a:r>
            <a:endParaRPr lang="en-US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800100"/>
          </a:xfrm>
        </p:spPr>
        <p:txBody>
          <a:bodyPr/>
          <a:lstStyle/>
          <a:p>
            <a:r>
              <a:rPr lang="en-US" dirty="0" smtClean="0"/>
              <a:t>Identified </a:t>
            </a:r>
            <a:r>
              <a:rPr lang="en-US" dirty="0" smtClean="0"/>
              <a:t>lessons: </a:t>
            </a:r>
            <a:r>
              <a:rPr lang="en-US" dirty="0" smtClean="0"/>
              <a:t>Hurricane Matthew (1)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>
          <a:xfrm>
            <a:off x="609600" y="1919288"/>
            <a:ext cx="7772400" cy="4246562"/>
          </a:xfrm>
        </p:spPr>
        <p:txBody>
          <a:bodyPr/>
          <a:lstStyle/>
          <a:p>
            <a:r>
              <a:rPr lang="en-GB" dirty="0" smtClean="0"/>
              <a:t>Adapt </a:t>
            </a:r>
            <a:r>
              <a:rPr lang="en-GB" dirty="0"/>
              <a:t>a phased approach.</a:t>
            </a:r>
          </a:p>
          <a:p>
            <a:pPr lvl="1"/>
            <a:r>
              <a:rPr lang="en-GB" sz="2000" dirty="0"/>
              <a:t>Immediate disaster response. Main focus is supporting other activities as an enabler.</a:t>
            </a:r>
          </a:p>
          <a:p>
            <a:pPr lvl="1"/>
            <a:r>
              <a:rPr lang="en-GB" sz="2000" dirty="0"/>
              <a:t>Recovery response. Main focus is updating charts and hydrographic information. </a:t>
            </a:r>
          </a:p>
          <a:p>
            <a:endParaRPr lang="en-GB" sz="2400" dirty="0" smtClean="0"/>
          </a:p>
          <a:p>
            <a:r>
              <a:rPr lang="en-GB" dirty="0" smtClean="0"/>
              <a:t>‘Civil’ communications are paramount:</a:t>
            </a:r>
          </a:p>
          <a:p>
            <a:pPr lvl="1"/>
            <a:r>
              <a:rPr lang="en-GB" sz="2000" dirty="0" smtClean="0"/>
              <a:t>E-mail,</a:t>
            </a:r>
          </a:p>
          <a:p>
            <a:pPr lvl="1"/>
            <a:r>
              <a:rPr lang="en-GB" sz="2000" dirty="0" smtClean="0"/>
              <a:t>Telephone,</a:t>
            </a:r>
          </a:p>
          <a:p>
            <a:pPr lvl="1"/>
            <a:r>
              <a:rPr lang="en-GB" sz="2000" dirty="0" smtClean="0"/>
              <a:t>Website, including a “common coordination area’’.</a:t>
            </a:r>
            <a:endParaRPr lang="en-GB" dirty="0" smtClean="0">
              <a:solidFill>
                <a:srgbClr val="00B05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Organisation was ad hoc and organic.</a:t>
            </a:r>
          </a:p>
          <a:p>
            <a:pPr lvl="1"/>
            <a:r>
              <a:rPr lang="en-GB" sz="2000" dirty="0" smtClean="0"/>
              <a:t>No direct insight in activities of IOs and NGOs</a:t>
            </a:r>
            <a:r>
              <a:rPr lang="en-GB" sz="2000" dirty="0"/>
              <a:t>. 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800100"/>
          </a:xfrm>
        </p:spPr>
        <p:txBody>
          <a:bodyPr/>
          <a:lstStyle/>
          <a:p>
            <a:r>
              <a:rPr lang="en-US" dirty="0" smtClean="0"/>
              <a:t>Identified </a:t>
            </a:r>
            <a:r>
              <a:rPr lang="en-US" dirty="0" smtClean="0"/>
              <a:t>lessons: </a:t>
            </a:r>
            <a:r>
              <a:rPr lang="en-US" dirty="0" smtClean="0"/>
              <a:t>Hurricane Matthew (2)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058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>
          <a:xfrm>
            <a:off x="611188" y="1773238"/>
            <a:ext cx="7772400" cy="4246562"/>
          </a:xfrm>
        </p:spPr>
        <p:txBody>
          <a:bodyPr/>
          <a:lstStyle/>
          <a:p>
            <a:r>
              <a:rPr lang="en-GB" dirty="0" smtClean="0"/>
              <a:t>Aim: have procedures and guidelines in place to enable immediate and appropriate response.</a:t>
            </a:r>
          </a:p>
          <a:p>
            <a:endParaRPr lang="en-GB" dirty="0" smtClean="0"/>
          </a:p>
        </p:txBody>
      </p:sp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611188" y="1265238"/>
            <a:ext cx="8424862" cy="400110"/>
          </a:xfrm>
        </p:spPr>
        <p:txBody>
          <a:bodyPr/>
          <a:lstStyle/>
          <a:p>
            <a:r>
              <a:rPr lang="en-US" dirty="0" smtClean="0"/>
              <a:t>X-check IHO resolution 1/2005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750" y="3068638"/>
          <a:ext cx="842493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Procedures </a:t>
                      </a:r>
                      <a:r>
                        <a:rPr lang="nl-NL" dirty="0" err="1" smtClean="0"/>
                        <a:t>and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guidelines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MACHC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Immediate</a:t>
                      </a:r>
                      <a:r>
                        <a:rPr lang="en-GB" baseline="0" noProof="0" dirty="0" smtClean="0"/>
                        <a:t> assessment of damage </a:t>
                      </a:r>
                      <a:r>
                        <a:rPr lang="en-GB" baseline="0" noProof="0" dirty="0" err="1" smtClean="0"/>
                        <a:t>wrt</a:t>
                      </a:r>
                      <a:r>
                        <a:rPr lang="en-GB" baseline="0" noProof="0" dirty="0" smtClean="0"/>
                        <a:t>. safety of navigation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Immediately inform of damage and dangers </a:t>
                      </a:r>
                      <a:r>
                        <a:rPr lang="en-GB" noProof="0" dirty="0" err="1" smtClean="0"/>
                        <a:t>wrt</a:t>
                      </a:r>
                      <a:r>
                        <a:rPr lang="en-GB" noProof="0" dirty="0" smtClean="0"/>
                        <a:t>. navigational hazards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Re-establish</a:t>
                      </a:r>
                      <a:r>
                        <a:rPr lang="en-GB" baseline="0" noProof="0" dirty="0" smtClean="0"/>
                        <a:t> the basic key maritime transport routes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Ensure chart</a:t>
                      </a:r>
                      <a:r>
                        <a:rPr lang="en-GB" baseline="0" noProof="0" dirty="0" smtClean="0"/>
                        <a:t> and Hydrographic information is updated ASAP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9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>
          <a:xfrm>
            <a:off x="323850" y="1919288"/>
            <a:ext cx="8712200" cy="4246562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800100"/>
          </a:xfrm>
        </p:spPr>
        <p:txBody>
          <a:bodyPr/>
          <a:lstStyle/>
          <a:p>
            <a:r>
              <a:rPr lang="en-US" smtClean="0"/>
              <a:t>Identify lessons: IHO resolution 1/2005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7897"/>
              </p:ext>
            </p:extLst>
          </p:nvPr>
        </p:nvGraphicFramePr>
        <p:xfrm>
          <a:off x="323850" y="2205038"/>
          <a:ext cx="864096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Procedures </a:t>
                      </a:r>
                      <a:r>
                        <a:rPr lang="nl-NL" dirty="0" err="1" smtClean="0"/>
                        <a:t>and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guidelines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Role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MACHC 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Immediate</a:t>
                      </a:r>
                      <a:r>
                        <a:rPr lang="en-GB" baseline="0" noProof="0" dirty="0" smtClean="0"/>
                        <a:t> assessment of damage </a:t>
                      </a:r>
                      <a:r>
                        <a:rPr lang="en-GB" baseline="0" noProof="0" dirty="0" err="1" smtClean="0"/>
                        <a:t>wrt</a:t>
                      </a:r>
                      <a:r>
                        <a:rPr lang="en-GB" baseline="0" noProof="0" dirty="0" smtClean="0"/>
                        <a:t>. safety of navigation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noProof="0" dirty="0" smtClean="0"/>
                        <a:t>Coastal</a:t>
                      </a:r>
                      <a:r>
                        <a:rPr lang="en-GB" b="1" baseline="0" noProof="0" dirty="0" smtClean="0"/>
                        <a:t> </a:t>
                      </a:r>
                      <a:r>
                        <a:rPr lang="en-GB" b="1" baseline="0" noProof="0" dirty="0" smtClean="0"/>
                        <a:t>States/IO/NGO</a:t>
                      </a:r>
                      <a:endParaRPr lang="en-GB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Immediately inform of damage and dangers </a:t>
                      </a:r>
                      <a:r>
                        <a:rPr lang="en-GB" noProof="0" dirty="0" err="1" smtClean="0"/>
                        <a:t>wrt</a:t>
                      </a:r>
                      <a:r>
                        <a:rPr lang="en-GB" noProof="0" dirty="0" smtClean="0"/>
                        <a:t>. navigational hazards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noProof="0" dirty="0" smtClean="0"/>
                        <a:t>WWNWS</a:t>
                      </a:r>
                      <a:endParaRPr lang="en-GB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Re-establish</a:t>
                      </a:r>
                      <a:r>
                        <a:rPr lang="en-GB" baseline="0" noProof="0" dirty="0" smtClean="0"/>
                        <a:t> the basic key maritime transport routes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noProof="0" dirty="0" smtClean="0">
                          <a:solidFill>
                            <a:srgbClr val="00B050"/>
                          </a:solidFill>
                        </a:rPr>
                        <a:t>As enabler for Immediate</a:t>
                      </a:r>
                      <a:r>
                        <a:rPr lang="en-GB" b="1" baseline="0" noProof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GB" b="1" noProof="0" dirty="0" smtClean="0">
                          <a:solidFill>
                            <a:srgbClr val="00B050"/>
                          </a:solidFill>
                        </a:rPr>
                        <a:t>disaster relief</a:t>
                      </a:r>
                      <a:endParaRPr lang="en-GB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Ensure chart</a:t>
                      </a:r>
                      <a:r>
                        <a:rPr lang="en-GB" baseline="0" noProof="0" dirty="0" smtClean="0"/>
                        <a:t> and Hydrographic information is updated ASAP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noProof="0" dirty="0" smtClean="0">
                          <a:solidFill>
                            <a:srgbClr val="00B050"/>
                          </a:solidFill>
                        </a:rPr>
                        <a:t>For recovery phase</a:t>
                      </a:r>
                      <a:endParaRPr lang="en-GB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>
          <a:xfrm>
            <a:off x="609600" y="1844824"/>
            <a:ext cx="8138863" cy="4246562"/>
          </a:xfrm>
        </p:spPr>
        <p:txBody>
          <a:bodyPr/>
          <a:lstStyle/>
          <a:p>
            <a:r>
              <a:rPr lang="en-GB" dirty="0" smtClean="0"/>
              <a:t>Include the principles of MACHC disaster response in the Statutes of the MACHC based on lessons identified.</a:t>
            </a:r>
          </a:p>
          <a:p>
            <a:endParaRPr lang="en-GB" dirty="0" smtClean="0"/>
          </a:p>
          <a:p>
            <a:r>
              <a:rPr lang="en-GB" dirty="0" smtClean="0"/>
              <a:t>Include as particular aim in the Statutes: </a:t>
            </a:r>
          </a:p>
          <a:p>
            <a:pPr marL="317500" lvl="2" indent="0">
              <a:buNone/>
            </a:pPr>
            <a:r>
              <a:rPr lang="en-GB" dirty="0" smtClean="0"/>
              <a:t>“To examine the role hydrography can play in disaster risk reduction, for instance by capacity building.”</a:t>
            </a:r>
          </a:p>
          <a:p>
            <a:endParaRPr lang="en-GB" dirty="0" smtClean="0"/>
          </a:p>
          <a:p>
            <a:r>
              <a:rPr lang="en-GB" dirty="0" smtClean="0"/>
              <a:t>Do not write a priori detailed a MACHC ‘Disaster action plan’. </a:t>
            </a:r>
          </a:p>
          <a:p>
            <a:endParaRPr lang="en-GB" dirty="0" smtClean="0"/>
          </a:p>
          <a:p>
            <a:r>
              <a:rPr lang="en-GB" dirty="0" smtClean="0"/>
              <a:t>IHO secretariat consider to ensure hydrographic ‘plug ins’ in contingency plans of standing Disaster relief organisations as UN OHCA, IRC, WHO, OXFAM, etc.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800219"/>
          </a:xfrm>
        </p:spPr>
        <p:txBody>
          <a:bodyPr/>
          <a:lstStyle/>
          <a:p>
            <a:r>
              <a:rPr lang="en-US" dirty="0" smtClean="0"/>
              <a:t>Way forward (2016)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595537" y="2204864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B050"/>
                </a:solidFill>
              </a:rPr>
              <a:t>√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7936" y="3717238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B050"/>
                </a:solidFill>
              </a:rPr>
              <a:t>√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0447" y="4460171"/>
            <a:ext cx="1368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B050"/>
                </a:solidFill>
              </a:rPr>
              <a:t>√, 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but</a:t>
            </a:r>
            <a:r>
              <a:rPr lang="nl-NL" b="1" dirty="0" smtClean="0">
                <a:solidFill>
                  <a:srgbClr val="FFC000"/>
                </a:solidFill>
              </a:rPr>
              <a:t> </a:t>
            </a:r>
            <a:endParaRPr lang="nl-NL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0431" y="547175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B050"/>
                </a:solidFill>
              </a:rPr>
              <a:t> </a:t>
            </a:r>
            <a:r>
              <a:rPr lang="nl-NL" sz="2800" b="1" dirty="0" smtClean="0">
                <a:solidFill>
                  <a:srgbClr val="FFC000"/>
                </a:solidFill>
              </a:rPr>
              <a:t>?</a:t>
            </a:r>
            <a:endParaRPr lang="nl-NL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IHO resolution 2/1997 versus 1/2005</a:t>
            </a:r>
          </a:p>
          <a:p>
            <a:endParaRPr lang="en-US" dirty="0" smtClean="0"/>
          </a:p>
          <a:p>
            <a:r>
              <a:rPr lang="en-US" dirty="0" smtClean="0"/>
              <a:t>Case study passage of Hurricane Matthew</a:t>
            </a:r>
          </a:p>
          <a:p>
            <a:endParaRPr lang="en-US" dirty="0" smtClean="0"/>
          </a:p>
          <a:p>
            <a:r>
              <a:rPr lang="en-US" dirty="0" smtClean="0"/>
              <a:t>Identify lessons and way forward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Content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>
          <a:xfrm>
            <a:off x="609600" y="1844824"/>
            <a:ext cx="8139113" cy="424656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Do not write a priori detailed a MACHC ‘Disaster action plan’. </a:t>
            </a:r>
            <a:r>
              <a:rPr lang="en-GB" u="sng" dirty="0" smtClean="0"/>
              <a:t>But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Preparatory frame work (GIS,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Communications/</a:t>
            </a:r>
            <a:r>
              <a:rPr lang="en-GB" dirty="0" err="1" smtClean="0"/>
              <a:t>Complan</a:t>
            </a:r>
            <a:endParaRPr lang="en-GB" dirty="0" smtClean="0"/>
          </a:p>
          <a:p>
            <a:pPr lvl="2"/>
            <a:r>
              <a:rPr lang="en-GB" dirty="0" smtClean="0"/>
              <a:t>Contact details al </a:t>
            </a:r>
            <a:r>
              <a:rPr lang="en-GB" dirty="0" smtClean="0"/>
              <a:t>relevant parties: HO, MIL-CIV, IO, NGO </a:t>
            </a:r>
            <a:r>
              <a:rPr lang="en-GB" dirty="0" err="1" smtClean="0"/>
              <a:t>etc</a:t>
            </a:r>
            <a:r>
              <a:rPr lang="en-GB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Insight </a:t>
            </a:r>
            <a:r>
              <a:rPr lang="en-GB" dirty="0" smtClean="0"/>
              <a:t>in </a:t>
            </a:r>
            <a:r>
              <a:rPr lang="en-GB" dirty="0" smtClean="0"/>
              <a:t>potential available capacity MS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611188" y="1265238"/>
            <a:ext cx="7772400" cy="800219"/>
          </a:xfrm>
        </p:spPr>
        <p:txBody>
          <a:bodyPr/>
          <a:lstStyle/>
          <a:p>
            <a:r>
              <a:rPr lang="en-US" dirty="0" smtClean="0"/>
              <a:t>Way forward (2018) 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95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>
          <a:xfrm>
            <a:off x="609600" y="1773238"/>
            <a:ext cx="8354888" cy="424656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Resolution 2/1997: </a:t>
            </a:r>
            <a:r>
              <a:rPr lang="en-GB" dirty="0"/>
              <a:t>ESTABLISHMENT OF REGIONAL HYDROGRAPHIC COMMISSIONS (RHC</a:t>
            </a:r>
            <a:r>
              <a:rPr lang="en-GB" dirty="0" smtClean="0"/>
              <a:t>).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Resolution 1/2005: </a:t>
            </a:r>
            <a:r>
              <a:rPr lang="en-US" dirty="0" smtClean="0"/>
              <a:t>IHO RESPONSE TO DISASTERS.</a:t>
            </a:r>
          </a:p>
          <a:p>
            <a:endParaRPr lang="en-US" b="1" dirty="0" smtClean="0"/>
          </a:p>
          <a:p>
            <a:r>
              <a:rPr lang="en-GB" dirty="0" smtClean="0"/>
              <a:t>Both being rewritten.</a:t>
            </a:r>
          </a:p>
          <a:p>
            <a:endParaRPr lang="en-GB" dirty="0" smtClean="0"/>
          </a:p>
          <a:p>
            <a:endParaRPr lang="nl-NL" dirty="0" smtClean="0"/>
          </a:p>
          <a:p>
            <a:endParaRPr lang="en-US" dirty="0" smtClean="0"/>
          </a:p>
        </p:txBody>
      </p:sp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611188" y="1265238"/>
            <a:ext cx="8424862" cy="400050"/>
          </a:xfrm>
        </p:spPr>
        <p:txBody>
          <a:bodyPr/>
          <a:lstStyle/>
          <a:p>
            <a:r>
              <a:rPr lang="en-US" dirty="0" smtClean="0"/>
              <a:t>IHO resolution: </a:t>
            </a:r>
            <a:r>
              <a:rPr lang="en-US" u="sng" dirty="0" smtClean="0"/>
              <a:t>2/1997</a:t>
            </a:r>
            <a:r>
              <a:rPr lang="en-US" dirty="0" smtClean="0"/>
              <a:t> versus 1/2005 (1)</a:t>
            </a:r>
          </a:p>
        </p:txBody>
      </p:sp>
    </p:spTree>
    <p:extLst>
      <p:ext uri="{BB962C8B-B14F-4D97-AF65-F5344CB8AC3E}">
        <p14:creationId xmlns:p14="http://schemas.microsoft.com/office/powerpoint/2010/main" val="28504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>
          <a:xfrm>
            <a:off x="609600" y="1773238"/>
            <a:ext cx="8354888" cy="4246562"/>
          </a:xfrm>
        </p:spPr>
        <p:txBody>
          <a:bodyPr/>
          <a:lstStyle/>
          <a:p>
            <a:r>
              <a:rPr lang="en-GB" dirty="0" smtClean="0"/>
              <a:t>RHC </a:t>
            </a:r>
            <a:r>
              <a:rPr lang="en-GB" dirty="0" err="1" smtClean="0"/>
              <a:t>iaw</a:t>
            </a:r>
            <a:r>
              <a:rPr lang="en-GB" dirty="0" smtClean="0"/>
              <a:t> 2/1997: “are </a:t>
            </a:r>
            <a:r>
              <a:rPr lang="en-GB" dirty="0"/>
              <a:t>intended to </a:t>
            </a:r>
            <a:r>
              <a:rPr lang="en-GB" dirty="0" smtClean="0"/>
              <a:t>provide regional </a:t>
            </a:r>
            <a:r>
              <a:rPr lang="en-GB" dirty="0"/>
              <a:t>co-ordination with regard to nautical information, hydrographic surveys, production of nautical charts and documents, training, technical cooperation and hydrographic capacity building </a:t>
            </a:r>
            <a:r>
              <a:rPr lang="en-GB" dirty="0" smtClean="0"/>
              <a:t>projects”.</a:t>
            </a:r>
            <a:endParaRPr lang="nl-NL" dirty="0"/>
          </a:p>
          <a:p>
            <a:endParaRPr lang="en-GB" dirty="0" smtClean="0"/>
          </a:p>
          <a:p>
            <a:r>
              <a:rPr lang="en-GB" dirty="0" smtClean="0"/>
              <a:t>MACHC statutes: “Commission shall have an </a:t>
            </a:r>
            <a:r>
              <a:rPr lang="en-US" dirty="0" smtClean="0"/>
              <a:t>advisory</a:t>
            </a:r>
            <a:r>
              <a:rPr lang="en-US" dirty="0"/>
              <a:t>, scientific and technological character; it shall not exert any </a:t>
            </a:r>
            <a:r>
              <a:rPr lang="en-US" dirty="0" smtClean="0"/>
              <a:t>authority over the </a:t>
            </a:r>
            <a:r>
              <a:rPr lang="nl-NL" dirty="0" smtClean="0"/>
              <a:t>Hydrographic </a:t>
            </a:r>
            <a:r>
              <a:rPr lang="nl-NL" dirty="0"/>
              <a:t>Services </a:t>
            </a:r>
            <a:r>
              <a:rPr lang="en-US" dirty="0" smtClean="0"/>
              <a:t>…” </a:t>
            </a:r>
          </a:p>
          <a:p>
            <a:pPr lvl="1"/>
            <a:r>
              <a:rPr lang="en-GB" sz="2000" dirty="0" smtClean="0"/>
              <a:t>“</a:t>
            </a:r>
            <a:r>
              <a:rPr lang="en-GB" sz="2000" dirty="0" smtClean="0"/>
              <a:t>Is to </a:t>
            </a:r>
            <a:r>
              <a:rPr lang="en-GB" sz="2000" dirty="0" smtClean="0"/>
              <a:t>promote </a:t>
            </a:r>
            <a:r>
              <a:rPr lang="en-GB" sz="2000" u="sng" dirty="0" smtClean="0"/>
              <a:t>cooperation</a:t>
            </a:r>
            <a:r>
              <a:rPr lang="en-GB" sz="2000" dirty="0" smtClean="0"/>
              <a:t> in hydrographic surveying, marine cartography and nautical </a:t>
            </a:r>
            <a:r>
              <a:rPr lang="en-GB" sz="2000" dirty="0" smtClean="0"/>
              <a:t>information”.</a:t>
            </a:r>
            <a:endParaRPr lang="en-GB" sz="2000" dirty="0" smtClean="0"/>
          </a:p>
          <a:p>
            <a:pPr lvl="1"/>
            <a:r>
              <a:rPr lang="en-GB" sz="2000" dirty="0" smtClean="0"/>
              <a:t>Has no executive remit.</a:t>
            </a:r>
          </a:p>
          <a:p>
            <a:pPr lvl="1"/>
            <a:r>
              <a:rPr lang="en-GB" sz="2000" dirty="0" smtClean="0"/>
              <a:t>Chair as a function has no Command &amp; Control </a:t>
            </a:r>
            <a:r>
              <a:rPr lang="en-GB" sz="2000" dirty="0" smtClean="0"/>
              <a:t>role.</a:t>
            </a:r>
            <a:endParaRPr lang="en-GB" sz="2000" dirty="0" smtClean="0"/>
          </a:p>
          <a:p>
            <a:endParaRPr lang="en-GB" dirty="0" smtClean="0"/>
          </a:p>
          <a:p>
            <a:endParaRPr lang="nl-NL" dirty="0" smtClean="0"/>
          </a:p>
          <a:p>
            <a:endParaRPr lang="en-US" dirty="0" smtClean="0"/>
          </a:p>
        </p:txBody>
      </p:sp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611188" y="1265238"/>
            <a:ext cx="8424862" cy="400050"/>
          </a:xfrm>
        </p:spPr>
        <p:txBody>
          <a:bodyPr/>
          <a:lstStyle/>
          <a:p>
            <a:r>
              <a:rPr lang="en-US" dirty="0" smtClean="0"/>
              <a:t>IHO resolution: </a:t>
            </a:r>
            <a:r>
              <a:rPr lang="en-US" u="sng" dirty="0" smtClean="0"/>
              <a:t>2/1997</a:t>
            </a:r>
            <a:r>
              <a:rPr lang="en-US" dirty="0" smtClean="0"/>
              <a:t> versus 1/2005 (2)</a:t>
            </a:r>
          </a:p>
        </p:txBody>
      </p:sp>
    </p:spTree>
    <p:extLst>
      <p:ext uri="{BB962C8B-B14F-4D97-AF65-F5344CB8AC3E}">
        <p14:creationId xmlns:p14="http://schemas.microsoft.com/office/powerpoint/2010/main" val="14060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>
          <a:xfrm>
            <a:off x="609600" y="1773238"/>
            <a:ext cx="8210550" cy="4246562"/>
          </a:xfrm>
        </p:spPr>
        <p:txBody>
          <a:bodyPr/>
          <a:lstStyle/>
          <a:p>
            <a:r>
              <a:rPr lang="en-GB" dirty="0" smtClean="0"/>
              <a:t>IHO resolution 1/2005 (currently).</a:t>
            </a:r>
          </a:p>
          <a:p>
            <a:pPr lvl="1"/>
            <a:r>
              <a:rPr lang="en-GB" sz="2000" dirty="0" smtClean="0"/>
              <a:t>Has seemly overlapping responsibilities of Coastal state, RHC and </a:t>
            </a:r>
            <a:r>
              <a:rPr lang="en-GB" sz="2000" dirty="0"/>
              <a:t>IHO</a:t>
            </a:r>
            <a:r>
              <a:rPr lang="en-GB" sz="2000" dirty="0" smtClean="0"/>
              <a:t> secretariat.</a:t>
            </a:r>
          </a:p>
          <a:p>
            <a:pPr lvl="1"/>
            <a:r>
              <a:rPr lang="en-GB" sz="2000" dirty="0"/>
              <a:t>What form does </a:t>
            </a:r>
            <a:r>
              <a:rPr lang="en-GB" sz="2000" dirty="0" smtClean="0"/>
              <a:t>“</a:t>
            </a:r>
            <a:r>
              <a:rPr lang="en-US" sz="2000" dirty="0" smtClean="0"/>
              <a:t>responsibility for </a:t>
            </a:r>
            <a:r>
              <a:rPr lang="en-US" sz="2000" dirty="0" err="1" smtClean="0"/>
              <a:t>co-ordinating</a:t>
            </a:r>
            <a:r>
              <a:rPr lang="en-US" sz="2000" dirty="0" smtClean="0"/>
              <a:t> the actions needed within the Region” take.</a:t>
            </a:r>
          </a:p>
          <a:p>
            <a:pPr lvl="2"/>
            <a:r>
              <a:rPr lang="en-GB" sz="2000" dirty="0" smtClean="0"/>
              <a:t>A </a:t>
            </a:r>
            <a:r>
              <a:rPr lang="en-GB" sz="2000" dirty="0" smtClean="0"/>
              <a:t>disaster reaction organisation with a </a:t>
            </a:r>
            <a:r>
              <a:rPr lang="en-GB" sz="2000" u="sng" dirty="0" smtClean="0"/>
              <a:t>structured</a:t>
            </a:r>
            <a:r>
              <a:rPr lang="en-GB" sz="2000" dirty="0" smtClean="0"/>
              <a:t>, C2 type, organisation or a </a:t>
            </a:r>
            <a:r>
              <a:rPr lang="en-GB" sz="2000" u="sng" dirty="0" smtClean="0"/>
              <a:t>organic</a:t>
            </a:r>
            <a:r>
              <a:rPr lang="en-GB" sz="2000" dirty="0" smtClean="0"/>
              <a:t> cooperation structure?</a:t>
            </a:r>
            <a:endParaRPr lang="nl-NL" dirty="0" smtClean="0"/>
          </a:p>
          <a:p>
            <a:endParaRPr lang="nl-NL" dirty="0" smtClean="0"/>
          </a:p>
          <a:p>
            <a:r>
              <a:rPr lang="en-US" dirty="0" smtClean="0"/>
              <a:t>Rewrite recognizes comments made during A1.</a:t>
            </a:r>
          </a:p>
          <a:p>
            <a:pPr lvl="1"/>
            <a:r>
              <a:rPr lang="en-GB" sz="2000" dirty="0" smtClean="0"/>
              <a:t>Proposal was too prescriptive and contained descriptions beyond the roles and/or scopes of RHCs and the IHO.</a:t>
            </a:r>
          </a:p>
          <a:p>
            <a:pPr lvl="1"/>
            <a:r>
              <a:rPr lang="en-GB" sz="2000" dirty="0" smtClean="0"/>
              <a:t>Rewrite encourages support activity by RHCs but with a strong responsibility for the coastal state to invoke them.</a:t>
            </a:r>
          </a:p>
          <a:p>
            <a:endParaRPr lang="en-US" dirty="0" smtClean="0"/>
          </a:p>
        </p:txBody>
      </p:sp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611188" y="1265238"/>
            <a:ext cx="8424862" cy="400050"/>
          </a:xfrm>
        </p:spPr>
        <p:txBody>
          <a:bodyPr/>
          <a:lstStyle/>
          <a:p>
            <a:r>
              <a:rPr lang="en-US" dirty="0" smtClean="0"/>
              <a:t>IHO resolution: 2/1997 versus </a:t>
            </a:r>
            <a:r>
              <a:rPr lang="en-US" u="sng" dirty="0" smtClean="0"/>
              <a:t>1/2005</a:t>
            </a:r>
            <a:r>
              <a:rPr lang="en-US" dirty="0" smtClean="0"/>
              <a:t> (3)</a:t>
            </a: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dirty="0"/>
              <a:t>Case </a:t>
            </a:r>
            <a:r>
              <a:rPr lang="nl-NL" dirty="0" err="1"/>
              <a:t>study</a:t>
            </a:r>
            <a:r>
              <a:rPr lang="nl-NL" dirty="0"/>
              <a:t> passage Matthew: NL survey </a:t>
            </a:r>
            <a:r>
              <a:rPr lang="nl-NL" dirty="0" err="1"/>
              <a:t>Haiti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Survey operations in support of humanitarian relief operations after hurricane Matthew.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Main objective: accessibility of ports and landing spots for loading and unloading of relief goods.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Hydrographic capacity:</a:t>
            </a:r>
          </a:p>
          <a:p>
            <a:pPr lvl="1"/>
            <a:r>
              <a:rPr lang="en-US" sz="2000" dirty="0"/>
              <a:t>Two qualified hydrographic officers and one boat driver</a:t>
            </a:r>
          </a:p>
          <a:p>
            <a:pPr lvl="1"/>
            <a:r>
              <a:rPr lang="en-US" sz="2000" dirty="0" err="1"/>
              <a:t>Rhib</a:t>
            </a:r>
            <a:r>
              <a:rPr lang="en-US" sz="2000" dirty="0"/>
              <a:t> equipped with integrated multi beam system, SSS, SV profiler. </a:t>
            </a:r>
            <a:endParaRPr lang="en-US" sz="2000" dirty="0" smtClean="0"/>
          </a:p>
          <a:p>
            <a:pPr lvl="2"/>
            <a:r>
              <a:rPr lang="en-US" sz="2000" dirty="0" smtClean="0"/>
              <a:t>Use </a:t>
            </a:r>
            <a:r>
              <a:rPr lang="en-US" sz="2000" dirty="0"/>
              <a:t>of Ellipsoid Referenced Surveying (ERS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5843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3421" b="10210"/>
          <a:stretch>
            <a:fillRect/>
          </a:stretch>
        </p:blipFill>
        <p:spPr>
          <a:xfrm>
            <a:off x="7938" y="1044575"/>
            <a:ext cx="9123362" cy="5260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kstvak 10"/>
          <p:cNvSpPr txBox="1">
            <a:spLocks noChangeArrowheads="1"/>
          </p:cNvSpPr>
          <p:nvPr/>
        </p:nvSpPr>
        <p:spPr bwMode="auto">
          <a:xfrm>
            <a:off x="355600" y="477838"/>
            <a:ext cx="22875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>
                <a:solidFill>
                  <a:srgbClr val="FFC000"/>
                </a:solidFill>
              </a:rPr>
              <a:t>Haiti Surveys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11188" y="1268413"/>
            <a:ext cx="7772400" cy="42465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Surveyed ports / landing spots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Les </a:t>
            </a:r>
            <a:r>
              <a:rPr lang="en-US" dirty="0" err="1" smtClean="0"/>
              <a:t>Cayes</a:t>
            </a:r>
            <a:endParaRPr lang="en-US" dirty="0" smtClean="0"/>
          </a:p>
          <a:p>
            <a:pPr marL="0" indent="0"/>
            <a:r>
              <a:rPr lang="en-US" dirty="0" err="1" smtClean="0"/>
              <a:t>Ans</a:t>
            </a:r>
            <a:r>
              <a:rPr lang="en-US" dirty="0" smtClean="0"/>
              <a:t> </a:t>
            </a:r>
            <a:r>
              <a:rPr lang="en-US" dirty="0" err="1" smtClean="0"/>
              <a:t>d’Hanaught</a:t>
            </a:r>
            <a:endParaRPr lang="en-US" dirty="0" smtClean="0"/>
          </a:p>
          <a:p>
            <a:pPr marL="0" indent="0"/>
            <a:r>
              <a:rPr lang="en-US" dirty="0" smtClean="0"/>
              <a:t>Port Jeremy</a:t>
            </a:r>
          </a:p>
          <a:p>
            <a:pPr marL="0" indent="0"/>
            <a:r>
              <a:rPr lang="en-US" dirty="0" err="1" smtClean="0"/>
              <a:t>Miragoane</a:t>
            </a:r>
            <a:endParaRPr lang="en-US" dirty="0" smtClean="0"/>
          </a:p>
          <a:p>
            <a:pPr marL="0" indent="0"/>
            <a:r>
              <a:rPr lang="en-US" dirty="0" smtClean="0"/>
              <a:t>Port au Prince</a:t>
            </a:r>
          </a:p>
        </p:txBody>
      </p:sp>
      <p:pic>
        <p:nvPicPr>
          <p:cNvPr id="37892" name="Afbeelding 2"/>
          <p:cNvPicPr>
            <a:picLocks noChangeAspect="1"/>
          </p:cNvPicPr>
          <p:nvPr/>
        </p:nvPicPr>
        <p:blipFill>
          <a:blip r:embed="rId3"/>
          <a:srcRect t="60127"/>
          <a:stretch>
            <a:fillRect/>
          </a:stretch>
        </p:blipFill>
        <p:spPr bwMode="auto">
          <a:xfrm>
            <a:off x="0" y="3860800"/>
            <a:ext cx="9144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Ovaal 3"/>
          <p:cNvSpPr>
            <a:spLocks noChangeArrowheads="1"/>
          </p:cNvSpPr>
          <p:nvPr/>
        </p:nvSpPr>
        <p:spPr bwMode="auto">
          <a:xfrm>
            <a:off x="2339975" y="5805488"/>
            <a:ext cx="647700" cy="3603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spcBef>
                <a:spcPct val="50000"/>
              </a:spcBef>
            </a:pPr>
            <a:endParaRPr lang="nl-NL"/>
          </a:p>
        </p:txBody>
      </p:sp>
      <p:sp>
        <p:nvSpPr>
          <p:cNvPr id="37894" name="Ovaal 4"/>
          <p:cNvSpPr>
            <a:spLocks noChangeArrowheads="1"/>
          </p:cNvSpPr>
          <p:nvPr/>
        </p:nvSpPr>
        <p:spPr bwMode="auto">
          <a:xfrm>
            <a:off x="2411413" y="5732463"/>
            <a:ext cx="503237" cy="504825"/>
          </a:xfrm>
          <a:prstGeom prst="ellipse">
            <a:avLst/>
          </a:prstGeom>
          <a:noFill/>
          <a:ln w="63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spcBef>
                <a:spcPct val="50000"/>
              </a:spcBef>
            </a:pPr>
            <a:endParaRPr lang="nl-NL"/>
          </a:p>
        </p:txBody>
      </p:sp>
      <p:sp>
        <p:nvSpPr>
          <p:cNvPr id="37895" name="Ovaal 11"/>
          <p:cNvSpPr>
            <a:spLocks noChangeArrowheads="1"/>
          </p:cNvSpPr>
          <p:nvPr/>
        </p:nvSpPr>
        <p:spPr bwMode="auto">
          <a:xfrm>
            <a:off x="179388" y="4868863"/>
            <a:ext cx="504825" cy="504825"/>
          </a:xfrm>
          <a:prstGeom prst="ellipse">
            <a:avLst/>
          </a:prstGeom>
          <a:noFill/>
          <a:ln w="63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spcBef>
                <a:spcPct val="50000"/>
              </a:spcBef>
            </a:pPr>
            <a:endParaRPr lang="nl-NL"/>
          </a:p>
        </p:txBody>
      </p:sp>
      <p:sp>
        <p:nvSpPr>
          <p:cNvPr id="37896" name="Ovaal 12"/>
          <p:cNvSpPr>
            <a:spLocks noChangeArrowheads="1"/>
          </p:cNvSpPr>
          <p:nvPr/>
        </p:nvSpPr>
        <p:spPr bwMode="auto">
          <a:xfrm>
            <a:off x="1289050" y="4292600"/>
            <a:ext cx="504825" cy="504825"/>
          </a:xfrm>
          <a:prstGeom prst="ellipse">
            <a:avLst/>
          </a:prstGeom>
          <a:noFill/>
          <a:ln w="63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spcBef>
                <a:spcPct val="50000"/>
              </a:spcBef>
            </a:pPr>
            <a:endParaRPr lang="nl-NL"/>
          </a:p>
        </p:txBody>
      </p:sp>
      <p:sp>
        <p:nvSpPr>
          <p:cNvPr id="37897" name="Ovaal 13"/>
          <p:cNvSpPr>
            <a:spLocks noChangeArrowheads="1"/>
          </p:cNvSpPr>
          <p:nvPr/>
        </p:nvSpPr>
        <p:spPr bwMode="auto">
          <a:xfrm>
            <a:off x="4071938" y="4970463"/>
            <a:ext cx="503237" cy="504825"/>
          </a:xfrm>
          <a:prstGeom prst="ellipse">
            <a:avLst/>
          </a:prstGeom>
          <a:noFill/>
          <a:ln w="63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spcBef>
                <a:spcPct val="50000"/>
              </a:spcBef>
            </a:pPr>
            <a:endParaRPr lang="nl-NL"/>
          </a:p>
        </p:txBody>
      </p:sp>
      <p:sp>
        <p:nvSpPr>
          <p:cNvPr id="37898" name="Ovaal 14"/>
          <p:cNvSpPr>
            <a:spLocks noChangeArrowheads="1"/>
          </p:cNvSpPr>
          <p:nvPr/>
        </p:nvSpPr>
        <p:spPr bwMode="auto">
          <a:xfrm>
            <a:off x="6227763" y="4545013"/>
            <a:ext cx="504825" cy="504825"/>
          </a:xfrm>
          <a:prstGeom prst="ellipse">
            <a:avLst/>
          </a:prstGeom>
          <a:noFill/>
          <a:ln w="63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spcBef>
                <a:spcPct val="50000"/>
              </a:spcBef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kstvak 10"/>
          <p:cNvSpPr txBox="1">
            <a:spLocks noChangeArrowheads="1"/>
          </p:cNvSpPr>
          <p:nvPr/>
        </p:nvSpPr>
        <p:spPr bwMode="auto">
          <a:xfrm>
            <a:off x="355600" y="477838"/>
            <a:ext cx="22875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>
                <a:solidFill>
                  <a:srgbClr val="FFC000"/>
                </a:solidFill>
              </a:rPr>
              <a:t>Haiti Surveys</a:t>
            </a:r>
          </a:p>
        </p:txBody>
      </p:sp>
      <p:sp>
        <p:nvSpPr>
          <p:cNvPr id="39939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11188" y="1268413"/>
            <a:ext cx="7772400" cy="42465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les Cayes   approach, anchorage and quayside</a:t>
            </a:r>
          </a:p>
        </p:txBody>
      </p:sp>
      <p:pic>
        <p:nvPicPr>
          <p:cNvPr id="39940" name="Afbeelding 5"/>
          <p:cNvPicPr>
            <a:picLocks noChangeAspect="1"/>
          </p:cNvPicPr>
          <p:nvPr/>
        </p:nvPicPr>
        <p:blipFill>
          <a:blip r:embed="rId3"/>
          <a:srcRect b="25612"/>
          <a:stretch>
            <a:fillRect/>
          </a:stretch>
        </p:blipFill>
        <p:spPr bwMode="auto">
          <a:xfrm>
            <a:off x="0" y="2420938"/>
            <a:ext cx="9144000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eEN1">
  <a:themeElements>
    <a:clrScheme name="marineEN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0E61AA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7D2"/>
      </a:accent5>
      <a:accent6>
        <a:srgbClr val="8BB9C0"/>
      </a:accent6>
      <a:hlink>
        <a:srgbClr val="004228"/>
      </a:hlink>
      <a:folHlink>
        <a:srgbClr val="E17000"/>
      </a:folHlink>
    </a:clrScheme>
    <a:fontScheme name="marineE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arineEN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0E61AA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1072</Words>
  <Application>Microsoft Office PowerPoint</Application>
  <PresentationFormat>On-screen Show (4:3)</PresentationFormat>
  <Paragraphs>197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Verdana</vt:lpstr>
      <vt:lpstr>marineEN1</vt:lpstr>
      <vt:lpstr>19th MACHC Conference</vt:lpstr>
      <vt:lpstr>Content</vt:lpstr>
      <vt:lpstr>IHO resolution: 2/1997 versus 1/2005 (1)</vt:lpstr>
      <vt:lpstr>IHO resolution: 2/1997 versus 1/2005 (2)</vt:lpstr>
      <vt:lpstr>IHO resolution: 2/1997 versus 1/2005 (3)</vt:lpstr>
      <vt:lpstr>Case study passage Matthew: NL survey Haiti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Chair activity: Hurricane Matthew </vt:lpstr>
      <vt:lpstr>Identified lessons: Hurricane Matthew (1) </vt:lpstr>
      <vt:lpstr>Identified lessons: Hurricane Matthew (2) </vt:lpstr>
      <vt:lpstr>X-check IHO resolution 1/2005</vt:lpstr>
      <vt:lpstr>Identify lessons: IHO resolution 1/2005 </vt:lpstr>
      <vt:lpstr>Way forward (2016)  </vt:lpstr>
      <vt:lpstr>Way forward (2018)  </vt:lpstr>
    </vt:vector>
  </TitlesOfParts>
  <Company>Ministerie van Defensie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ud0h4b5</dc:creator>
  <cp:lastModifiedBy>Donck, MCJ, van der, KTZ, CZSK/OPS/HYD</cp:lastModifiedBy>
  <cp:revision>217</cp:revision>
  <cp:lastPrinted>2016-12-05T15:34:36Z</cp:lastPrinted>
  <dcterms:created xsi:type="dcterms:W3CDTF">2010-02-03T15:06:20Z</dcterms:created>
  <dcterms:modified xsi:type="dcterms:W3CDTF">2018-11-13T13:10:12Z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uteur">
    <vt:lpwstr>L.L. Dorst</vt:lpwstr>
  </property>
  <property fmtid="{D5CDD505-2E9C-101B-9397-08002B2CF9AE}" pid="3" name="_Functie">
    <vt:lpwstr/>
  </property>
  <property fmtid="{D5CDD505-2E9C-101B-9397-08002B2CF9AE}" pid="4" name="_Titel">
    <vt:lpwstr>AN ALGORITHMIC SOLUTION </vt:lpwstr>
  </property>
  <property fmtid="{D5CDD505-2E9C-101B-9397-08002B2CF9AE}" pid="5" name="_SubTitel">
    <vt:lpwstr>TO THE RANDOMNESS OF EQUITABLE BOUNDARY LINES</vt:lpwstr>
  </property>
  <property fmtid="{D5CDD505-2E9C-101B-9397-08002B2CF9AE}" pid="6" name="_RvEBenaming">
    <vt:lpwstr>Hydrographic Service</vt:lpwstr>
  </property>
  <property fmtid="{D5CDD505-2E9C-101B-9397-08002B2CF9AE}" pid="7" name="_Afdeling">
    <vt:lpwstr/>
  </property>
  <property fmtid="{D5CDD505-2E9C-101B-9397-08002B2CF9AE}" pid="8" name="_Merking">
    <vt:lpwstr/>
  </property>
  <property fmtid="{D5CDD505-2E9C-101B-9397-08002B2CF9AE}" pid="9" name="_Rubricering">
    <vt:lpwstr/>
  </property>
  <property fmtid="{D5CDD505-2E9C-101B-9397-08002B2CF9AE}" pid="10" name="_Beleidsterrein">
    <vt:lpwstr>2</vt:lpwstr>
  </property>
  <property fmtid="{D5CDD505-2E9C-101B-9397-08002B2CF9AE}" pid="11" name="_LogoTaal">
    <vt:lpwstr>2</vt:lpwstr>
  </property>
  <property fmtid="{D5CDD505-2E9C-101B-9397-08002B2CF9AE}" pid="12" name="_RubriceringTaal">
    <vt:lpwstr>2</vt:lpwstr>
  </property>
  <property fmtid="{D5CDD505-2E9C-101B-9397-08002B2CF9AE}" pid="13" name="_PresentatieType">
    <vt:lpwstr>1</vt:lpwstr>
  </property>
</Properties>
</file>