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61" r:id="rId2"/>
  </p:sldMasterIdLst>
  <p:notesMasterIdLst>
    <p:notesMasterId r:id="rId19"/>
  </p:notesMasterIdLst>
  <p:sldIdLst>
    <p:sldId id="343" r:id="rId3"/>
    <p:sldId id="324" r:id="rId4"/>
    <p:sldId id="338" r:id="rId5"/>
    <p:sldId id="319" r:id="rId6"/>
    <p:sldId id="342" r:id="rId7"/>
    <p:sldId id="344" r:id="rId8"/>
    <p:sldId id="345" r:id="rId9"/>
    <p:sldId id="336" r:id="rId10"/>
    <p:sldId id="351" r:id="rId11"/>
    <p:sldId id="340" r:id="rId12"/>
    <p:sldId id="341" r:id="rId13"/>
    <p:sldId id="348" r:id="rId14"/>
    <p:sldId id="347" r:id="rId15"/>
    <p:sldId id="350" r:id="rId16"/>
    <p:sldId id="349" r:id="rId17"/>
    <p:sldId id="352" r:id="rId18"/>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97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000099"/>
    <a:srgbClr val="008AF2"/>
    <a:srgbClr val="FF5050"/>
    <a:srgbClr val="00CC99"/>
    <a:srgbClr val="00CC66"/>
    <a:srgbClr val="6666FF"/>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9" autoAdjust="0"/>
    <p:restoredTop sz="94746" autoAdjust="0"/>
  </p:normalViewPr>
  <p:slideViewPr>
    <p:cSldViewPr>
      <p:cViewPr varScale="1">
        <p:scale>
          <a:sx n="71" d="100"/>
          <a:sy n="71" d="100"/>
        </p:scale>
        <p:origin x="39" y="236"/>
      </p:cViewPr>
      <p:guideLst>
        <p:guide orient="horz" pos="2160"/>
        <p:guide pos="297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3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atin typeface="Arial" charset="0"/>
                <a:ea typeface="ＭＳ Ｐゴシック" pitchFamily="34" charset="-128"/>
              </a:defRPr>
            </a:lvl1pPr>
          </a:lstStyle>
          <a:p>
            <a:pPr>
              <a:defRPr/>
            </a:pPr>
            <a:endParaRPr lang="en-US"/>
          </a:p>
        </p:txBody>
      </p:sp>
      <p:sp>
        <p:nvSpPr>
          <p:cNvPr id="12291"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pitchFamily="34" charset="-128"/>
              </a:defRPr>
            </a:lvl1pPr>
          </a:lstStyle>
          <a:p>
            <a:pPr>
              <a:defRPr/>
            </a:pPr>
            <a:endParaRPr lang="en-US"/>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29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atin typeface="Arial" charset="0"/>
                <a:ea typeface="ＭＳ Ｐゴシック" pitchFamily="34" charset="-128"/>
              </a:defRPr>
            </a:lvl1pPr>
          </a:lstStyle>
          <a:p>
            <a:pPr>
              <a:defRPr/>
            </a:pPr>
            <a:endParaRPr lang="en-US"/>
          </a:p>
        </p:txBody>
      </p:sp>
      <p:sp>
        <p:nvSpPr>
          <p:cNvPr id="1229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ea typeface="MS PGothic" panose="020B0600070205080204" pitchFamily="34" charset="-128"/>
              </a:defRPr>
            </a:lvl1pPr>
          </a:lstStyle>
          <a:p>
            <a:pPr>
              <a:defRPr/>
            </a:pPr>
            <a:fld id="{A5EE0E44-8295-44F0-9021-26091F23E261}" type="slidenum">
              <a:rPr lang="en-US" altLang="es-CO"/>
              <a:pPr>
                <a:defRPr/>
              </a:pPr>
              <a:t>‹#›</a:t>
            </a:fld>
            <a:endParaRPr lang="en-US" altLang="es-CO"/>
          </a:p>
        </p:txBody>
      </p:sp>
    </p:spTree>
    <p:extLst>
      <p:ext uri="{BB962C8B-B14F-4D97-AF65-F5344CB8AC3E}">
        <p14:creationId xmlns:p14="http://schemas.microsoft.com/office/powerpoint/2010/main" val="255397756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anose="020B0600070205080204" pitchFamily="34"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51C9DCD0-0389-41AE-8B5D-EB09785CBFEC}" type="slidenum">
              <a:rPr lang="en-US" altLang="en-US" sz="1200" smtClean="0">
                <a:solidFill>
                  <a:srgbClr val="000000"/>
                </a:solidFill>
                <a:cs typeface="Arial" panose="020B0604020202020204" pitchFamily="34" charset="0"/>
                <a:sym typeface="Arial" panose="020B0604020202020204" pitchFamily="34" charset="0"/>
              </a:rPr>
              <a:pPr/>
              <a:t>1</a:t>
            </a:fld>
            <a:endParaRPr lang="en-US" altLang="en-US" sz="1200" smtClean="0">
              <a:solidFill>
                <a:srgbClr val="000000"/>
              </a:solidFill>
              <a:cs typeface="Arial" panose="020B0604020202020204" pitchFamily="34" charset="0"/>
              <a:sym typeface="Arial" panose="020B0604020202020204" pitchFamily="34" charset="0"/>
            </a:endParaRPr>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_tradnl" altLang="en-US" smtClean="0">
              <a:latin typeface="Arial" panose="020B0604020202020204" pitchFamily="34" charset="0"/>
            </a:endParaRPr>
          </a:p>
        </p:txBody>
      </p:sp>
    </p:spTree>
    <p:extLst>
      <p:ext uri="{BB962C8B-B14F-4D97-AF65-F5344CB8AC3E}">
        <p14:creationId xmlns:p14="http://schemas.microsoft.com/office/powerpoint/2010/main" val="20592329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ln/>
        </p:spPr>
      </p:sp>
      <p:sp>
        <p:nvSpPr>
          <p:cNvPr id="143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mtClean="0">
                <a:latin typeface="Arial" panose="020B0604020202020204" pitchFamily="34" charset="0"/>
              </a:rPr>
              <a:t> </a:t>
            </a:r>
            <a:endParaRPr lang="en-US" altLang="en-US" smtClean="0">
              <a:latin typeface="Arial" panose="020B0604020202020204" pitchFamily="34" charset="0"/>
            </a:endParaRPr>
          </a:p>
          <a:p>
            <a:r>
              <a:rPr lang="en-GB" altLang="en-US" b="1" smtClean="0">
                <a:latin typeface="Arial" panose="020B0604020202020204" pitchFamily="34" charset="0"/>
              </a:rPr>
              <a:t>Progress on programme implementation since the last Assembly </a:t>
            </a:r>
            <a:endParaRPr lang="en-US" altLang="en-US" smtClean="0">
              <a:latin typeface="Arial" panose="020B0604020202020204" pitchFamily="34" charset="0"/>
            </a:endParaRPr>
          </a:p>
          <a:p>
            <a:r>
              <a:rPr lang="en-GB" altLang="en-US" smtClean="0">
                <a:latin typeface="Arial" panose="020B0604020202020204" pitchFamily="34" charset="0"/>
              </a:rPr>
              <a:t> </a:t>
            </a:r>
            <a:endParaRPr lang="en-US" altLang="en-US" smtClean="0">
              <a:latin typeface="Arial" panose="020B0604020202020204" pitchFamily="34" charset="0"/>
            </a:endParaRPr>
          </a:p>
          <a:p>
            <a:r>
              <a:rPr lang="en-GB" altLang="en-US" smtClean="0">
                <a:latin typeface="Arial" panose="020B0604020202020204" pitchFamily="34" charset="0"/>
              </a:rPr>
              <a:t>The Coastal Inundation Forecasting Demonstration Project for the Caribbean (CIFDP-C) held its 3rd meeting in Santo Domingo, Dominican Republic, on 15th November 2017 in ONAMET.  The project is entering its 4th phase and it should be finalized in 2018. The cooperation with CARIBE-EWS and IOCARIBE-GOOS was discussed and the meeting recommended strengthening the hydrological component.</a:t>
            </a:r>
            <a:endParaRPr lang="en-US" altLang="en-US" smtClean="0">
              <a:latin typeface="Arial" panose="020B0604020202020204" pitchFamily="34" charset="0"/>
            </a:endParaRPr>
          </a:p>
          <a:p>
            <a:r>
              <a:rPr lang="en-GB" altLang="en-US" smtClean="0">
                <a:latin typeface="Arial" panose="020B0604020202020204" pitchFamily="34" charset="0"/>
              </a:rPr>
              <a:t>The 7</a:t>
            </a:r>
            <a:r>
              <a:rPr lang="en-GB" altLang="en-US" baseline="30000" smtClean="0">
                <a:latin typeface="Arial" panose="020B0604020202020204" pitchFamily="34" charset="0"/>
              </a:rPr>
              <a:t>th</a:t>
            </a:r>
            <a:r>
              <a:rPr lang="en-GB" altLang="en-US" smtClean="0">
                <a:latin typeface="Arial" panose="020B0604020202020204" pitchFamily="34" charset="0"/>
              </a:rPr>
              <a:t> Session of the GOOS Steering Committee, and GOOS regional Workshop for Latin and South America was held in Santa Marta, Colombia 12-15 June 2018. The Steering Committee recommended to strengthen and build links across South American ocean observing stakeholders: scientific community, observing networks, industry, navies, and GOOS Regional Alliances (GRAs). </a:t>
            </a:r>
            <a:endParaRPr lang="en-US" altLang="en-US" smtClean="0">
              <a:latin typeface="Arial" panose="020B0604020202020204" pitchFamily="34" charset="0"/>
            </a:endParaRPr>
          </a:p>
          <a:p>
            <a:r>
              <a:rPr lang="en-GB" altLang="en-US" smtClean="0">
                <a:latin typeface="Arial" panose="020B0604020202020204" pitchFamily="34" charset="0"/>
              </a:rPr>
              <a:t>As part of the World Oceans Day activities IOCARIBE on 8th June 2018 the Caribbean Marine Atlas CMA2 was simultaneously launched by INVEMAR, Barbados, Jamaica and Trinidad &amp; Tobago.</a:t>
            </a:r>
            <a:endParaRPr lang="en-US" altLang="en-US" smtClean="0">
              <a:latin typeface="Arial" panose="020B0604020202020204" pitchFamily="34" charset="0"/>
            </a:endParaRPr>
          </a:p>
          <a:p>
            <a:r>
              <a:rPr lang="en-GB" altLang="en-US" smtClean="0">
                <a:latin typeface="Arial" panose="020B0604020202020204" pitchFamily="34" charset="0"/>
              </a:rPr>
              <a:t>The Caribbean Marine Atlas held a Workshop “Indicators and Thematic Data” held 15-16 February 2018 in Santa Marta Colombia. </a:t>
            </a:r>
            <a:r>
              <a:rPr lang="es-CO" altLang="en-US" smtClean="0">
                <a:latin typeface="Arial" panose="020B0604020202020204" pitchFamily="34" charset="0"/>
              </a:rPr>
              <a:t>Experts from Barbados, Belize, Colombia, Dominican Republic, Guatemala, Jamaica, Mexico, Trinidad &amp; Tobago and Venezuela participated. </a:t>
            </a:r>
            <a:r>
              <a:rPr lang="en-GB" altLang="en-US" smtClean="0">
                <a:latin typeface="Arial" panose="020B0604020202020204" pitchFamily="34" charset="0"/>
              </a:rPr>
              <a:t>The IODE Steering Group for the Caribbean Marine Atlas (Phase 2) project held its Session on 16-18 May 2018 in Brussels Belgium immediately after the FUST Ocean event that took place on 14 and 15 May 2018. The FUST event showcased the impact of collaboration between the Government of Flanders and UNESCO and its Intergovernmental Oceanographic Commission (IOC) related to ocean and coastal areas. </a:t>
            </a:r>
            <a:endParaRPr lang="en-US" altLang="en-US" smtClean="0">
              <a:latin typeface="Arial" panose="020B0604020202020204" pitchFamily="34" charset="0"/>
            </a:endParaRPr>
          </a:p>
          <a:p>
            <a:r>
              <a:rPr lang="en-GB" altLang="en-US" smtClean="0">
                <a:latin typeface="Arial" panose="020B0604020202020204" pitchFamily="34" charset="0"/>
              </a:rPr>
              <a:t>In this period, CARIBE-EWS Tsunami and Other Coastal Hazards Warning System for the Caribbean and Adjacent Regions held three meetings including the Thirteenth Session 24 - 27 April 2018, Willemstad, Curacao, the CARIBE WAVE 2018, 15 March 2018 and seven training workshops, short courses, with a general participation of 153 participants.</a:t>
            </a:r>
            <a:endParaRPr lang="en-US" altLang="en-US" smtClean="0">
              <a:latin typeface="Arial" panose="020B0604020202020204" pitchFamily="34" charset="0"/>
            </a:endParaRPr>
          </a:p>
          <a:p>
            <a:r>
              <a:rPr lang="en-GB" altLang="en-US" smtClean="0">
                <a:latin typeface="Arial" panose="020B0604020202020204" pitchFamily="34" charset="0"/>
              </a:rPr>
              <a:t>The meeting of the Caribbean and North Brazil Shelf Large Marine Ecosystems Project Executive Group (CLME+ PEG) was held 2-4 October, 2017 Miami USA. The 2017 Development Objective Rating for the CLME+ Project was Satisfactory (“project is on track to fully achieve its end-of-project targets by project closure”), the same rating received in 2016. With regard to the Implementation Progress Rating, the project was scored as moderately satisfactory.  However, there is some concern that without an acceleration in project implementation progress, the CLME+ Project could receive a moderately unsatisfactory rating in 2018.</a:t>
            </a:r>
            <a:endParaRPr lang="en-US" altLang="en-US" smtClean="0">
              <a:latin typeface="Arial" panose="020B0604020202020204" pitchFamily="34" charset="0"/>
            </a:endParaRPr>
          </a:p>
          <a:p>
            <a:r>
              <a:rPr lang="en-GB" altLang="en-US" smtClean="0">
                <a:latin typeface="Arial" panose="020B0604020202020204" pitchFamily="34" charset="0"/>
              </a:rPr>
              <a:t>A CLME+ SOMEE (State of the Marine Environment and associated Economies in the CLME+ region) Report Development Workshop was held in Cartagena, Colombia 1 – 2 February, 2018. The over-arching objective was to kick-start the 2018-2019 CLME+ SOMEE reporting process, by achieving agreement on the way forward among key agencies and organizations that are expected/invited to contribute to its development, adoption and institutionalization. </a:t>
            </a:r>
            <a:endParaRPr lang="en-US" altLang="en-US" smtClean="0">
              <a:latin typeface="Arial" panose="020B0604020202020204" pitchFamily="34" charset="0"/>
            </a:endParaRPr>
          </a:p>
          <a:p>
            <a:r>
              <a:rPr lang="en-GB" altLang="en-US" smtClean="0">
                <a:latin typeface="Arial" panose="020B0604020202020204" pitchFamily="34" charset="0"/>
              </a:rPr>
              <a:t>Two courses were developed focused on education to improve ocean literacy i) “Ocean Literacy and Story Telling Maps Training Course” 27 - 30 November 2017; ii) and open access to digital asset management (“Digital Repositories: the pathway from Open Access to Digital Asset Management” 13 - 15 September 2017) at OTGA INVEMAR Santa Marta, Colombia.</a:t>
            </a:r>
            <a:endParaRPr lang="en-US" altLang="en-US" smtClean="0">
              <a:latin typeface="Arial" panose="020B0604020202020204" pitchFamily="34" charset="0"/>
            </a:endParaRPr>
          </a:p>
          <a:p>
            <a:r>
              <a:rPr lang="en-GB" altLang="en-US" smtClean="0">
                <a:latin typeface="Arial" panose="020B0604020202020204" pitchFamily="34" charset="0"/>
              </a:rPr>
              <a:t>IOCARIBE, IODE, CARIBE-EWS and the Marine Policy and Regional Coordination Section have carried out a series of Workshops during May 2017- June 2018 period in the Region. Particularly at the OTGA Regional Training Center INVEMAR in Santa Marta Colombia: 1) Marine Spatial Planning (MSP) and Integrated Coastal Area Management (ICAM) 11-14 July 2017; 2) workshop on marine biogeographic data management for enhancing OBIS use 12-16 June 2017; 3) Ocean Literacy and Story Telling Maps Training Course 13 - 15 September 2017; Digital Repositories: the pathway from Open Access to Digital Asset Management 27-30 November 2017.</a:t>
            </a:r>
            <a:endParaRPr lang="en-US" altLang="en-US" smtClean="0">
              <a:latin typeface="Arial" panose="020B0604020202020204" pitchFamily="34" charset="0"/>
            </a:endParaRPr>
          </a:p>
          <a:p>
            <a:r>
              <a:rPr lang="en-GB" altLang="en-US" smtClean="0">
                <a:latin typeface="Arial" panose="020B0604020202020204" pitchFamily="34" charset="0"/>
              </a:rPr>
              <a:t>During the period 2014-2018 there were carried out 50 training activities (including Workshops, seminars, post-graduate courses in HABs, Tsunami and other coastal hazards, ICAM &amp; MSP; IODE, GIS, GODAR, OBIS, Disaster Risk reduction, Marine Scientific Research within UNDOALOS framework, mapping) and a total of 1022 persons from 31 countries were trained (2014: 120; 2015: 294; 2016: 364; and 2017:331; 2018: 20), including 302 at INVEMAR and 27 at NSU.</a:t>
            </a:r>
            <a:endParaRPr lang="en-US" altLang="en-US" smtClean="0">
              <a:latin typeface="Arial" panose="020B0604020202020204" pitchFamily="34" charset="0"/>
            </a:endParaRPr>
          </a:p>
          <a:p>
            <a:r>
              <a:rPr lang="en-US" altLang="en-US" smtClean="0">
                <a:latin typeface="Arial" panose="020B0604020202020204" pitchFamily="34" charset="0"/>
              </a:rPr>
              <a:t> </a:t>
            </a:r>
          </a:p>
          <a:p>
            <a:r>
              <a:rPr lang="en-GB" altLang="en-US" b="1" smtClean="0">
                <a:latin typeface="Arial" panose="020B0604020202020204" pitchFamily="34" charset="0"/>
              </a:rPr>
              <a:t>Emerging issues/challenges Oil Spills / Sargassum (Ref to the draft proposal) Acidification</a:t>
            </a:r>
            <a:endParaRPr lang="en-US" altLang="en-US" smtClean="0">
              <a:latin typeface="Arial" panose="020B0604020202020204" pitchFamily="34" charset="0"/>
            </a:endParaRPr>
          </a:p>
          <a:p>
            <a:r>
              <a:rPr lang="en-GB" altLang="en-US" smtClean="0">
                <a:latin typeface="Arial" panose="020B0604020202020204" pitchFamily="34" charset="0"/>
              </a:rPr>
              <a:t> </a:t>
            </a:r>
            <a:endParaRPr lang="en-US" altLang="en-US" smtClean="0">
              <a:latin typeface="Arial" panose="020B0604020202020204" pitchFamily="34" charset="0"/>
            </a:endParaRPr>
          </a:p>
          <a:p>
            <a:r>
              <a:rPr lang="en-GB" altLang="en-US" smtClean="0">
                <a:latin typeface="Arial" panose="020B0604020202020204" pitchFamily="34" charset="0"/>
              </a:rPr>
              <a:t>Special Regional Event on Ocean Acidification Santa Marta Colombia, 19th – 21st March 2018 organised by the Ocean Acidification international Reference User Group (OAiRUG) in partnership with INVEMAR and the International Atomic Energy Agency’s Ocean Acidification International Coordination Centre. The purpose of the workshop was to explore the impacts and implication of ocean acidification alongside other major changes to the ocean across Latin America and the Caribbean.</a:t>
            </a:r>
            <a:endParaRPr lang="en-US" altLang="en-US" smtClean="0">
              <a:latin typeface="Arial" panose="020B0604020202020204" pitchFamily="34" charset="0"/>
            </a:endParaRPr>
          </a:p>
          <a:p>
            <a:r>
              <a:rPr lang="en-GB" altLang="en-US" smtClean="0">
                <a:latin typeface="Arial" panose="020B0604020202020204" pitchFamily="34" charset="0"/>
              </a:rPr>
              <a:t>IOCARIBE-GOOS outlined a pilot project to support an integrated approach to monitoring concentrations of Sargassum weed and oil spills – both significant regional water-borne threats. In May 2-4 2018 in Mexico City, Mexico IOCARIBE organised jointly with GEO Blue Planet Initiative and hosted by the Ministry of Education of Mexico and Mexico National Council of Sciences the Workshop Sargassum and Oil Spills Monitoring Pilot Project for the Caribbean Sea and Adjacent Regions where forty experts from various United Nations organisations, academia, governments, private industries and international initiatives discussed the development of a region-wide system for monitoring and forecasting sargassum and oil spills.</a:t>
            </a:r>
            <a:endParaRPr lang="en-US" altLang="en-US" smtClean="0">
              <a:latin typeface="Arial" panose="020B0604020202020204" pitchFamily="34" charset="0"/>
            </a:endParaRPr>
          </a:p>
          <a:p>
            <a:r>
              <a:rPr lang="en-US" altLang="en-US" smtClean="0">
                <a:latin typeface="Arial" panose="020B0604020202020204" pitchFamily="34" charset="0"/>
              </a:rPr>
              <a:t> </a:t>
            </a:r>
          </a:p>
          <a:p>
            <a:r>
              <a:rPr lang="en-GB" altLang="en-US" b="1" smtClean="0">
                <a:latin typeface="Arial" panose="020B0604020202020204" pitchFamily="34" charset="0"/>
              </a:rPr>
              <a:t>Potential contributions to and opportunities from the UN Decade</a:t>
            </a:r>
            <a:endParaRPr lang="en-US" altLang="en-US" smtClean="0">
              <a:latin typeface="Arial" panose="020B0604020202020204" pitchFamily="34" charset="0"/>
            </a:endParaRPr>
          </a:p>
          <a:p>
            <a:r>
              <a:rPr lang="en-GB" altLang="en-US" smtClean="0">
                <a:latin typeface="Arial" panose="020B0604020202020204" pitchFamily="34" charset="0"/>
              </a:rPr>
              <a:t> </a:t>
            </a:r>
            <a:endParaRPr lang="en-US" altLang="en-US" smtClean="0">
              <a:latin typeface="Arial" panose="020B0604020202020204" pitchFamily="34" charset="0"/>
            </a:endParaRPr>
          </a:p>
          <a:p>
            <a:r>
              <a:rPr lang="en-GB" altLang="en-US" smtClean="0">
                <a:latin typeface="Arial" panose="020B0604020202020204" pitchFamily="34" charset="0"/>
              </a:rPr>
              <a:t>The IOCARIBE Medium Term Strategic Science Plan (2017-2026) is the main guidance document to design IOCARIBE Member States plan for contributing to the </a:t>
            </a:r>
            <a:r>
              <a:rPr lang="en-GB" altLang="en-US" b="1" smtClean="0">
                <a:latin typeface="Arial" panose="020B0604020202020204" pitchFamily="34" charset="0"/>
              </a:rPr>
              <a:t>UN Decade of Ocean Science for Sustainable Development.</a:t>
            </a:r>
            <a:r>
              <a:rPr lang="en-GB" altLang="en-US" smtClean="0">
                <a:latin typeface="Arial" panose="020B0604020202020204" pitchFamily="34" charset="0"/>
              </a:rPr>
              <a:t> IOCARIBE SSP objectives are to i) Support strategic planning of IOCARIBE Member States in relation to the development of marine sciences, oceanic observations and associated services; ii) Facilitate a coherent management of regional programmes related to the marine-coastal environment and its resources; and iii) Strengthen scientific basis supporting regional programmes. IOCARIBE SSP Lines of Action are: i) Oceans and Climate ii) Ocean Science, technology and sustainable use of Coastal and Ocean Resources with special emphasis on Large Marine Ecosystems and Integrated Coastal Area Management; iii) and Extreme Natural Hazards.</a:t>
            </a:r>
            <a:endParaRPr lang="en-US" altLang="en-US" smtClean="0">
              <a:latin typeface="Arial" panose="020B0604020202020204" pitchFamily="34" charset="0"/>
            </a:endParaRPr>
          </a:p>
          <a:p>
            <a:endParaRPr lang="en-US" altLang="en-US" smtClean="0">
              <a:latin typeface="Arial" panose="020B0604020202020204" pitchFamily="34" charset="0"/>
            </a:endParaRPr>
          </a:p>
        </p:txBody>
      </p:sp>
      <p:sp>
        <p:nvSpPr>
          <p:cNvPr id="143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F271C097-F4A8-4C09-A223-94EEC63DF897}" type="slidenum">
              <a:rPr lang="en-US" altLang="es-CO" sz="1200" smtClean="0"/>
              <a:pPr/>
              <a:t>9</a:t>
            </a:fld>
            <a:endParaRPr lang="en-US" altLang="es-CO" sz="1200" smtClean="0"/>
          </a:p>
        </p:txBody>
      </p:sp>
    </p:spTree>
    <p:extLst>
      <p:ext uri="{BB962C8B-B14F-4D97-AF65-F5344CB8AC3E}">
        <p14:creationId xmlns:p14="http://schemas.microsoft.com/office/powerpoint/2010/main" val="760741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슬라이드 이미지 개체 틀 1"/>
          <p:cNvSpPr>
            <a:spLocks noGrp="1" noRot="1" noChangeAspect="1" noTextEdit="1"/>
          </p:cNvSpPr>
          <p:nvPr>
            <p:ph type="sldImg"/>
          </p:nvPr>
        </p:nvSpPr>
        <p:spPr>
          <a:ln/>
        </p:spPr>
      </p:sp>
      <p:sp>
        <p:nvSpPr>
          <p:cNvPr id="16387" name="슬라이드 노트 개체 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Times" panose="02020603050405020304" pitchFamily="18" charset="0"/>
              </a:rPr>
              <a:t>Regardless the difference in scale, required observations and mode of operation, </a:t>
            </a:r>
          </a:p>
          <a:p>
            <a:endParaRPr lang="en-US" altLang="en-US" smtClean="0">
              <a:latin typeface="Times" panose="02020603050405020304" pitchFamily="18" charset="0"/>
            </a:endParaRPr>
          </a:p>
          <a:p>
            <a:r>
              <a:rPr lang="en-US" altLang="en-US" smtClean="0">
                <a:latin typeface="Times" panose="02020603050405020304" pitchFamily="18" charset="0"/>
              </a:rPr>
              <a:t>Common requirements re. observing networks, data transmission, and process.</a:t>
            </a:r>
          </a:p>
          <a:p>
            <a:endParaRPr lang="en-US" altLang="en-US" smtClean="0">
              <a:latin typeface="Times" panose="02020603050405020304" pitchFamily="18" charset="0"/>
            </a:endParaRPr>
          </a:p>
          <a:p>
            <a:r>
              <a:rPr lang="en-US" altLang="en-US" smtClean="0">
                <a:latin typeface="Times" panose="02020603050405020304" pitchFamily="18" charset="0"/>
                <a:sym typeface="Wingdings" panose="05000000000000000000" pitchFamily="2" charset="2"/>
              </a:rPr>
              <a:t> multi-hazard approach (particularly for sea-level related coastal hazards)</a:t>
            </a:r>
            <a:endParaRPr lang="en-GB" altLang="en-US" smtClean="0">
              <a:latin typeface="Times" panose="02020603050405020304" pitchFamily="18" charset="0"/>
            </a:endParaRPr>
          </a:p>
        </p:txBody>
      </p:sp>
      <p:sp>
        <p:nvSpPr>
          <p:cNvPr id="16388" name="슬라이드 번호 개체 틀 3"/>
          <p:cNvSpPr txBox="1">
            <a:spLocks noGrp="1"/>
          </p:cNvSpPr>
          <p:nvPr/>
        </p:nvSpPr>
        <p:spPr bwMode="auto">
          <a:xfrm>
            <a:off x="3970338" y="8831263"/>
            <a:ext cx="303847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4" tIns="46587" rIns="93174" bIns="46587" anchor="b"/>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03CBC8B6-1FC9-4BCD-920F-73DB57ED100A}" type="slidenum">
              <a:rPr lang="ko-KR" altLang="en-US" sz="1200">
                <a:latin typeface="Times" panose="02020603050405020304" pitchFamily="18" charset="0"/>
                <a:ea typeface="굴림"/>
                <a:cs typeface="Arial" panose="020B0604020202020204" pitchFamily="34" charset="0"/>
              </a:rPr>
              <a:pPr algn="r"/>
              <a:t>10</a:t>
            </a:fld>
            <a:endParaRPr lang="en-US" altLang="ko-KR" sz="1200">
              <a:latin typeface="Times" panose="02020603050405020304" pitchFamily="18" charset="0"/>
              <a:ea typeface="굴림"/>
              <a:cs typeface="Arial" panose="020B0604020202020204" pitchFamily="34" charset="0"/>
            </a:endParaRPr>
          </a:p>
        </p:txBody>
      </p:sp>
    </p:spTree>
    <p:extLst>
      <p:ext uri="{BB962C8B-B14F-4D97-AF65-F5344CB8AC3E}">
        <p14:creationId xmlns:p14="http://schemas.microsoft.com/office/powerpoint/2010/main" val="26154003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a:t>When it comes to 71% of our planet, several gaps in our knowledge remains despite great advancements in the last fifty years in ocean research and observations. </a:t>
            </a:r>
          </a:p>
          <a:p>
            <a:pPr>
              <a:defRPr/>
            </a:pPr>
            <a:r>
              <a:rPr lang="en-US" dirty="0"/>
              <a:t>The Decade will aim to address identified knowledge gaps and strengthen the conduct of the World Ocean Assessment as well as other global and regional assessments, by providing a coordinated framework for conducting collaborative and integrated research across scientific fields. </a:t>
            </a:r>
          </a:p>
          <a:p>
            <a:pPr>
              <a:defRPr/>
            </a:pPr>
            <a:endParaRPr lang="en-US" dirty="0"/>
          </a:p>
          <a:p>
            <a:pPr>
              <a:defRPr/>
            </a:pPr>
            <a:r>
              <a:rPr lang="en-US" dirty="0"/>
              <a:t>The Decade will help to mobilize partnerships and increase investment in priority areas where actions are urgently needed, far beyond the current level of investment (the Global Ocean Report found that, at the national level, Ocean Science accounts for only between 0,04% and 4% of total research and development expenditures worldwide).</a:t>
            </a:r>
          </a:p>
          <a:p>
            <a:pPr>
              <a:defRPr/>
            </a:pPr>
            <a:endParaRPr lang="en-US" dirty="0"/>
          </a:p>
          <a:p>
            <a:pPr>
              <a:defRPr/>
            </a:pPr>
            <a:r>
              <a:rPr lang="en-US" dirty="0"/>
              <a:t>For example, the International Polar Year (2007-2009) led to a doubling of Norwegian spending on polar research, which remains at a high level to date. </a:t>
            </a:r>
            <a:r>
              <a:rPr lang="fr-FR" dirty="0">
                <a:latin typeface="+mn-lt"/>
                <a:ea typeface="+mn-ea"/>
              </a:rPr>
              <a:t>Imagine </a:t>
            </a:r>
            <a:r>
              <a:rPr lang="fr-FR" dirty="0" err="1">
                <a:latin typeface="+mn-lt"/>
                <a:ea typeface="+mn-ea"/>
              </a:rPr>
              <a:t>what</a:t>
            </a:r>
            <a:r>
              <a:rPr lang="fr-FR" dirty="0">
                <a:latin typeface="+mn-lt"/>
                <a:ea typeface="+mn-ea"/>
              </a:rPr>
              <a:t> a </a:t>
            </a:r>
            <a:r>
              <a:rPr lang="fr-FR" dirty="0" err="1">
                <a:latin typeface="+mn-lt"/>
                <a:ea typeface="+mn-ea"/>
              </a:rPr>
              <a:t>decade</a:t>
            </a:r>
            <a:r>
              <a:rPr lang="fr-FR" dirty="0">
                <a:latin typeface="+mn-lt"/>
                <a:ea typeface="+mn-ea"/>
              </a:rPr>
              <a:t> </a:t>
            </a:r>
            <a:r>
              <a:rPr lang="fr-FR" dirty="0" err="1">
                <a:latin typeface="+mn-lt"/>
                <a:ea typeface="+mn-ea"/>
              </a:rPr>
              <a:t>can</a:t>
            </a:r>
            <a:r>
              <a:rPr lang="fr-FR" dirty="0">
                <a:latin typeface="+mn-lt"/>
                <a:ea typeface="+mn-ea"/>
              </a:rPr>
              <a:t> do for global </a:t>
            </a:r>
            <a:r>
              <a:rPr lang="fr-FR" dirty="0" err="1">
                <a:latin typeface="+mn-lt"/>
                <a:ea typeface="+mn-ea"/>
              </a:rPr>
              <a:t>opposed</a:t>
            </a:r>
            <a:r>
              <a:rPr lang="fr-FR" dirty="0">
                <a:latin typeface="+mn-lt"/>
                <a:ea typeface="+mn-ea"/>
              </a:rPr>
              <a:t> to </a:t>
            </a:r>
            <a:r>
              <a:rPr lang="fr-FR" dirty="0" err="1">
                <a:latin typeface="+mn-lt"/>
                <a:ea typeface="+mn-ea"/>
              </a:rPr>
              <a:t>very</a:t>
            </a:r>
            <a:r>
              <a:rPr lang="fr-FR" dirty="0">
                <a:latin typeface="+mn-lt"/>
                <a:ea typeface="+mn-ea"/>
              </a:rPr>
              <a:t> </a:t>
            </a:r>
            <a:r>
              <a:rPr lang="fr-FR" dirty="0" err="1">
                <a:latin typeface="+mn-lt"/>
                <a:ea typeface="+mn-ea"/>
              </a:rPr>
              <a:t>geographically</a:t>
            </a:r>
            <a:r>
              <a:rPr lang="fr-FR" dirty="0">
                <a:latin typeface="+mn-lt"/>
                <a:ea typeface="+mn-ea"/>
              </a:rPr>
              <a:t> </a:t>
            </a:r>
            <a:r>
              <a:rPr lang="fr-FR" dirty="0" err="1">
                <a:latin typeface="+mn-lt"/>
                <a:ea typeface="+mn-ea"/>
              </a:rPr>
              <a:t>limited</a:t>
            </a:r>
            <a:r>
              <a:rPr lang="fr-FR" dirty="0">
                <a:latin typeface="+mn-lt"/>
                <a:ea typeface="+mn-ea"/>
              </a:rPr>
              <a:t> </a:t>
            </a:r>
            <a:r>
              <a:rPr lang="fr-FR" dirty="0" err="1">
                <a:latin typeface="+mn-lt"/>
                <a:ea typeface="+mn-ea"/>
              </a:rPr>
              <a:t>oceanography</a:t>
            </a:r>
            <a:r>
              <a:rPr lang="fr-FR" dirty="0">
                <a:latin typeface="+mn-lt"/>
                <a:ea typeface="+mn-ea"/>
              </a:rPr>
              <a:t>.</a:t>
            </a:r>
          </a:p>
          <a:p>
            <a:pPr>
              <a:defRPr/>
            </a:pPr>
            <a:endParaRPr lang="fr-FR" dirty="0">
              <a:latin typeface="+mn-lt"/>
              <a:ea typeface="+mn-ea"/>
            </a:endParaRPr>
          </a:p>
          <a:p>
            <a:pPr>
              <a:defRPr/>
            </a:pPr>
            <a:endParaRPr lang="fr-FR" dirty="0">
              <a:latin typeface="+mn-lt"/>
              <a:ea typeface="+mn-ea"/>
            </a:endParaRPr>
          </a:p>
          <a:p>
            <a:pPr>
              <a:defRPr/>
            </a:pPr>
            <a:endParaRPr lang="fr-FR" dirty="0">
              <a:latin typeface="+mn-lt"/>
              <a:ea typeface="+mn-ea"/>
            </a:endParaRPr>
          </a:p>
          <a:p>
            <a:pPr>
              <a:defRPr/>
            </a:pPr>
            <a:endParaRPr lang="fr-FR" dirty="0">
              <a:latin typeface="+mn-lt"/>
              <a:ea typeface="+mn-ea"/>
            </a:endParaRPr>
          </a:p>
          <a:p>
            <a:pPr>
              <a:defRPr/>
            </a:pPr>
            <a:endParaRPr lang="en-US" dirty="0"/>
          </a:p>
        </p:txBody>
      </p:sp>
      <p:sp>
        <p:nvSpPr>
          <p:cNvPr id="194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4082040F-6E87-44A1-B977-AF7A40F89B90}" type="slidenum">
              <a:rPr lang="fr-FR" altLang="en-US" sz="1200" smtClean="0"/>
              <a:pPr/>
              <a:t>12</a:t>
            </a:fld>
            <a:endParaRPr lang="fr-FR" altLang="en-US" sz="1200" smtClean="0"/>
          </a:p>
        </p:txBody>
      </p:sp>
    </p:spTree>
    <p:extLst>
      <p:ext uri="{BB962C8B-B14F-4D97-AF65-F5344CB8AC3E}">
        <p14:creationId xmlns:p14="http://schemas.microsoft.com/office/powerpoint/2010/main" val="29289716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The six strategic objectives are general.</a:t>
            </a:r>
          </a:p>
          <a:p>
            <a:r>
              <a:rPr lang="en-US" altLang="en-US" smtClean="0">
                <a:latin typeface="Arial" panose="020B0604020202020204" pitchFamily="34" charset="0"/>
              </a:rPr>
              <a:t> Decisive and fast progress in a number of thematic areas is necessary to achieve them. </a:t>
            </a:r>
          </a:p>
          <a:p>
            <a:r>
              <a:rPr lang="en-US" altLang="en-US" smtClean="0">
                <a:latin typeface="Arial" panose="020B0604020202020204" pitchFamily="34" charset="0"/>
              </a:rPr>
              <a:t>These initial priority areas of research and development areas are interconnected but allow focused design and planning. Once the progress in these areas is achieved and is communicated to potential beneficiaries, it will stimulate the variety of ways for sustainable use of the ocean. </a:t>
            </a:r>
          </a:p>
        </p:txBody>
      </p:sp>
      <p:sp>
        <p:nvSpPr>
          <p:cNvPr id="215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D0C69C65-A985-4546-AED1-D693A1B3EDD1}" type="slidenum">
              <a:rPr lang="fr-FR" altLang="en-US" sz="1200" smtClean="0"/>
              <a:pPr/>
              <a:t>13</a:t>
            </a:fld>
            <a:endParaRPr lang="fr-FR" altLang="en-US" sz="1200" smtClean="0"/>
          </a:p>
        </p:txBody>
      </p:sp>
    </p:spTree>
    <p:extLst>
      <p:ext uri="{BB962C8B-B14F-4D97-AF65-F5344CB8AC3E}">
        <p14:creationId xmlns:p14="http://schemas.microsoft.com/office/powerpoint/2010/main" val="41457552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The six strategic objectives are general.</a:t>
            </a:r>
          </a:p>
          <a:p>
            <a:r>
              <a:rPr lang="en-US" altLang="en-US" smtClean="0">
                <a:latin typeface="Arial" panose="020B0604020202020204" pitchFamily="34" charset="0"/>
              </a:rPr>
              <a:t> Decisive and fast progress in a number of thematic areas is necessary to achieve them. </a:t>
            </a:r>
          </a:p>
          <a:p>
            <a:r>
              <a:rPr lang="en-US" altLang="en-US" smtClean="0">
                <a:latin typeface="Arial" panose="020B0604020202020204" pitchFamily="34" charset="0"/>
              </a:rPr>
              <a:t>These initial priority areas of research and development areas are interconnected but allow focused design and planning. Once the progress in these areas is achieved and is communicated to potential beneficiaries, it will stimulate the variety of ways for sustainable use of the ocean. </a:t>
            </a:r>
          </a:p>
        </p:txBody>
      </p:sp>
      <p:sp>
        <p:nvSpPr>
          <p:cNvPr id="235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0D61746A-8454-404A-BA8B-081435E612B3}" type="slidenum">
              <a:rPr lang="fr-FR" altLang="en-US" sz="1200" smtClean="0"/>
              <a:pPr/>
              <a:t>14</a:t>
            </a:fld>
            <a:endParaRPr lang="fr-FR" altLang="en-US" sz="1200" smtClean="0"/>
          </a:p>
        </p:txBody>
      </p:sp>
    </p:spTree>
    <p:extLst>
      <p:ext uri="{BB962C8B-B14F-4D97-AF65-F5344CB8AC3E}">
        <p14:creationId xmlns:p14="http://schemas.microsoft.com/office/powerpoint/2010/main" val="12350645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This Decade will empower decision-makers with Science solutions.</a:t>
            </a:r>
          </a:p>
        </p:txBody>
      </p:sp>
      <p:sp>
        <p:nvSpPr>
          <p:cNvPr id="256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C85DDB56-3C9A-4930-B06D-B97C32396627}" type="slidenum">
              <a:rPr lang="fr-FR" altLang="en-US" sz="1200" smtClean="0"/>
              <a:pPr/>
              <a:t>15</a:t>
            </a:fld>
            <a:endParaRPr lang="fr-FR" altLang="en-US" sz="1200" smtClean="0"/>
          </a:p>
        </p:txBody>
      </p:sp>
    </p:spTree>
    <p:extLst>
      <p:ext uri="{BB962C8B-B14F-4D97-AF65-F5344CB8AC3E}">
        <p14:creationId xmlns:p14="http://schemas.microsoft.com/office/powerpoint/2010/main" val="20574151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s-ES" smtClean="0">
              <a:latin typeface="Arial" panose="020B0604020202020204" pitchFamily="34" charset="0"/>
            </a:endParaRPr>
          </a:p>
        </p:txBody>
      </p:sp>
      <p:sp>
        <p:nvSpPr>
          <p:cNvPr id="27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1834B6B4-6991-4107-BD1F-EB6DDDBFED52}" type="slidenum">
              <a:rPr lang="fr-FR" altLang="es-ES" smtClean="0"/>
              <a:pPr>
                <a:spcBef>
                  <a:spcPct val="0"/>
                </a:spcBef>
              </a:pPr>
              <a:t>16</a:t>
            </a:fld>
            <a:endParaRPr lang="fr-FR" altLang="es-ES" smtClean="0"/>
          </a:p>
        </p:txBody>
      </p:sp>
    </p:spTree>
    <p:extLst>
      <p:ext uri="{BB962C8B-B14F-4D97-AF65-F5344CB8AC3E}">
        <p14:creationId xmlns:p14="http://schemas.microsoft.com/office/powerpoint/2010/main" val="7124465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111AF88-B6A7-4FAA-96CE-D1C08FA9DAFB}" type="slidenum">
              <a:rPr lang="en-US" altLang="es-CO"/>
              <a:pPr>
                <a:defRPr/>
              </a:pPr>
              <a:t>‹#›</a:t>
            </a:fld>
            <a:endParaRPr lang="en-US" altLang="es-CO"/>
          </a:p>
        </p:txBody>
      </p:sp>
    </p:spTree>
    <p:extLst>
      <p:ext uri="{BB962C8B-B14F-4D97-AF65-F5344CB8AC3E}">
        <p14:creationId xmlns:p14="http://schemas.microsoft.com/office/powerpoint/2010/main" val="29835962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D4DBCC7-64B6-466A-B389-A857237900FD}" type="slidenum">
              <a:rPr lang="en-US" altLang="es-CO"/>
              <a:pPr>
                <a:defRPr/>
              </a:pPr>
              <a:t>‹#›</a:t>
            </a:fld>
            <a:endParaRPr lang="en-US" altLang="es-CO"/>
          </a:p>
        </p:txBody>
      </p:sp>
    </p:spTree>
    <p:extLst>
      <p:ext uri="{BB962C8B-B14F-4D97-AF65-F5344CB8AC3E}">
        <p14:creationId xmlns:p14="http://schemas.microsoft.com/office/powerpoint/2010/main" val="1423063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04800"/>
            <a:ext cx="19431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304800"/>
            <a:ext cx="56769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FBDD47C-5271-4E2C-A9BA-0AE50A78C5A0}" type="slidenum">
              <a:rPr lang="en-US" altLang="es-CO"/>
              <a:pPr>
                <a:defRPr/>
              </a:pPr>
              <a:t>‹#›</a:t>
            </a:fld>
            <a:endParaRPr lang="en-US" altLang="es-CO"/>
          </a:p>
        </p:txBody>
      </p:sp>
    </p:spTree>
    <p:extLst>
      <p:ext uri="{BB962C8B-B14F-4D97-AF65-F5344CB8AC3E}">
        <p14:creationId xmlns:p14="http://schemas.microsoft.com/office/powerpoint/2010/main" val="7420637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lstStyle/>
          <a:p>
            <a:r>
              <a:rPr lang="en-US"/>
              <a:t>Click to edit Master title style</a:t>
            </a:r>
          </a:p>
        </p:txBody>
      </p:sp>
      <p:sp>
        <p:nvSpPr>
          <p:cNvPr id="3" name="Table Placeholder 2"/>
          <p:cNvSpPr>
            <a:spLocks noGrp="1"/>
          </p:cNvSpPr>
          <p:nvPr>
            <p:ph type="tbl" idx="1"/>
          </p:nvPr>
        </p:nvSpPr>
        <p:spPr>
          <a:xfrm>
            <a:off x="685800" y="1676400"/>
            <a:ext cx="7772400" cy="4495800"/>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22690DC-BC5A-468C-AD5B-033D672DC58F}" type="slidenum">
              <a:rPr lang="en-US" altLang="es-CO"/>
              <a:pPr>
                <a:defRPr/>
              </a:pPr>
              <a:t>‹#›</a:t>
            </a:fld>
            <a:endParaRPr lang="en-US" altLang="es-CO"/>
          </a:p>
        </p:txBody>
      </p:sp>
    </p:spTree>
    <p:extLst>
      <p:ext uri="{BB962C8B-B14F-4D97-AF65-F5344CB8AC3E}">
        <p14:creationId xmlns:p14="http://schemas.microsoft.com/office/powerpoint/2010/main" val="28161013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269B569-0595-4C6A-B1E4-B88763CC4931}" type="slidenum">
              <a:rPr lang="en-US" altLang="en-US"/>
              <a:pPr>
                <a:defRPr/>
              </a:pPr>
              <a:t>‹#›</a:t>
            </a:fld>
            <a:endParaRPr lang="en-US" altLang="en-US"/>
          </a:p>
        </p:txBody>
      </p:sp>
    </p:spTree>
    <p:extLst>
      <p:ext uri="{BB962C8B-B14F-4D97-AF65-F5344CB8AC3E}">
        <p14:creationId xmlns:p14="http://schemas.microsoft.com/office/powerpoint/2010/main" val="12404493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1DCD386-D64C-4648-B3A5-D03AC697AE7E}" type="slidenum">
              <a:rPr lang="en-US" altLang="en-US"/>
              <a:pPr>
                <a:defRPr/>
              </a:pPr>
              <a:t>‹#›</a:t>
            </a:fld>
            <a:endParaRPr lang="en-US" altLang="en-US"/>
          </a:p>
        </p:txBody>
      </p:sp>
    </p:spTree>
    <p:extLst>
      <p:ext uri="{BB962C8B-B14F-4D97-AF65-F5344CB8AC3E}">
        <p14:creationId xmlns:p14="http://schemas.microsoft.com/office/powerpoint/2010/main" val="30161885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7B8D371-2AD5-4DDB-9031-08DCC3E390BD}" type="slidenum">
              <a:rPr lang="en-US" altLang="en-US"/>
              <a:pPr>
                <a:defRPr/>
              </a:pPr>
              <a:t>‹#›</a:t>
            </a:fld>
            <a:endParaRPr lang="en-US" altLang="en-US"/>
          </a:p>
        </p:txBody>
      </p:sp>
    </p:spTree>
    <p:extLst>
      <p:ext uri="{BB962C8B-B14F-4D97-AF65-F5344CB8AC3E}">
        <p14:creationId xmlns:p14="http://schemas.microsoft.com/office/powerpoint/2010/main" val="27482625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76400"/>
            <a:ext cx="38100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76400"/>
            <a:ext cx="38100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122400A-D11B-4BFE-BAD6-CF3D28E9AD4E}" type="slidenum">
              <a:rPr lang="en-US" altLang="en-US"/>
              <a:pPr>
                <a:defRPr/>
              </a:pPr>
              <a:t>‹#›</a:t>
            </a:fld>
            <a:endParaRPr lang="en-US" altLang="en-US"/>
          </a:p>
        </p:txBody>
      </p:sp>
    </p:spTree>
    <p:extLst>
      <p:ext uri="{BB962C8B-B14F-4D97-AF65-F5344CB8AC3E}">
        <p14:creationId xmlns:p14="http://schemas.microsoft.com/office/powerpoint/2010/main" val="17033479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BE04F0C-7D50-455A-A41A-0AF424C2258D}" type="slidenum">
              <a:rPr lang="en-US" altLang="en-US"/>
              <a:pPr>
                <a:defRPr/>
              </a:pPr>
              <a:t>‹#›</a:t>
            </a:fld>
            <a:endParaRPr lang="en-US" altLang="en-US"/>
          </a:p>
        </p:txBody>
      </p:sp>
    </p:spTree>
    <p:extLst>
      <p:ext uri="{BB962C8B-B14F-4D97-AF65-F5344CB8AC3E}">
        <p14:creationId xmlns:p14="http://schemas.microsoft.com/office/powerpoint/2010/main" val="13606260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3C06E9D-2D78-4313-AC69-C165738FA239}" type="slidenum">
              <a:rPr lang="en-US" altLang="en-US"/>
              <a:pPr>
                <a:defRPr/>
              </a:pPr>
              <a:t>‹#›</a:t>
            </a:fld>
            <a:endParaRPr lang="en-US" altLang="en-US"/>
          </a:p>
        </p:txBody>
      </p:sp>
    </p:spTree>
    <p:extLst>
      <p:ext uri="{BB962C8B-B14F-4D97-AF65-F5344CB8AC3E}">
        <p14:creationId xmlns:p14="http://schemas.microsoft.com/office/powerpoint/2010/main" val="10260994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A5DAE11-6DF4-4689-8DF7-9F7A42AAE751}" type="slidenum">
              <a:rPr lang="en-US" altLang="en-US"/>
              <a:pPr>
                <a:defRPr/>
              </a:pPr>
              <a:t>‹#›</a:t>
            </a:fld>
            <a:endParaRPr lang="en-US" altLang="en-US"/>
          </a:p>
        </p:txBody>
      </p:sp>
    </p:spTree>
    <p:extLst>
      <p:ext uri="{BB962C8B-B14F-4D97-AF65-F5344CB8AC3E}">
        <p14:creationId xmlns:p14="http://schemas.microsoft.com/office/powerpoint/2010/main" val="17450184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6E9A373-6E3D-4C21-80CF-FAE00A964ABA}" type="slidenum">
              <a:rPr lang="en-US" altLang="es-CO"/>
              <a:pPr>
                <a:defRPr/>
              </a:pPr>
              <a:t>‹#›</a:t>
            </a:fld>
            <a:endParaRPr lang="en-US" altLang="es-CO"/>
          </a:p>
        </p:txBody>
      </p:sp>
    </p:spTree>
    <p:extLst>
      <p:ext uri="{BB962C8B-B14F-4D97-AF65-F5344CB8AC3E}">
        <p14:creationId xmlns:p14="http://schemas.microsoft.com/office/powerpoint/2010/main" val="25594576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F8BCA46-0181-4A85-8E50-9F421DFDB7C8}" type="slidenum">
              <a:rPr lang="en-US" altLang="en-US"/>
              <a:pPr>
                <a:defRPr/>
              </a:pPr>
              <a:t>‹#›</a:t>
            </a:fld>
            <a:endParaRPr lang="en-US" altLang="en-US"/>
          </a:p>
        </p:txBody>
      </p:sp>
    </p:spTree>
    <p:extLst>
      <p:ext uri="{BB962C8B-B14F-4D97-AF65-F5344CB8AC3E}">
        <p14:creationId xmlns:p14="http://schemas.microsoft.com/office/powerpoint/2010/main" val="23240080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0D9CF9E-3CBC-4595-B29A-CA5F4AE6AFBA}" type="slidenum">
              <a:rPr lang="en-US" altLang="en-US"/>
              <a:pPr>
                <a:defRPr/>
              </a:pPr>
              <a:t>‹#›</a:t>
            </a:fld>
            <a:endParaRPr lang="en-US" altLang="en-US"/>
          </a:p>
        </p:txBody>
      </p:sp>
    </p:spTree>
    <p:extLst>
      <p:ext uri="{BB962C8B-B14F-4D97-AF65-F5344CB8AC3E}">
        <p14:creationId xmlns:p14="http://schemas.microsoft.com/office/powerpoint/2010/main" val="3275517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012C295-9D60-4DAF-AE30-8A13A750FAA3}" type="slidenum">
              <a:rPr lang="en-US" altLang="en-US"/>
              <a:pPr>
                <a:defRPr/>
              </a:pPr>
              <a:t>‹#›</a:t>
            </a:fld>
            <a:endParaRPr lang="en-US" altLang="en-US"/>
          </a:p>
        </p:txBody>
      </p:sp>
    </p:spTree>
    <p:extLst>
      <p:ext uri="{BB962C8B-B14F-4D97-AF65-F5344CB8AC3E}">
        <p14:creationId xmlns:p14="http://schemas.microsoft.com/office/powerpoint/2010/main" val="7064760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04800"/>
            <a:ext cx="194310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304800"/>
            <a:ext cx="56769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5816BE0-6B51-4439-840C-AC035B94B3E7}" type="slidenum">
              <a:rPr lang="en-US" altLang="en-US"/>
              <a:pPr>
                <a:defRPr/>
              </a:pPr>
              <a:t>‹#›</a:t>
            </a:fld>
            <a:endParaRPr lang="en-US" altLang="en-US"/>
          </a:p>
        </p:txBody>
      </p:sp>
    </p:spTree>
    <p:extLst>
      <p:ext uri="{BB962C8B-B14F-4D97-AF65-F5344CB8AC3E}">
        <p14:creationId xmlns:p14="http://schemas.microsoft.com/office/powerpoint/2010/main" val="13402949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1F37CF9-A765-4163-BAB6-024177959F2C}" type="slidenum">
              <a:rPr lang="en-US" altLang="es-CO"/>
              <a:pPr>
                <a:defRPr/>
              </a:pPr>
              <a:t>‹#›</a:t>
            </a:fld>
            <a:endParaRPr lang="en-US" altLang="es-CO"/>
          </a:p>
        </p:txBody>
      </p:sp>
    </p:spTree>
    <p:extLst>
      <p:ext uri="{BB962C8B-B14F-4D97-AF65-F5344CB8AC3E}">
        <p14:creationId xmlns:p14="http://schemas.microsoft.com/office/powerpoint/2010/main" val="27323246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676400"/>
            <a:ext cx="38100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76400"/>
            <a:ext cx="38100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1EC1559-001F-4899-BF67-9AF8C305B9D6}" type="slidenum">
              <a:rPr lang="en-US" altLang="es-CO"/>
              <a:pPr>
                <a:defRPr/>
              </a:pPr>
              <a:t>‹#›</a:t>
            </a:fld>
            <a:endParaRPr lang="en-US" altLang="es-CO"/>
          </a:p>
        </p:txBody>
      </p:sp>
    </p:spTree>
    <p:extLst>
      <p:ext uri="{BB962C8B-B14F-4D97-AF65-F5344CB8AC3E}">
        <p14:creationId xmlns:p14="http://schemas.microsoft.com/office/powerpoint/2010/main" val="5809921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B0D5C7B-E6D1-48F4-8348-9B65DA03A757}" type="slidenum">
              <a:rPr lang="en-US" altLang="es-CO"/>
              <a:pPr>
                <a:defRPr/>
              </a:pPr>
              <a:t>‹#›</a:t>
            </a:fld>
            <a:endParaRPr lang="en-US" altLang="es-CO"/>
          </a:p>
        </p:txBody>
      </p:sp>
    </p:spTree>
    <p:extLst>
      <p:ext uri="{BB962C8B-B14F-4D97-AF65-F5344CB8AC3E}">
        <p14:creationId xmlns:p14="http://schemas.microsoft.com/office/powerpoint/2010/main" val="1656380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3866E2D-63B7-4B5F-A82F-F17B777E2901}" type="slidenum">
              <a:rPr lang="en-US" altLang="es-CO"/>
              <a:pPr>
                <a:defRPr/>
              </a:pPr>
              <a:t>‹#›</a:t>
            </a:fld>
            <a:endParaRPr lang="en-US" altLang="es-CO"/>
          </a:p>
        </p:txBody>
      </p:sp>
    </p:spTree>
    <p:extLst>
      <p:ext uri="{BB962C8B-B14F-4D97-AF65-F5344CB8AC3E}">
        <p14:creationId xmlns:p14="http://schemas.microsoft.com/office/powerpoint/2010/main" val="40542867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DB365FC-0BAA-426B-94BA-4DC36DBAE45D}" type="slidenum">
              <a:rPr lang="en-US" altLang="es-CO"/>
              <a:pPr>
                <a:defRPr/>
              </a:pPr>
              <a:t>‹#›</a:t>
            </a:fld>
            <a:endParaRPr lang="en-US" altLang="es-CO"/>
          </a:p>
        </p:txBody>
      </p:sp>
    </p:spTree>
    <p:extLst>
      <p:ext uri="{BB962C8B-B14F-4D97-AF65-F5344CB8AC3E}">
        <p14:creationId xmlns:p14="http://schemas.microsoft.com/office/powerpoint/2010/main" val="17561012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8E7BFBF-DB68-4CF1-AA89-E49DA9F9F8AC}" type="slidenum">
              <a:rPr lang="en-US" altLang="es-CO"/>
              <a:pPr>
                <a:defRPr/>
              </a:pPr>
              <a:t>‹#›</a:t>
            </a:fld>
            <a:endParaRPr lang="en-US" altLang="es-CO"/>
          </a:p>
        </p:txBody>
      </p:sp>
    </p:spTree>
    <p:extLst>
      <p:ext uri="{BB962C8B-B14F-4D97-AF65-F5344CB8AC3E}">
        <p14:creationId xmlns:p14="http://schemas.microsoft.com/office/powerpoint/2010/main" val="14425791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14C8618-DD10-41A5-ACE1-2B9A0533475F}" type="slidenum">
              <a:rPr lang="en-US" altLang="es-CO"/>
              <a:pPr>
                <a:defRPr/>
              </a:pPr>
              <a:t>‹#›</a:t>
            </a:fld>
            <a:endParaRPr lang="en-US" altLang="es-CO"/>
          </a:p>
        </p:txBody>
      </p:sp>
    </p:spTree>
    <p:extLst>
      <p:ext uri="{BB962C8B-B14F-4D97-AF65-F5344CB8AC3E}">
        <p14:creationId xmlns:p14="http://schemas.microsoft.com/office/powerpoint/2010/main" val="25495554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3048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s-CO" smtClean="0"/>
              <a:t>Click to edit Master title style</a:t>
            </a:r>
          </a:p>
        </p:txBody>
      </p:sp>
      <p:sp>
        <p:nvSpPr>
          <p:cNvPr id="1027" name="Rectangle 3"/>
          <p:cNvSpPr>
            <a:spLocks noGrp="1" noChangeArrowheads="1"/>
          </p:cNvSpPr>
          <p:nvPr>
            <p:ph type="body" idx="1"/>
          </p:nvPr>
        </p:nvSpPr>
        <p:spPr bwMode="auto">
          <a:xfrm>
            <a:off x="685800" y="1676400"/>
            <a:ext cx="77724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s-CO" smtClean="0"/>
              <a:t>Click to edit Master text styles</a:t>
            </a:r>
          </a:p>
          <a:p>
            <a:pPr lvl="1"/>
            <a:r>
              <a:rPr lang="en-US" altLang="es-CO" smtClean="0"/>
              <a:t>Second level</a:t>
            </a:r>
          </a:p>
          <a:p>
            <a:pPr lvl="2"/>
            <a:r>
              <a:rPr lang="en-US" altLang="es-CO" smtClean="0"/>
              <a:t>Third level</a:t>
            </a:r>
          </a:p>
          <a:p>
            <a:pPr lvl="3"/>
            <a:r>
              <a:rPr lang="en-US" altLang="es-CO" smtClean="0"/>
              <a:t>Fourth level</a:t>
            </a:r>
          </a:p>
          <a:p>
            <a:pPr lvl="4"/>
            <a:r>
              <a:rPr lang="en-US" altLang="es-CO"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solidFill>
                  <a:schemeClr val="bg1"/>
                </a:solidFill>
                <a:latin typeface="Arial" charset="0"/>
                <a:ea typeface="ＭＳ Ｐゴシック" pitchFamily="34" charset="-128"/>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solidFill>
                  <a:schemeClr val="bg1"/>
                </a:solidFill>
                <a:latin typeface="Arial" charset="0"/>
                <a:ea typeface="ＭＳ Ｐゴシック" pitchFamily="34" charset="-128"/>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solidFill>
                  <a:schemeClr val="bg1"/>
                </a:solidFill>
                <a:ea typeface="MS PGothic" panose="020B0600070205080204" pitchFamily="34" charset="-128"/>
              </a:defRPr>
            </a:lvl1pPr>
          </a:lstStyle>
          <a:p>
            <a:pPr>
              <a:defRPr/>
            </a:pPr>
            <a:fld id="{ABEEC82E-2631-4410-950A-59AED7AD4EBA}" type="slidenum">
              <a:rPr lang="en-US" altLang="es-CO"/>
              <a:pPr>
                <a:defRPr/>
              </a:pPr>
              <a:t>‹#›</a:t>
            </a:fld>
            <a:endParaRPr lang="en-US" altLang="es-CO"/>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rtl="0" eaLnBrk="0" fontAlgn="base" hangingPunct="0">
        <a:spcBef>
          <a:spcPct val="0"/>
        </a:spcBef>
        <a:spcAft>
          <a:spcPct val="0"/>
        </a:spcAft>
        <a:defRPr sz="3600">
          <a:solidFill>
            <a:schemeClr val="bg1"/>
          </a:solidFill>
          <a:latin typeface="+mj-lt"/>
          <a:ea typeface="ＭＳ Ｐゴシック" panose="020B0600070205080204" pitchFamily="34" charset="-128"/>
          <a:cs typeface="+mj-cs"/>
        </a:defRPr>
      </a:lvl1pPr>
      <a:lvl2pPr algn="l" rtl="0" eaLnBrk="0" fontAlgn="base" hangingPunct="0">
        <a:spcBef>
          <a:spcPct val="0"/>
        </a:spcBef>
        <a:spcAft>
          <a:spcPct val="0"/>
        </a:spcAft>
        <a:defRPr sz="3600">
          <a:solidFill>
            <a:schemeClr val="bg1"/>
          </a:solidFill>
          <a:latin typeface="Arial" charset="0"/>
          <a:ea typeface="ＭＳ Ｐゴシック" panose="020B0600070205080204" pitchFamily="34" charset="-128"/>
        </a:defRPr>
      </a:lvl2pPr>
      <a:lvl3pPr algn="l" rtl="0" eaLnBrk="0" fontAlgn="base" hangingPunct="0">
        <a:spcBef>
          <a:spcPct val="0"/>
        </a:spcBef>
        <a:spcAft>
          <a:spcPct val="0"/>
        </a:spcAft>
        <a:defRPr sz="3600">
          <a:solidFill>
            <a:schemeClr val="bg1"/>
          </a:solidFill>
          <a:latin typeface="Arial" charset="0"/>
          <a:ea typeface="ＭＳ Ｐゴシック" panose="020B0600070205080204" pitchFamily="34" charset="-128"/>
        </a:defRPr>
      </a:lvl3pPr>
      <a:lvl4pPr algn="l" rtl="0" eaLnBrk="0" fontAlgn="base" hangingPunct="0">
        <a:spcBef>
          <a:spcPct val="0"/>
        </a:spcBef>
        <a:spcAft>
          <a:spcPct val="0"/>
        </a:spcAft>
        <a:defRPr sz="3600">
          <a:solidFill>
            <a:schemeClr val="bg1"/>
          </a:solidFill>
          <a:latin typeface="Arial" charset="0"/>
          <a:ea typeface="ＭＳ Ｐゴシック" panose="020B0600070205080204" pitchFamily="34" charset="-128"/>
        </a:defRPr>
      </a:lvl4pPr>
      <a:lvl5pPr algn="l" rtl="0" eaLnBrk="0" fontAlgn="base" hangingPunct="0">
        <a:spcBef>
          <a:spcPct val="0"/>
        </a:spcBef>
        <a:spcAft>
          <a:spcPct val="0"/>
        </a:spcAft>
        <a:defRPr sz="3600">
          <a:solidFill>
            <a:schemeClr val="bg1"/>
          </a:solidFill>
          <a:latin typeface="Arial" charset="0"/>
          <a:ea typeface="ＭＳ Ｐゴシック" panose="020B0600070205080204" pitchFamily="34" charset="-128"/>
        </a:defRPr>
      </a:lvl5pPr>
      <a:lvl6pPr marL="457200" algn="l" rtl="0" fontAlgn="base">
        <a:spcBef>
          <a:spcPct val="0"/>
        </a:spcBef>
        <a:spcAft>
          <a:spcPct val="0"/>
        </a:spcAft>
        <a:defRPr sz="3600">
          <a:solidFill>
            <a:schemeClr val="bg1"/>
          </a:solidFill>
          <a:latin typeface="Arial" charset="0"/>
          <a:ea typeface="ＭＳ Ｐゴシック" pitchFamily="34" charset="-128"/>
        </a:defRPr>
      </a:lvl6pPr>
      <a:lvl7pPr marL="914400" algn="l" rtl="0" fontAlgn="base">
        <a:spcBef>
          <a:spcPct val="0"/>
        </a:spcBef>
        <a:spcAft>
          <a:spcPct val="0"/>
        </a:spcAft>
        <a:defRPr sz="3600">
          <a:solidFill>
            <a:schemeClr val="bg1"/>
          </a:solidFill>
          <a:latin typeface="Arial" charset="0"/>
          <a:ea typeface="ＭＳ Ｐゴシック" pitchFamily="34" charset="-128"/>
        </a:defRPr>
      </a:lvl7pPr>
      <a:lvl8pPr marL="1371600" algn="l" rtl="0" fontAlgn="base">
        <a:spcBef>
          <a:spcPct val="0"/>
        </a:spcBef>
        <a:spcAft>
          <a:spcPct val="0"/>
        </a:spcAft>
        <a:defRPr sz="3600">
          <a:solidFill>
            <a:schemeClr val="bg1"/>
          </a:solidFill>
          <a:latin typeface="Arial" charset="0"/>
          <a:ea typeface="ＭＳ Ｐゴシック" pitchFamily="34" charset="-128"/>
        </a:defRPr>
      </a:lvl8pPr>
      <a:lvl9pPr marL="1828800" algn="l" rtl="0" fontAlgn="base">
        <a:spcBef>
          <a:spcPct val="0"/>
        </a:spcBef>
        <a:spcAft>
          <a:spcPct val="0"/>
        </a:spcAft>
        <a:defRPr sz="3600">
          <a:solidFill>
            <a:schemeClr val="bg1"/>
          </a:solidFill>
          <a:latin typeface="Arial" charset="0"/>
          <a:ea typeface="ＭＳ Ｐゴシック" pitchFamily="34" charset="-128"/>
        </a:defRPr>
      </a:lvl9pPr>
    </p:titleStyle>
    <p:bodyStyle>
      <a:lvl1pPr marL="342900" indent="-342900" algn="l" rtl="0" eaLnBrk="0" fontAlgn="base" hangingPunct="0">
        <a:spcBef>
          <a:spcPct val="20000"/>
        </a:spcBef>
        <a:spcAft>
          <a:spcPct val="0"/>
        </a:spcAft>
        <a:buChar char="•"/>
        <a:defRPr sz="2400">
          <a:solidFill>
            <a:schemeClr val="bg1"/>
          </a:solidFill>
          <a:latin typeface="+mn-lt"/>
          <a:ea typeface="ＭＳ Ｐゴシック" panose="020B0600070205080204" pitchFamily="34" charset="-128"/>
          <a:cs typeface="+mn-cs"/>
        </a:defRPr>
      </a:lvl1pPr>
      <a:lvl2pPr marL="742950" indent="-285750" algn="l" rtl="0" eaLnBrk="0" fontAlgn="base" hangingPunct="0">
        <a:spcBef>
          <a:spcPct val="20000"/>
        </a:spcBef>
        <a:spcAft>
          <a:spcPct val="0"/>
        </a:spcAft>
        <a:buChar char="–"/>
        <a:defRPr sz="2000">
          <a:solidFill>
            <a:schemeClr val="bg1"/>
          </a:solidFill>
          <a:latin typeface="+mn-lt"/>
          <a:ea typeface="ＭＳ Ｐゴシック" panose="020B0600070205080204" pitchFamily="34" charset="-128"/>
        </a:defRPr>
      </a:lvl2pPr>
      <a:lvl3pPr marL="1143000" indent="-228600" algn="l" rtl="0" eaLnBrk="0" fontAlgn="base" hangingPunct="0">
        <a:spcBef>
          <a:spcPct val="20000"/>
        </a:spcBef>
        <a:spcAft>
          <a:spcPct val="0"/>
        </a:spcAft>
        <a:buChar char="•"/>
        <a:defRPr>
          <a:solidFill>
            <a:schemeClr val="bg1"/>
          </a:solidFill>
          <a:latin typeface="+mn-lt"/>
          <a:ea typeface="ＭＳ Ｐゴシック" panose="020B0600070205080204" pitchFamily="34" charset="-128"/>
        </a:defRPr>
      </a:lvl3pPr>
      <a:lvl4pPr marL="1600200" indent="-228600" algn="l" rtl="0" eaLnBrk="0" fontAlgn="base" hangingPunct="0">
        <a:spcBef>
          <a:spcPct val="20000"/>
        </a:spcBef>
        <a:spcAft>
          <a:spcPct val="0"/>
        </a:spcAft>
        <a:buChar char="–"/>
        <a:defRPr sz="1600">
          <a:solidFill>
            <a:schemeClr val="bg1"/>
          </a:solidFill>
          <a:latin typeface="+mn-lt"/>
          <a:ea typeface="ＭＳ Ｐゴシック" panose="020B0600070205080204" pitchFamily="34" charset="-128"/>
        </a:defRPr>
      </a:lvl4pPr>
      <a:lvl5pPr marL="2057400" indent="-228600" algn="l" rtl="0" eaLnBrk="0" fontAlgn="base" hangingPunct="0">
        <a:spcBef>
          <a:spcPct val="20000"/>
        </a:spcBef>
        <a:spcAft>
          <a:spcPct val="0"/>
        </a:spcAft>
        <a:buChar char="»"/>
        <a:defRPr sz="1600">
          <a:solidFill>
            <a:schemeClr val="bg1"/>
          </a:solidFill>
          <a:latin typeface="+mn-lt"/>
          <a:ea typeface="ＭＳ Ｐゴシック" panose="020B0600070205080204" pitchFamily="34" charset="-128"/>
        </a:defRPr>
      </a:lvl5pPr>
      <a:lvl6pPr marL="2514600" indent="-228600" algn="l" rtl="0" fontAlgn="base">
        <a:spcBef>
          <a:spcPct val="20000"/>
        </a:spcBef>
        <a:spcAft>
          <a:spcPct val="0"/>
        </a:spcAft>
        <a:buChar char="»"/>
        <a:defRPr sz="1600">
          <a:solidFill>
            <a:schemeClr val="bg1"/>
          </a:solidFill>
          <a:latin typeface="+mn-lt"/>
          <a:ea typeface="+mn-ea"/>
        </a:defRPr>
      </a:lvl6pPr>
      <a:lvl7pPr marL="2971800" indent="-228600" algn="l" rtl="0" fontAlgn="base">
        <a:spcBef>
          <a:spcPct val="20000"/>
        </a:spcBef>
        <a:spcAft>
          <a:spcPct val="0"/>
        </a:spcAft>
        <a:buChar char="»"/>
        <a:defRPr sz="1600">
          <a:solidFill>
            <a:schemeClr val="bg1"/>
          </a:solidFill>
          <a:latin typeface="+mn-lt"/>
          <a:ea typeface="+mn-ea"/>
        </a:defRPr>
      </a:lvl7pPr>
      <a:lvl8pPr marL="3429000" indent="-228600" algn="l" rtl="0" fontAlgn="base">
        <a:spcBef>
          <a:spcPct val="20000"/>
        </a:spcBef>
        <a:spcAft>
          <a:spcPct val="0"/>
        </a:spcAft>
        <a:buChar char="»"/>
        <a:defRPr sz="1600">
          <a:solidFill>
            <a:schemeClr val="bg1"/>
          </a:solidFill>
          <a:latin typeface="+mn-lt"/>
          <a:ea typeface="+mn-ea"/>
        </a:defRPr>
      </a:lvl8pPr>
      <a:lvl9pPr marL="3886200" indent="-228600" algn="l" rtl="0" fontAlgn="base">
        <a:spcBef>
          <a:spcPct val="20000"/>
        </a:spcBef>
        <a:spcAft>
          <a:spcPct val="0"/>
        </a:spcAft>
        <a:buChar char="»"/>
        <a:defRPr sz="1600">
          <a:solidFill>
            <a:schemeClr val="bg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3048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Rectangle 3"/>
          <p:cNvSpPr>
            <a:spLocks noGrp="1" noChangeArrowheads="1"/>
          </p:cNvSpPr>
          <p:nvPr>
            <p:ph type="body" idx="1"/>
          </p:nvPr>
        </p:nvSpPr>
        <p:spPr bwMode="auto">
          <a:xfrm>
            <a:off x="685800" y="1676400"/>
            <a:ext cx="77724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solidFill>
                  <a:srgbClr val="FFFFFF"/>
                </a:solidFill>
                <a:latin typeface="Arial" charset="0"/>
                <a:cs typeface="Arial"/>
                <a:sym typeface="Arial"/>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solidFill>
                  <a:srgbClr val="FFFFFF"/>
                </a:solidFill>
                <a:latin typeface="Arial" charset="0"/>
                <a:cs typeface="Arial"/>
                <a:sym typeface="Arial"/>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solidFill>
                  <a:srgbClr val="FFFFFF"/>
                </a:solidFill>
                <a:cs typeface="Arial"/>
                <a:sym typeface="Arial"/>
              </a:defRPr>
            </a:lvl1pPr>
          </a:lstStyle>
          <a:p>
            <a:pPr>
              <a:defRPr/>
            </a:pPr>
            <a:fld id="{13985976-D55E-417A-8BE2-700475E17F03}"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rtl="0" eaLnBrk="0" fontAlgn="base" hangingPunct="0">
        <a:spcBef>
          <a:spcPct val="0"/>
        </a:spcBef>
        <a:spcAft>
          <a:spcPct val="0"/>
        </a:spcAft>
        <a:defRPr sz="3600">
          <a:solidFill>
            <a:schemeClr val="bg1"/>
          </a:solidFill>
          <a:latin typeface="+mj-lt"/>
          <a:ea typeface="+mj-ea"/>
          <a:cs typeface="+mj-cs"/>
        </a:defRPr>
      </a:lvl1pPr>
      <a:lvl2pPr algn="l" rtl="0" eaLnBrk="0" fontAlgn="base" hangingPunct="0">
        <a:spcBef>
          <a:spcPct val="0"/>
        </a:spcBef>
        <a:spcAft>
          <a:spcPct val="0"/>
        </a:spcAft>
        <a:defRPr sz="3600">
          <a:solidFill>
            <a:schemeClr val="bg1"/>
          </a:solidFill>
          <a:latin typeface="Arial" charset="0"/>
          <a:ea typeface="ＭＳ Ｐゴシック" pitchFamily="34" charset="-128"/>
        </a:defRPr>
      </a:lvl2pPr>
      <a:lvl3pPr algn="l" rtl="0" eaLnBrk="0" fontAlgn="base" hangingPunct="0">
        <a:spcBef>
          <a:spcPct val="0"/>
        </a:spcBef>
        <a:spcAft>
          <a:spcPct val="0"/>
        </a:spcAft>
        <a:defRPr sz="3600">
          <a:solidFill>
            <a:schemeClr val="bg1"/>
          </a:solidFill>
          <a:latin typeface="Arial" charset="0"/>
          <a:ea typeface="ＭＳ Ｐゴシック" pitchFamily="34" charset="-128"/>
        </a:defRPr>
      </a:lvl3pPr>
      <a:lvl4pPr algn="l" rtl="0" eaLnBrk="0" fontAlgn="base" hangingPunct="0">
        <a:spcBef>
          <a:spcPct val="0"/>
        </a:spcBef>
        <a:spcAft>
          <a:spcPct val="0"/>
        </a:spcAft>
        <a:defRPr sz="3600">
          <a:solidFill>
            <a:schemeClr val="bg1"/>
          </a:solidFill>
          <a:latin typeface="Arial" charset="0"/>
          <a:ea typeface="ＭＳ Ｐゴシック" pitchFamily="34" charset="-128"/>
        </a:defRPr>
      </a:lvl4pPr>
      <a:lvl5pPr algn="l" rtl="0" eaLnBrk="0" fontAlgn="base" hangingPunct="0">
        <a:spcBef>
          <a:spcPct val="0"/>
        </a:spcBef>
        <a:spcAft>
          <a:spcPct val="0"/>
        </a:spcAft>
        <a:defRPr sz="3600">
          <a:solidFill>
            <a:schemeClr val="bg1"/>
          </a:solidFill>
          <a:latin typeface="Arial" charset="0"/>
          <a:ea typeface="ＭＳ Ｐゴシック" pitchFamily="34" charset="-128"/>
        </a:defRPr>
      </a:lvl5pPr>
      <a:lvl6pPr marL="457200" algn="l" rtl="0" fontAlgn="base">
        <a:spcBef>
          <a:spcPct val="0"/>
        </a:spcBef>
        <a:spcAft>
          <a:spcPct val="0"/>
        </a:spcAft>
        <a:defRPr sz="3600">
          <a:solidFill>
            <a:schemeClr val="bg1"/>
          </a:solidFill>
          <a:latin typeface="Arial" charset="0"/>
          <a:ea typeface="ＭＳ Ｐゴシック" pitchFamily="34" charset="-128"/>
        </a:defRPr>
      </a:lvl6pPr>
      <a:lvl7pPr marL="914400" algn="l" rtl="0" fontAlgn="base">
        <a:spcBef>
          <a:spcPct val="0"/>
        </a:spcBef>
        <a:spcAft>
          <a:spcPct val="0"/>
        </a:spcAft>
        <a:defRPr sz="3600">
          <a:solidFill>
            <a:schemeClr val="bg1"/>
          </a:solidFill>
          <a:latin typeface="Arial" charset="0"/>
          <a:ea typeface="ＭＳ Ｐゴシック" pitchFamily="34" charset="-128"/>
        </a:defRPr>
      </a:lvl7pPr>
      <a:lvl8pPr marL="1371600" algn="l" rtl="0" fontAlgn="base">
        <a:spcBef>
          <a:spcPct val="0"/>
        </a:spcBef>
        <a:spcAft>
          <a:spcPct val="0"/>
        </a:spcAft>
        <a:defRPr sz="3600">
          <a:solidFill>
            <a:schemeClr val="bg1"/>
          </a:solidFill>
          <a:latin typeface="Arial" charset="0"/>
          <a:ea typeface="ＭＳ Ｐゴシック" pitchFamily="34" charset="-128"/>
        </a:defRPr>
      </a:lvl8pPr>
      <a:lvl9pPr marL="1828800" algn="l" rtl="0" fontAlgn="base">
        <a:spcBef>
          <a:spcPct val="0"/>
        </a:spcBef>
        <a:spcAft>
          <a:spcPct val="0"/>
        </a:spcAft>
        <a:defRPr sz="3600">
          <a:solidFill>
            <a:schemeClr val="bg1"/>
          </a:solidFill>
          <a:latin typeface="Arial" charset="0"/>
          <a:ea typeface="ＭＳ Ｐゴシック" pitchFamily="34" charset="-128"/>
        </a:defRPr>
      </a:lvl9pPr>
    </p:titleStyle>
    <p:bodyStyle>
      <a:lvl1pPr marL="342900" indent="-342900" algn="l" rtl="0" eaLnBrk="0" fontAlgn="base" hangingPunct="0">
        <a:spcBef>
          <a:spcPct val="20000"/>
        </a:spcBef>
        <a:spcAft>
          <a:spcPct val="0"/>
        </a:spcAft>
        <a:buChar char="•"/>
        <a:defRPr sz="24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000">
          <a:solidFill>
            <a:schemeClr val="bg1"/>
          </a:solidFill>
          <a:latin typeface="+mn-lt"/>
          <a:ea typeface="+mn-ea"/>
        </a:defRPr>
      </a:lvl2pPr>
      <a:lvl3pPr marL="1143000" indent="-228600" algn="l" rtl="0" eaLnBrk="0" fontAlgn="base" hangingPunct="0">
        <a:spcBef>
          <a:spcPct val="20000"/>
        </a:spcBef>
        <a:spcAft>
          <a:spcPct val="0"/>
        </a:spcAft>
        <a:buChar char="•"/>
        <a:defRPr>
          <a:solidFill>
            <a:schemeClr val="bg1"/>
          </a:solidFill>
          <a:latin typeface="+mn-lt"/>
          <a:ea typeface="+mn-ea"/>
        </a:defRPr>
      </a:lvl3pPr>
      <a:lvl4pPr marL="1600200" indent="-228600" algn="l" rtl="0" eaLnBrk="0" fontAlgn="base" hangingPunct="0">
        <a:spcBef>
          <a:spcPct val="20000"/>
        </a:spcBef>
        <a:spcAft>
          <a:spcPct val="0"/>
        </a:spcAft>
        <a:buChar char="–"/>
        <a:defRPr sz="1600">
          <a:solidFill>
            <a:schemeClr val="bg1"/>
          </a:solidFill>
          <a:latin typeface="+mn-lt"/>
          <a:ea typeface="+mn-ea"/>
        </a:defRPr>
      </a:lvl4pPr>
      <a:lvl5pPr marL="2057400" indent="-228600" algn="l" rtl="0" eaLnBrk="0" fontAlgn="base" hangingPunct="0">
        <a:spcBef>
          <a:spcPct val="20000"/>
        </a:spcBef>
        <a:spcAft>
          <a:spcPct val="0"/>
        </a:spcAft>
        <a:buChar char="»"/>
        <a:defRPr sz="1600">
          <a:solidFill>
            <a:schemeClr val="bg1"/>
          </a:solidFill>
          <a:latin typeface="+mn-lt"/>
          <a:ea typeface="+mn-ea"/>
        </a:defRPr>
      </a:lvl5pPr>
      <a:lvl6pPr marL="2514600" indent="-228600" algn="l" rtl="0" fontAlgn="base">
        <a:spcBef>
          <a:spcPct val="20000"/>
        </a:spcBef>
        <a:spcAft>
          <a:spcPct val="0"/>
        </a:spcAft>
        <a:buChar char="»"/>
        <a:defRPr sz="1600">
          <a:solidFill>
            <a:schemeClr val="bg1"/>
          </a:solidFill>
          <a:latin typeface="+mn-lt"/>
          <a:ea typeface="+mn-ea"/>
        </a:defRPr>
      </a:lvl6pPr>
      <a:lvl7pPr marL="2971800" indent="-228600" algn="l" rtl="0" fontAlgn="base">
        <a:spcBef>
          <a:spcPct val="20000"/>
        </a:spcBef>
        <a:spcAft>
          <a:spcPct val="0"/>
        </a:spcAft>
        <a:buChar char="»"/>
        <a:defRPr sz="1600">
          <a:solidFill>
            <a:schemeClr val="bg1"/>
          </a:solidFill>
          <a:latin typeface="+mn-lt"/>
          <a:ea typeface="+mn-ea"/>
        </a:defRPr>
      </a:lvl7pPr>
      <a:lvl8pPr marL="3429000" indent="-228600" algn="l" rtl="0" fontAlgn="base">
        <a:spcBef>
          <a:spcPct val="20000"/>
        </a:spcBef>
        <a:spcAft>
          <a:spcPct val="0"/>
        </a:spcAft>
        <a:buChar char="»"/>
        <a:defRPr sz="1600">
          <a:solidFill>
            <a:schemeClr val="bg1"/>
          </a:solidFill>
          <a:latin typeface="+mn-lt"/>
          <a:ea typeface="+mn-ea"/>
        </a:defRPr>
      </a:lvl8pPr>
      <a:lvl9pPr marL="3886200" indent="-228600" algn="l" rtl="0" fontAlgn="base">
        <a:spcBef>
          <a:spcPct val="20000"/>
        </a:spcBef>
        <a:spcAft>
          <a:spcPct val="0"/>
        </a:spcAft>
        <a:buChar char="»"/>
        <a:defRPr sz="1600">
          <a:solidFill>
            <a:schemeClr val="bg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31.jpeg"/><Relationship Id="rId7" Type="http://schemas.openxmlformats.org/officeDocument/2006/relationships/image" Target="../media/image35.jpeg"/><Relationship Id="rId12" Type="http://schemas.openxmlformats.org/officeDocument/2006/relationships/image" Target="../media/image40.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34.jpeg"/><Relationship Id="rId11" Type="http://schemas.openxmlformats.org/officeDocument/2006/relationships/image" Target="../media/image39.jpeg"/><Relationship Id="rId5" Type="http://schemas.openxmlformats.org/officeDocument/2006/relationships/image" Target="../media/image33.jpeg"/><Relationship Id="rId10" Type="http://schemas.openxmlformats.org/officeDocument/2006/relationships/image" Target="../media/image38.png"/><Relationship Id="rId4" Type="http://schemas.openxmlformats.org/officeDocument/2006/relationships/image" Target="../media/image32.jpeg"/><Relationship Id="rId9" Type="http://schemas.openxmlformats.org/officeDocument/2006/relationships/image" Target="../media/image37.jpeg"/></Relationships>
</file>

<file path=ppt/slides/_rels/slide14.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41.png"/><Relationship Id="rId7" Type="http://schemas.openxmlformats.org/officeDocument/2006/relationships/image" Target="../media/image34.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33.jpeg"/><Relationship Id="rId11" Type="http://schemas.openxmlformats.org/officeDocument/2006/relationships/image" Target="../media/image38.png"/><Relationship Id="rId5" Type="http://schemas.openxmlformats.org/officeDocument/2006/relationships/image" Target="../media/image32.jpeg"/><Relationship Id="rId10" Type="http://schemas.openxmlformats.org/officeDocument/2006/relationships/image" Target="../media/image37.jpeg"/><Relationship Id="rId4" Type="http://schemas.openxmlformats.org/officeDocument/2006/relationships/image" Target="../media/image31.jpeg"/><Relationship Id="rId9" Type="http://schemas.openxmlformats.org/officeDocument/2006/relationships/image" Target="../media/image36.jpeg"/></Relationships>
</file>

<file path=ppt/slides/_rels/slide15.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2.png"/><Relationship Id="rId7" Type="http://schemas.openxmlformats.org/officeDocument/2006/relationships/image" Target="../media/image46.png"/><Relationship Id="rId12" Type="http://schemas.openxmlformats.org/officeDocument/2006/relationships/image" Target="../media/image38.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45.png"/><Relationship Id="rId11" Type="http://schemas.openxmlformats.org/officeDocument/2006/relationships/image" Target="../media/image50.png"/><Relationship Id="rId5" Type="http://schemas.openxmlformats.org/officeDocument/2006/relationships/image" Target="../media/image44.png"/><Relationship Id="rId10" Type="http://schemas.openxmlformats.org/officeDocument/2006/relationships/image" Target="../media/image49.png"/><Relationship Id="rId4" Type="http://schemas.openxmlformats.org/officeDocument/2006/relationships/image" Target="../media/image43.png"/><Relationship Id="rId9" Type="http://schemas.openxmlformats.org/officeDocument/2006/relationships/image" Target="../media/image48.png"/></Relationships>
</file>

<file path=ppt/slides/_rels/slide16.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slideLayout" Target="../slideLayouts/slideLayout2.xml"/><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video" Target="file:///C:\Users\Home\Documents\BHI-Synchro\1b-RHCs\MACHC\MACHC19-Colombia\Seminar\MARIA%20short%20v2.mp4" TargetMode="External"/><Relationship Id="rId1" Type="http://schemas.microsoft.com/office/2007/relationships/media" Target="file:///C:\Users\Home\Documents\BHI-Synchro\1b-RHCs\MACHC\MACHC19-Colombia\Seminar\MARIA%20short%20v2.mp4" TargetMode="Externa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notesSlide" Target="../notesSlides/notesSlide2.xml"/><Relationship Id="rId9"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28002" name="Rectangle 2"/>
          <p:cNvSpPr>
            <a:spLocks noChangeArrowheads="1"/>
          </p:cNvSpPr>
          <p:nvPr/>
        </p:nvSpPr>
        <p:spPr bwMode="auto">
          <a:xfrm>
            <a:off x="2987675" y="1052513"/>
            <a:ext cx="6011863" cy="1817687"/>
          </a:xfrm>
          <a:prstGeom prst="rect">
            <a:avLst/>
          </a:prstGeom>
          <a:noFill/>
          <a:ln w="9525">
            <a:noFill/>
            <a:miter lim="800000"/>
            <a:headEnd/>
            <a:tailEnd/>
          </a:ln>
        </p:spPr>
        <p:txBody>
          <a:bodyPr anchor="ctr"/>
          <a:lstStyle/>
          <a:p>
            <a:pPr algn="ctr" eaLnBrk="1" hangingPunct="1">
              <a:tabLst>
                <a:tab pos="3587750" algn="l"/>
              </a:tabLst>
              <a:defRPr/>
            </a:pPr>
            <a:r>
              <a:rPr kumimoji="1" lang="en-GB" sz="2800" dirty="0">
                <a:solidFill>
                  <a:srgbClr val="FFCC00"/>
                </a:solidFill>
                <a:effectLst>
                  <a:outerShdw blurRad="38100" dist="38100" dir="2700000" algn="tl">
                    <a:srgbClr val="C0C0C0"/>
                  </a:outerShdw>
                </a:effectLst>
                <a:latin typeface="Arial" charset="0"/>
                <a:cs typeface="Arial"/>
                <a:sym typeface="Arial"/>
              </a:rPr>
              <a:t>IOCARIBE</a:t>
            </a:r>
          </a:p>
          <a:p>
            <a:pPr algn="ctr" eaLnBrk="1" hangingPunct="1">
              <a:tabLst>
                <a:tab pos="3587750" algn="l"/>
              </a:tabLst>
              <a:defRPr/>
            </a:pPr>
            <a:r>
              <a:rPr lang="es-CO" altLang="en-US" dirty="0">
                <a:solidFill>
                  <a:srgbClr val="00B0F0"/>
                </a:solidFill>
                <a:latin typeface="Verdana" panose="020B0604030504040204" pitchFamily="34" charset="0"/>
                <a:cs typeface="Arial" panose="020B0604020202020204" pitchFamily="34" charset="0"/>
                <a:sym typeface="Arial" panose="020B0604020202020204" pitchFamily="34" charset="0"/>
              </a:rPr>
              <a:t>IOC of UNESCO  </a:t>
            </a:r>
            <a:r>
              <a:rPr lang="en-GB" altLang="en-US" dirty="0">
                <a:solidFill>
                  <a:srgbClr val="00B0F0"/>
                </a:solidFill>
                <a:latin typeface="Verdana" panose="020B0604030504040204" pitchFamily="34" charset="0"/>
                <a:cs typeface="Arial" panose="020B0604020202020204" pitchFamily="34" charset="0"/>
                <a:sym typeface="Arial" panose="020B0604020202020204" pitchFamily="34" charset="0"/>
              </a:rPr>
              <a:t>Subcommission</a:t>
            </a:r>
            <a:r>
              <a:rPr lang="es-CO" altLang="en-US" dirty="0">
                <a:solidFill>
                  <a:srgbClr val="00B0F0"/>
                </a:solidFill>
                <a:latin typeface="Verdana" panose="020B0604030504040204" pitchFamily="34" charset="0"/>
                <a:cs typeface="Arial" panose="020B0604020202020204" pitchFamily="34" charset="0"/>
                <a:sym typeface="Arial" panose="020B0604020202020204" pitchFamily="34" charset="0"/>
              </a:rPr>
              <a:t> </a:t>
            </a:r>
            <a:r>
              <a:rPr lang="en-GB" altLang="en-US" dirty="0">
                <a:solidFill>
                  <a:srgbClr val="00B0F0"/>
                </a:solidFill>
                <a:latin typeface="Verdana" panose="020B0604030504040204" pitchFamily="34" charset="0"/>
                <a:cs typeface="Arial" panose="020B0604020202020204" pitchFamily="34" charset="0"/>
                <a:sym typeface="Arial" panose="020B0604020202020204" pitchFamily="34" charset="0"/>
              </a:rPr>
              <a:t>for</a:t>
            </a:r>
            <a:r>
              <a:rPr lang="es-CO" altLang="en-US" dirty="0">
                <a:solidFill>
                  <a:srgbClr val="00B0F0"/>
                </a:solidFill>
                <a:latin typeface="Verdana" panose="020B0604030504040204" pitchFamily="34" charset="0"/>
                <a:cs typeface="Arial" panose="020B0604020202020204" pitchFamily="34" charset="0"/>
                <a:sym typeface="Arial" panose="020B0604020202020204" pitchFamily="34" charset="0"/>
              </a:rPr>
              <a:t> </a:t>
            </a:r>
            <a:r>
              <a:rPr lang="en-US" altLang="en-US" dirty="0">
                <a:solidFill>
                  <a:srgbClr val="00B0F0"/>
                </a:solidFill>
                <a:latin typeface="Verdana" panose="020B0604030504040204" pitchFamily="34" charset="0"/>
                <a:cs typeface="Arial" panose="020B0604020202020204" pitchFamily="34" charset="0"/>
                <a:sym typeface="Arial" panose="020B0604020202020204" pitchFamily="34" charset="0"/>
              </a:rPr>
              <a:t>the</a:t>
            </a:r>
            <a:r>
              <a:rPr lang="es-CO" altLang="en-US" dirty="0">
                <a:solidFill>
                  <a:srgbClr val="00B0F0"/>
                </a:solidFill>
                <a:latin typeface="Verdana" panose="020B0604030504040204" pitchFamily="34" charset="0"/>
                <a:cs typeface="Arial" panose="020B0604020202020204" pitchFamily="34" charset="0"/>
                <a:sym typeface="Arial" panose="020B0604020202020204" pitchFamily="34" charset="0"/>
              </a:rPr>
              <a:t> </a:t>
            </a:r>
            <a:r>
              <a:rPr lang="en-GB" altLang="en-US" dirty="0">
                <a:solidFill>
                  <a:srgbClr val="00B0F0"/>
                </a:solidFill>
                <a:latin typeface="Verdana" panose="020B0604030504040204" pitchFamily="34" charset="0"/>
                <a:cs typeface="Arial" panose="020B0604020202020204" pitchFamily="34" charset="0"/>
                <a:sym typeface="Arial" panose="020B0604020202020204" pitchFamily="34" charset="0"/>
              </a:rPr>
              <a:t>Caribbean</a:t>
            </a:r>
            <a:r>
              <a:rPr lang="es-CO" altLang="en-US" dirty="0">
                <a:solidFill>
                  <a:srgbClr val="00B0F0"/>
                </a:solidFill>
                <a:latin typeface="Verdana" panose="020B0604030504040204" pitchFamily="34" charset="0"/>
                <a:cs typeface="Arial" panose="020B0604020202020204" pitchFamily="34" charset="0"/>
                <a:sym typeface="Arial" panose="020B0604020202020204" pitchFamily="34" charset="0"/>
              </a:rPr>
              <a:t> and </a:t>
            </a:r>
            <a:r>
              <a:rPr lang="en-GB" altLang="en-US" dirty="0">
                <a:solidFill>
                  <a:srgbClr val="00B0F0"/>
                </a:solidFill>
                <a:latin typeface="Verdana" panose="020B0604030504040204" pitchFamily="34" charset="0"/>
                <a:cs typeface="Arial" panose="020B0604020202020204" pitchFamily="34" charset="0"/>
                <a:sym typeface="Arial" panose="020B0604020202020204" pitchFamily="34" charset="0"/>
              </a:rPr>
              <a:t>Adjacent</a:t>
            </a:r>
            <a:r>
              <a:rPr lang="es-CO" altLang="en-US" dirty="0">
                <a:solidFill>
                  <a:srgbClr val="00B0F0"/>
                </a:solidFill>
                <a:latin typeface="Verdana" panose="020B0604030504040204" pitchFamily="34" charset="0"/>
                <a:cs typeface="Arial" panose="020B0604020202020204" pitchFamily="34" charset="0"/>
                <a:sym typeface="Arial" panose="020B0604020202020204" pitchFamily="34" charset="0"/>
              </a:rPr>
              <a:t> </a:t>
            </a:r>
            <a:r>
              <a:rPr lang="en-GB" altLang="en-US" dirty="0">
                <a:solidFill>
                  <a:srgbClr val="00B0F0"/>
                </a:solidFill>
                <a:latin typeface="Verdana" panose="020B0604030504040204" pitchFamily="34" charset="0"/>
                <a:cs typeface="Arial" panose="020B0604020202020204" pitchFamily="34" charset="0"/>
                <a:sym typeface="Arial" panose="020B0604020202020204" pitchFamily="34" charset="0"/>
              </a:rPr>
              <a:t>Regions</a:t>
            </a:r>
            <a:endParaRPr kumimoji="1" lang="en-GB" dirty="0">
              <a:solidFill>
                <a:srgbClr val="FFCC00"/>
              </a:solidFill>
              <a:effectLst>
                <a:outerShdw blurRad="38100" dist="38100" dir="2700000" algn="tl">
                  <a:srgbClr val="C0C0C0"/>
                </a:outerShdw>
              </a:effectLst>
              <a:latin typeface="Arial" charset="0"/>
              <a:cs typeface="Arial"/>
              <a:sym typeface="Arial"/>
            </a:endParaRPr>
          </a:p>
        </p:txBody>
      </p:sp>
      <p:pic>
        <p:nvPicPr>
          <p:cNvPr id="4099" name="Picture 4" descr="iocaribe-web-banne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563938" y="5953125"/>
            <a:ext cx="5453062" cy="83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Rectangle 5"/>
          <p:cNvSpPr>
            <a:spLocks noChangeArrowheads="1"/>
          </p:cNvSpPr>
          <p:nvPr/>
        </p:nvSpPr>
        <p:spPr bwMode="auto">
          <a:xfrm>
            <a:off x="3276600" y="2781300"/>
            <a:ext cx="5578475" cy="258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bg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bg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bg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bg1"/>
                </a:solidFill>
                <a:latin typeface="Arial" panose="020B0604020202020204" pitchFamily="34" charset="0"/>
                <a:ea typeface="ＭＳ Ｐゴシック" panose="020B0600070205080204" pitchFamily="34" charset="-128"/>
              </a:defRPr>
            </a:lvl4pPr>
            <a:lvl5pPr marL="2057400" indent="-228600">
              <a:spcBef>
                <a:spcPct val="20000"/>
              </a:spcBef>
              <a:buChar char="»"/>
              <a:defRPr sz="1600">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bg1"/>
                </a:solidFill>
                <a:latin typeface="Arial" panose="020B0604020202020204" pitchFamily="34" charset="0"/>
                <a:ea typeface="ＭＳ Ｐゴシック" panose="020B0600070205080204" pitchFamily="34" charset="-128"/>
              </a:defRPr>
            </a:lvl9pPr>
          </a:lstStyle>
          <a:p>
            <a:pPr algn="ctr" eaLnBrk="1" hangingPunct="1">
              <a:buFontTx/>
              <a:buNone/>
            </a:pPr>
            <a:endParaRPr lang="es-CO" altLang="en-US" sz="2000">
              <a:solidFill>
                <a:srgbClr val="FFFFCC"/>
              </a:solidFill>
              <a:latin typeface="Verdana" panose="020B0604030504040204" pitchFamily="34" charset="0"/>
              <a:cs typeface="Arial" panose="020B0604020202020204" pitchFamily="34" charset="0"/>
              <a:sym typeface="Arial" panose="020B0604020202020204" pitchFamily="34" charset="0"/>
            </a:endParaRPr>
          </a:p>
          <a:p>
            <a:pPr algn="ctr" eaLnBrk="1" hangingPunct="1">
              <a:buFontTx/>
              <a:buNone/>
            </a:pPr>
            <a:endParaRPr lang="es-CO" altLang="en-US" sz="2000">
              <a:solidFill>
                <a:srgbClr val="FFFFCC"/>
              </a:solidFill>
              <a:latin typeface="Verdana" panose="020B0604030504040204" pitchFamily="34" charset="0"/>
              <a:cs typeface="Arial" panose="020B0604020202020204" pitchFamily="34" charset="0"/>
              <a:sym typeface="Arial" panose="020B0604020202020204" pitchFamily="34" charset="0"/>
            </a:endParaRPr>
          </a:p>
          <a:p>
            <a:pPr algn="ctr" eaLnBrk="1" hangingPunct="1">
              <a:buFontTx/>
              <a:buNone/>
            </a:pPr>
            <a:r>
              <a:rPr lang="en-US" altLang="en-US" sz="1900">
                <a:solidFill>
                  <a:srgbClr val="FFFFCC"/>
                </a:solidFill>
                <a:latin typeface="Verdana" panose="020B0604030504040204" pitchFamily="34" charset="0"/>
                <a:cs typeface="Arial" panose="020B0604020202020204" pitchFamily="34" charset="0"/>
                <a:sym typeface="Arial" panose="020B0604020202020204" pitchFamily="34" charset="0"/>
              </a:rPr>
              <a:t>MACHC Seminar</a:t>
            </a:r>
          </a:p>
          <a:p>
            <a:pPr algn="ctr" eaLnBrk="1" hangingPunct="1">
              <a:buFontTx/>
              <a:buNone/>
            </a:pPr>
            <a:r>
              <a:rPr lang="es-CO" altLang="en-US" sz="1900">
                <a:solidFill>
                  <a:srgbClr val="FFFFCC"/>
                </a:solidFill>
                <a:latin typeface="Verdana" panose="020B0604030504040204" pitchFamily="34" charset="0"/>
                <a:cs typeface="Arial" panose="020B0604020202020204" pitchFamily="34" charset="0"/>
                <a:sym typeface="Arial" panose="020B0604020202020204" pitchFamily="34" charset="0"/>
              </a:rPr>
              <a:t>Hydrographic Governance and </a:t>
            </a:r>
          </a:p>
          <a:p>
            <a:pPr algn="ctr" eaLnBrk="1" hangingPunct="1">
              <a:buFontTx/>
              <a:buNone/>
            </a:pPr>
            <a:r>
              <a:rPr lang="es-CO" altLang="en-US" sz="1900">
                <a:solidFill>
                  <a:srgbClr val="FFFFCC"/>
                </a:solidFill>
                <a:latin typeface="Verdana" panose="020B0604030504040204" pitchFamily="34" charset="0"/>
                <a:cs typeface="Arial" panose="020B0604020202020204" pitchFamily="34" charset="0"/>
                <a:sym typeface="Arial" panose="020B0604020202020204" pitchFamily="34" charset="0"/>
              </a:rPr>
              <a:t>Maritime Disasters</a:t>
            </a:r>
            <a:endParaRPr lang="en-US" altLang="en-US" sz="1900">
              <a:solidFill>
                <a:srgbClr val="FFFFCC"/>
              </a:solidFill>
              <a:latin typeface="Verdana" panose="020B0604030504040204" pitchFamily="34" charset="0"/>
              <a:cs typeface="Arial" panose="020B0604020202020204" pitchFamily="34" charset="0"/>
              <a:sym typeface="Arial" panose="020B0604020202020204" pitchFamily="34" charset="0"/>
            </a:endParaRPr>
          </a:p>
          <a:p>
            <a:pPr algn="ctr" eaLnBrk="1" hangingPunct="1">
              <a:buFontTx/>
              <a:buNone/>
            </a:pPr>
            <a:r>
              <a:rPr lang="en-US" altLang="en-US" sz="1900">
                <a:solidFill>
                  <a:srgbClr val="FFFFCC"/>
                </a:solidFill>
                <a:latin typeface="Verdana" panose="020B0604030504040204" pitchFamily="34" charset="0"/>
                <a:cs typeface="Arial" panose="020B0604020202020204" pitchFamily="34" charset="0"/>
                <a:sym typeface="Arial" panose="020B0604020202020204" pitchFamily="34" charset="0"/>
              </a:rPr>
              <a:t>26-27 November 2018  Cartagena Colombia</a:t>
            </a:r>
          </a:p>
          <a:p>
            <a:pPr algn="ctr" eaLnBrk="1" hangingPunct="1">
              <a:buFontTx/>
              <a:buNone/>
            </a:pPr>
            <a:r>
              <a:rPr lang="es-CO" altLang="en-US" sz="1900">
                <a:solidFill>
                  <a:srgbClr val="00B0F0"/>
                </a:solidFill>
                <a:latin typeface="Verdana" panose="020B0604030504040204" pitchFamily="34" charset="0"/>
                <a:cs typeface="Arial" panose="020B0604020202020204" pitchFamily="34" charset="0"/>
                <a:sym typeface="Arial" panose="020B0604020202020204" pitchFamily="34" charset="0"/>
              </a:rPr>
              <a:t>Dr. Cesar TORO</a:t>
            </a:r>
            <a:endParaRPr lang="en-US" altLang="en-US" sz="1900">
              <a:solidFill>
                <a:srgbClr val="00B0F0"/>
              </a:solidFill>
              <a:latin typeface="Verdana" panose="020B0604030504040204" pitchFamily="34" charset="0"/>
              <a:cs typeface="Arial" panose="020B0604020202020204" pitchFamily="34" charset="0"/>
              <a:sym typeface="Arial" panose="020B0604020202020204" pitchFamily="34" charset="0"/>
            </a:endParaRPr>
          </a:p>
        </p:txBody>
      </p:sp>
      <p:pic>
        <p:nvPicPr>
          <p:cNvPr id="4101" name="Picture 6"/>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2411413" y="5940425"/>
            <a:ext cx="1152525" cy="84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제목 1"/>
          <p:cNvSpPr>
            <a:spLocks noGrp="1"/>
          </p:cNvSpPr>
          <p:nvPr>
            <p:ph type="title" idx="4294967295"/>
          </p:nvPr>
        </p:nvSpPr>
        <p:spPr>
          <a:xfrm>
            <a:off x="539750" y="404813"/>
            <a:ext cx="8604250" cy="1054100"/>
          </a:xfrm>
        </p:spPr>
        <p:txBody>
          <a:bodyPr/>
          <a:lstStyle/>
          <a:p>
            <a:pPr algn="ctr">
              <a:defRPr/>
            </a:pPr>
            <a:r>
              <a:rPr lang="en-GB" altLang="en-US" sz="2954" dirty="0" smtClean="0"/>
              <a:t>Coastal </a:t>
            </a:r>
            <a:r>
              <a:rPr lang="en-GB" altLang="en-US" sz="2954" dirty="0"/>
              <a:t>Inundation </a:t>
            </a:r>
            <a:r>
              <a:rPr lang="en-GB" altLang="en-US" sz="2954" dirty="0" smtClean="0"/>
              <a:t>Forecasting Demonstration Project-C</a:t>
            </a:r>
            <a:endParaRPr lang="en-GB" altLang="en-US" sz="2954" dirty="0"/>
          </a:p>
        </p:txBody>
      </p:sp>
      <p:sp>
        <p:nvSpPr>
          <p:cNvPr id="7171" name="Rectangle 28"/>
          <p:cNvSpPr>
            <a:spLocks noChangeArrowheads="1"/>
          </p:cNvSpPr>
          <p:nvPr/>
        </p:nvSpPr>
        <p:spPr bwMode="auto">
          <a:xfrm>
            <a:off x="3024188" y="5688013"/>
            <a:ext cx="844550"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fr-FR" altLang="en-US" sz="2215" smtClean="0">
              <a:cs typeface="Arial" panose="020B0604020202020204" pitchFamily="34" charset="0"/>
            </a:endParaRPr>
          </a:p>
        </p:txBody>
      </p:sp>
      <p:grpSp>
        <p:nvGrpSpPr>
          <p:cNvPr id="15364" name="Group 30"/>
          <p:cNvGrpSpPr>
            <a:grpSpLocks/>
          </p:cNvGrpSpPr>
          <p:nvPr/>
        </p:nvGrpSpPr>
        <p:grpSpPr bwMode="auto">
          <a:xfrm>
            <a:off x="223838" y="1247775"/>
            <a:ext cx="8567737" cy="4924425"/>
            <a:chOff x="229405" y="1250950"/>
            <a:chExt cx="9282678" cy="5334001"/>
          </a:xfrm>
        </p:grpSpPr>
        <p:sp>
          <p:nvSpPr>
            <p:cNvPr id="7" name="Rectangle 2"/>
            <p:cNvSpPr>
              <a:spLocks noChangeArrowheads="1"/>
            </p:cNvSpPr>
            <p:nvPr/>
          </p:nvSpPr>
          <p:spPr bwMode="auto">
            <a:xfrm>
              <a:off x="6311683" y="1327150"/>
              <a:ext cx="3200400" cy="5257800"/>
            </a:xfrm>
            <a:prstGeom prst="rect">
              <a:avLst/>
            </a:prstGeom>
            <a:solidFill>
              <a:srgbClr val="FFFF00"/>
            </a:solidFill>
            <a:ln w="9525">
              <a:solidFill>
                <a:srgbClr val="009900"/>
              </a:solidFill>
              <a:miter lim="800000"/>
              <a:headEnd/>
              <a:tailEnd/>
            </a:ln>
            <a:effectLst>
              <a:softEdge rad="317500"/>
            </a:effectLst>
          </p:spPr>
          <p:txBody>
            <a:bodyPr wrap="none" anchor="ctr"/>
            <a:lstStyle/>
            <a:p>
              <a:pPr algn="ctr">
                <a:defRPr/>
              </a:pPr>
              <a:r>
                <a:rPr lang="fr-FR" altLang="en-US" sz="2215" b="1">
                  <a:latin typeface="Calibri" pitchFamily="34" charset="0"/>
                  <a:cs typeface="Arial" charset="0"/>
                </a:rPr>
                <a:t>Policy / Management</a:t>
              </a:r>
            </a:p>
            <a:p>
              <a:pPr algn="ctr">
                <a:defRPr/>
              </a:pPr>
              <a:endParaRPr lang="fr-FR" altLang="en-US" sz="2215" b="1">
                <a:latin typeface="Calibri" pitchFamily="34" charset="0"/>
                <a:cs typeface="Arial" charset="0"/>
              </a:endParaRPr>
            </a:p>
            <a:p>
              <a:pPr algn="ctr">
                <a:defRPr/>
              </a:pPr>
              <a:endParaRPr lang="fr-FR" altLang="en-US" sz="2215" b="1">
                <a:latin typeface="Calibri" pitchFamily="34" charset="0"/>
                <a:cs typeface="Arial" charset="0"/>
              </a:endParaRPr>
            </a:p>
            <a:p>
              <a:pPr algn="ctr">
                <a:defRPr/>
              </a:pPr>
              <a:endParaRPr lang="fr-FR" altLang="en-US" sz="2215" b="1">
                <a:latin typeface="Calibri" pitchFamily="34" charset="0"/>
                <a:cs typeface="Arial" charset="0"/>
              </a:endParaRPr>
            </a:p>
            <a:p>
              <a:pPr algn="ctr">
                <a:defRPr/>
              </a:pPr>
              <a:endParaRPr lang="fr-FR" altLang="en-US" sz="2215" b="1">
                <a:latin typeface="Calibri" pitchFamily="34" charset="0"/>
                <a:cs typeface="Arial" charset="0"/>
              </a:endParaRPr>
            </a:p>
            <a:p>
              <a:pPr algn="ctr">
                <a:defRPr/>
              </a:pPr>
              <a:endParaRPr lang="fr-FR" altLang="en-US" sz="2215" b="1">
                <a:latin typeface="Calibri" pitchFamily="34" charset="0"/>
                <a:cs typeface="Arial" charset="0"/>
              </a:endParaRPr>
            </a:p>
            <a:p>
              <a:pPr algn="ctr">
                <a:defRPr/>
              </a:pPr>
              <a:endParaRPr lang="fr-FR" altLang="en-US" sz="2215" b="1">
                <a:latin typeface="Calibri" pitchFamily="34" charset="0"/>
                <a:cs typeface="Arial" charset="0"/>
              </a:endParaRPr>
            </a:p>
            <a:p>
              <a:pPr algn="ctr">
                <a:defRPr/>
              </a:pPr>
              <a:endParaRPr lang="fr-FR" altLang="en-US" sz="2215" b="1">
                <a:latin typeface="Calibri" pitchFamily="34" charset="0"/>
                <a:cs typeface="Arial" charset="0"/>
              </a:endParaRPr>
            </a:p>
            <a:p>
              <a:pPr algn="ctr">
                <a:defRPr/>
              </a:pPr>
              <a:endParaRPr lang="fr-FR" altLang="en-US" sz="2215" b="1">
                <a:latin typeface="Calibri" pitchFamily="34" charset="0"/>
                <a:cs typeface="Arial" charset="0"/>
              </a:endParaRPr>
            </a:p>
            <a:p>
              <a:pPr algn="ctr">
                <a:defRPr/>
              </a:pPr>
              <a:endParaRPr lang="fr-FR" altLang="en-US" sz="2215" b="1">
                <a:latin typeface="Calibri" pitchFamily="34" charset="0"/>
                <a:cs typeface="Arial" charset="0"/>
              </a:endParaRPr>
            </a:p>
            <a:p>
              <a:pPr algn="ctr">
                <a:defRPr/>
              </a:pPr>
              <a:endParaRPr lang="fr-FR" altLang="en-US" sz="2215" b="1">
                <a:latin typeface="Calibri" pitchFamily="34" charset="0"/>
                <a:cs typeface="Arial" charset="0"/>
              </a:endParaRPr>
            </a:p>
            <a:p>
              <a:pPr algn="ctr">
                <a:defRPr/>
              </a:pPr>
              <a:endParaRPr lang="fr-FR" altLang="en-US" sz="2215" b="1">
                <a:latin typeface="Calibri" pitchFamily="34" charset="0"/>
                <a:cs typeface="Arial" charset="0"/>
              </a:endParaRPr>
            </a:p>
          </p:txBody>
        </p:sp>
        <p:sp>
          <p:nvSpPr>
            <p:cNvPr id="8" name="Rectangle 3"/>
            <p:cNvSpPr>
              <a:spLocks noChangeArrowheads="1"/>
            </p:cNvSpPr>
            <p:nvPr/>
          </p:nvSpPr>
          <p:spPr bwMode="auto">
            <a:xfrm>
              <a:off x="2501683" y="1250950"/>
              <a:ext cx="4114800" cy="5334000"/>
            </a:xfrm>
            <a:prstGeom prst="rect">
              <a:avLst/>
            </a:prstGeom>
            <a:solidFill>
              <a:srgbClr val="92D050"/>
            </a:solidFill>
            <a:ln>
              <a:noFill/>
              <a:headEnd/>
              <a:tailEnd/>
            </a:ln>
            <a:effectLst>
              <a:softEdge rad="317500"/>
            </a:effectLst>
          </p:spPr>
          <p:style>
            <a:lnRef idx="2">
              <a:schemeClr val="dk1"/>
            </a:lnRef>
            <a:fillRef idx="1">
              <a:schemeClr val="lt1"/>
            </a:fillRef>
            <a:effectRef idx="0">
              <a:schemeClr val="dk1"/>
            </a:effectRef>
            <a:fontRef idx="minor">
              <a:schemeClr val="dk1"/>
            </a:fontRef>
          </p:style>
          <p:txBody>
            <a:bodyPr wrap="none" anchor="ctr"/>
            <a:lstStyle/>
            <a:p>
              <a:pPr algn="ctr">
                <a:defRPr/>
              </a:pPr>
              <a:r>
                <a:rPr lang="fr-FR" altLang="en-US" sz="2215" b="1">
                  <a:solidFill>
                    <a:srgbClr val="000000"/>
                  </a:solidFill>
                  <a:cs typeface="Arial" charset="0"/>
                </a:rPr>
                <a:t>Forecasting and </a:t>
              </a:r>
            </a:p>
            <a:p>
              <a:pPr algn="ctr">
                <a:defRPr/>
              </a:pPr>
              <a:r>
                <a:rPr lang="fr-FR" altLang="en-US" sz="2215" b="1">
                  <a:solidFill>
                    <a:srgbClr val="000000"/>
                  </a:solidFill>
                  <a:cs typeface="Arial" charset="0"/>
                </a:rPr>
                <a:t>Warning sytems</a:t>
              </a:r>
            </a:p>
            <a:p>
              <a:pPr algn="ctr">
                <a:defRPr/>
              </a:pPr>
              <a:endParaRPr lang="fr-FR" altLang="en-US" sz="2215" b="1">
                <a:solidFill>
                  <a:srgbClr val="000000"/>
                </a:solidFill>
                <a:cs typeface="Arial" charset="0"/>
              </a:endParaRPr>
            </a:p>
            <a:p>
              <a:pPr algn="ctr">
                <a:defRPr/>
              </a:pPr>
              <a:endParaRPr lang="fr-FR" altLang="en-US" sz="2215" b="1">
                <a:solidFill>
                  <a:srgbClr val="000000"/>
                </a:solidFill>
                <a:cs typeface="Arial" charset="0"/>
              </a:endParaRPr>
            </a:p>
            <a:p>
              <a:pPr algn="ctr">
                <a:defRPr/>
              </a:pPr>
              <a:endParaRPr lang="fr-FR" altLang="en-US" sz="2215" b="1">
                <a:solidFill>
                  <a:srgbClr val="000000"/>
                </a:solidFill>
                <a:cs typeface="Arial" charset="0"/>
              </a:endParaRPr>
            </a:p>
            <a:p>
              <a:pPr algn="ctr">
                <a:defRPr/>
              </a:pPr>
              <a:endParaRPr lang="fr-FR" altLang="en-US" sz="2215" b="1">
                <a:solidFill>
                  <a:srgbClr val="000000"/>
                </a:solidFill>
                <a:cs typeface="Arial" charset="0"/>
              </a:endParaRPr>
            </a:p>
            <a:p>
              <a:pPr algn="ctr">
                <a:defRPr/>
              </a:pPr>
              <a:endParaRPr lang="fr-FR" altLang="en-US" sz="2215" b="1">
                <a:solidFill>
                  <a:srgbClr val="000000"/>
                </a:solidFill>
                <a:cs typeface="Arial" charset="0"/>
              </a:endParaRPr>
            </a:p>
            <a:p>
              <a:pPr algn="ctr">
                <a:defRPr/>
              </a:pPr>
              <a:endParaRPr lang="fr-FR" altLang="en-US" sz="2215" b="1">
                <a:solidFill>
                  <a:srgbClr val="000000"/>
                </a:solidFill>
                <a:cs typeface="Arial" charset="0"/>
              </a:endParaRPr>
            </a:p>
            <a:p>
              <a:pPr algn="ctr">
                <a:defRPr/>
              </a:pPr>
              <a:endParaRPr lang="fr-FR" altLang="en-US" sz="2215" b="1">
                <a:solidFill>
                  <a:srgbClr val="000000"/>
                </a:solidFill>
                <a:cs typeface="Arial" charset="0"/>
              </a:endParaRPr>
            </a:p>
            <a:p>
              <a:pPr algn="ctr">
                <a:defRPr/>
              </a:pPr>
              <a:endParaRPr lang="fr-FR" altLang="en-US" sz="2215" b="1">
                <a:solidFill>
                  <a:srgbClr val="000000"/>
                </a:solidFill>
                <a:cs typeface="Arial" charset="0"/>
              </a:endParaRPr>
            </a:p>
            <a:p>
              <a:pPr algn="ctr">
                <a:defRPr/>
              </a:pPr>
              <a:endParaRPr lang="fr-FR" altLang="en-US" sz="2215" b="1">
                <a:solidFill>
                  <a:srgbClr val="000000"/>
                </a:solidFill>
                <a:cs typeface="Arial" charset="0"/>
              </a:endParaRPr>
            </a:p>
            <a:p>
              <a:pPr algn="ctr">
                <a:defRPr/>
              </a:pPr>
              <a:endParaRPr lang="fr-FR" altLang="en-US" sz="2215" b="1">
                <a:solidFill>
                  <a:srgbClr val="000000"/>
                </a:solidFill>
                <a:cs typeface="Arial" charset="0"/>
              </a:endParaRPr>
            </a:p>
            <a:p>
              <a:pPr algn="ctr">
                <a:defRPr/>
              </a:pPr>
              <a:endParaRPr lang="fr-FR" altLang="en-US" sz="2215" b="1">
                <a:solidFill>
                  <a:srgbClr val="000000"/>
                </a:solidFill>
                <a:cs typeface="Arial" charset="0"/>
              </a:endParaRPr>
            </a:p>
          </p:txBody>
        </p:sp>
        <p:sp>
          <p:nvSpPr>
            <p:cNvPr id="9" name="Text Box 5"/>
            <p:cNvSpPr txBox="1">
              <a:spLocks noChangeArrowheads="1"/>
            </p:cNvSpPr>
            <p:nvPr/>
          </p:nvSpPr>
          <p:spPr bwMode="auto">
            <a:xfrm rot="16200000">
              <a:off x="-1059701" y="2616257"/>
              <a:ext cx="5257800" cy="2679588"/>
            </a:xfrm>
            <a:prstGeom prst="rect">
              <a:avLst/>
            </a:prstGeom>
            <a:solidFill>
              <a:srgbClr val="3366CC"/>
            </a:solidFill>
            <a:ln w="9525">
              <a:noFill/>
              <a:round/>
              <a:headEnd/>
              <a:tailEnd/>
            </a:ln>
            <a:effectLst>
              <a:softEdge rad="317500"/>
            </a:effectLst>
          </p:spPr>
          <p:txBody>
            <a:bodyPr lIns="83077" tIns="43200" rIns="83077" bIns="43200">
              <a:spAutoFit/>
            </a:bodyPr>
            <a:lstStyle/>
            <a:p>
              <a:pPr algn="ctr" defTabSz="414715">
                <a:buClr>
                  <a:srgbClr val="FFFFFF"/>
                </a:buClr>
                <a:tabLst>
                  <a:tab pos="0" algn="l"/>
                  <a:tab pos="844083" algn="l"/>
                  <a:tab pos="1688165" algn="l"/>
                  <a:tab pos="2532248" algn="l"/>
                  <a:tab pos="3376331" algn="l"/>
                  <a:tab pos="4220413" algn="l"/>
                  <a:tab pos="5064496" algn="l"/>
                  <a:tab pos="5908578" algn="l"/>
                  <a:tab pos="6752661" algn="l"/>
                  <a:tab pos="7596744" algn="l"/>
                  <a:tab pos="8440826" algn="l"/>
                  <a:tab pos="9284909" algn="l"/>
                </a:tabLst>
                <a:defRPr/>
              </a:pPr>
              <a:endParaRPr lang="en-GB" altLang="en-US" sz="2215" b="1">
                <a:solidFill>
                  <a:srgbClr val="FFFFFF"/>
                </a:solidFill>
                <a:latin typeface="Calibri" pitchFamily="34" charset="0"/>
                <a:cs typeface="Arial" charset="0"/>
              </a:endParaRPr>
            </a:p>
            <a:p>
              <a:pPr algn="ctr" defTabSz="414715">
                <a:buClr>
                  <a:srgbClr val="FFFFFF"/>
                </a:buClr>
                <a:tabLst>
                  <a:tab pos="0" algn="l"/>
                  <a:tab pos="844083" algn="l"/>
                  <a:tab pos="1688165" algn="l"/>
                  <a:tab pos="2532248" algn="l"/>
                  <a:tab pos="3376331" algn="l"/>
                  <a:tab pos="4220413" algn="l"/>
                  <a:tab pos="5064496" algn="l"/>
                  <a:tab pos="5908578" algn="l"/>
                  <a:tab pos="6752661" algn="l"/>
                  <a:tab pos="7596744" algn="l"/>
                  <a:tab pos="8440826" algn="l"/>
                  <a:tab pos="9284909" algn="l"/>
                </a:tabLst>
                <a:defRPr/>
              </a:pPr>
              <a:r>
                <a:rPr lang="en-GB" altLang="en-US" sz="2215" b="1">
                  <a:solidFill>
                    <a:srgbClr val="FFFFFF"/>
                  </a:solidFill>
                  <a:latin typeface="Calibri" pitchFamily="34" charset="0"/>
                  <a:cs typeface="Arial" charset="0"/>
                </a:rPr>
                <a:t>Coastal Flooding</a:t>
              </a:r>
            </a:p>
            <a:p>
              <a:pPr algn="ctr" defTabSz="414715">
                <a:buClr>
                  <a:srgbClr val="FFFFFF"/>
                </a:buClr>
                <a:tabLst>
                  <a:tab pos="0" algn="l"/>
                  <a:tab pos="844083" algn="l"/>
                  <a:tab pos="1688165" algn="l"/>
                  <a:tab pos="2532248" algn="l"/>
                  <a:tab pos="3376331" algn="l"/>
                  <a:tab pos="4220413" algn="l"/>
                  <a:tab pos="5064496" algn="l"/>
                  <a:tab pos="5908578" algn="l"/>
                  <a:tab pos="6752661" algn="l"/>
                  <a:tab pos="7596744" algn="l"/>
                  <a:tab pos="8440826" algn="l"/>
                  <a:tab pos="9284909" algn="l"/>
                </a:tabLst>
                <a:defRPr/>
              </a:pPr>
              <a:endParaRPr lang="en-US" altLang="en-US" sz="2215" b="1">
                <a:solidFill>
                  <a:srgbClr val="FFFFFF"/>
                </a:solidFill>
                <a:latin typeface="Calibri" pitchFamily="34" charset="0"/>
                <a:cs typeface="Arial" charset="0"/>
              </a:endParaRPr>
            </a:p>
            <a:p>
              <a:pPr algn="ctr" defTabSz="414715">
                <a:buClr>
                  <a:srgbClr val="FFFFFF"/>
                </a:buClr>
                <a:tabLst>
                  <a:tab pos="0" algn="l"/>
                  <a:tab pos="844083" algn="l"/>
                  <a:tab pos="1688165" algn="l"/>
                  <a:tab pos="2532248" algn="l"/>
                  <a:tab pos="3376331" algn="l"/>
                  <a:tab pos="4220413" algn="l"/>
                  <a:tab pos="5064496" algn="l"/>
                  <a:tab pos="5908578" algn="l"/>
                  <a:tab pos="6752661" algn="l"/>
                  <a:tab pos="7596744" algn="l"/>
                  <a:tab pos="8440826" algn="l"/>
                  <a:tab pos="9284909" algn="l"/>
                </a:tabLst>
                <a:defRPr/>
              </a:pPr>
              <a:endParaRPr lang="en-GB" altLang="en-US" sz="2215" b="1">
                <a:solidFill>
                  <a:srgbClr val="FFFFFF"/>
                </a:solidFill>
                <a:latin typeface="Calibri" pitchFamily="34" charset="0"/>
                <a:cs typeface="Arial" charset="0"/>
              </a:endParaRPr>
            </a:p>
            <a:p>
              <a:pPr algn="ctr" defTabSz="414715">
                <a:buClr>
                  <a:srgbClr val="FFFFFF"/>
                </a:buClr>
                <a:tabLst>
                  <a:tab pos="0" algn="l"/>
                  <a:tab pos="844083" algn="l"/>
                  <a:tab pos="1688165" algn="l"/>
                  <a:tab pos="2532248" algn="l"/>
                  <a:tab pos="3376331" algn="l"/>
                  <a:tab pos="4220413" algn="l"/>
                  <a:tab pos="5064496" algn="l"/>
                  <a:tab pos="5908578" algn="l"/>
                  <a:tab pos="6752661" algn="l"/>
                  <a:tab pos="7596744" algn="l"/>
                  <a:tab pos="8440826" algn="l"/>
                  <a:tab pos="9284909" algn="l"/>
                </a:tabLst>
                <a:defRPr/>
              </a:pPr>
              <a:endParaRPr lang="en-US" altLang="en-US" sz="2215" b="1">
                <a:solidFill>
                  <a:srgbClr val="FFFFFF"/>
                </a:solidFill>
                <a:latin typeface="Calibri" pitchFamily="34" charset="0"/>
                <a:cs typeface="Arial" charset="0"/>
              </a:endParaRPr>
            </a:p>
            <a:p>
              <a:pPr algn="ctr" defTabSz="414715">
                <a:buClr>
                  <a:srgbClr val="FFFFFF"/>
                </a:buClr>
                <a:tabLst>
                  <a:tab pos="0" algn="l"/>
                  <a:tab pos="844083" algn="l"/>
                  <a:tab pos="1688165" algn="l"/>
                  <a:tab pos="2532248" algn="l"/>
                  <a:tab pos="3376331" algn="l"/>
                  <a:tab pos="4220413" algn="l"/>
                  <a:tab pos="5064496" algn="l"/>
                  <a:tab pos="5908578" algn="l"/>
                  <a:tab pos="6752661" algn="l"/>
                  <a:tab pos="7596744" algn="l"/>
                  <a:tab pos="8440826" algn="l"/>
                  <a:tab pos="9284909" algn="l"/>
                </a:tabLst>
                <a:defRPr/>
              </a:pPr>
              <a:endParaRPr lang="en-GB" altLang="en-US" sz="2215" b="1">
                <a:solidFill>
                  <a:srgbClr val="FFFFFF"/>
                </a:solidFill>
                <a:latin typeface="Calibri" pitchFamily="34" charset="0"/>
                <a:cs typeface="Arial" charset="0"/>
              </a:endParaRPr>
            </a:p>
            <a:p>
              <a:pPr algn="ctr" defTabSz="414715">
                <a:buClr>
                  <a:srgbClr val="FFFFFF"/>
                </a:buClr>
                <a:tabLst>
                  <a:tab pos="0" algn="l"/>
                  <a:tab pos="844083" algn="l"/>
                  <a:tab pos="1688165" algn="l"/>
                  <a:tab pos="2532248" algn="l"/>
                  <a:tab pos="3376331" algn="l"/>
                  <a:tab pos="4220413" algn="l"/>
                  <a:tab pos="5064496" algn="l"/>
                  <a:tab pos="5908578" algn="l"/>
                  <a:tab pos="6752661" algn="l"/>
                  <a:tab pos="7596744" algn="l"/>
                  <a:tab pos="8440826" algn="l"/>
                  <a:tab pos="9284909" algn="l"/>
                </a:tabLst>
                <a:defRPr/>
              </a:pPr>
              <a:endParaRPr lang="en-GB" altLang="en-US" sz="2215" b="1">
                <a:solidFill>
                  <a:srgbClr val="FFFFFF"/>
                </a:solidFill>
                <a:latin typeface="Calibri" pitchFamily="34" charset="0"/>
                <a:cs typeface="Arial" charset="0"/>
              </a:endParaRPr>
            </a:p>
          </p:txBody>
        </p:sp>
        <p:sp>
          <p:nvSpPr>
            <p:cNvPr id="10" name="Text Box 6"/>
            <p:cNvSpPr txBox="1">
              <a:spLocks noChangeArrowheads="1"/>
            </p:cNvSpPr>
            <p:nvPr/>
          </p:nvSpPr>
          <p:spPr bwMode="auto">
            <a:xfrm>
              <a:off x="1116012" y="4984750"/>
              <a:ext cx="7955280" cy="402237"/>
            </a:xfrm>
            <a:prstGeom prst="rect">
              <a:avLst/>
            </a:prstGeom>
            <a:solidFill>
              <a:schemeClr val="accent5">
                <a:lumMod val="75000"/>
              </a:schemeClr>
            </a:solidFill>
            <a:ln w="9360">
              <a:solidFill>
                <a:schemeClr val="accent5">
                  <a:lumMod val="50000"/>
                </a:schemeClr>
              </a:solidFill>
              <a:miter lim="800000"/>
              <a:headEnd/>
              <a:tailEnd/>
            </a:ln>
            <a:scene3d>
              <a:camera prst="orthographicFront"/>
              <a:lightRig rig="threePt" dir="t"/>
            </a:scene3d>
            <a:sp3d>
              <a:bevelT/>
            </a:sp3d>
          </p:spPr>
          <p:txBody>
            <a:bodyPr lIns="83077" tIns="43200" rIns="83077" bIns="43200">
              <a:spAutoFit/>
            </a:bodyPr>
            <a:lstStyle/>
            <a:p>
              <a:pPr defTabSz="414715">
                <a:tabLst>
                  <a:tab pos="0" algn="l"/>
                  <a:tab pos="844083" algn="l"/>
                  <a:tab pos="1688165" algn="l"/>
                  <a:tab pos="2532248" algn="l"/>
                  <a:tab pos="3376331" algn="l"/>
                  <a:tab pos="4220413" algn="l"/>
                  <a:tab pos="5064496" algn="l"/>
                  <a:tab pos="5908578" algn="l"/>
                  <a:tab pos="6752661" algn="l"/>
                  <a:tab pos="7596744" algn="l"/>
                  <a:tab pos="8440826" algn="l"/>
                  <a:tab pos="9284909" algn="l"/>
                </a:tabLst>
                <a:defRPr/>
              </a:pPr>
              <a:r>
                <a:rPr lang="en-GB" sz="1846" b="1" dirty="0">
                  <a:solidFill>
                    <a:srgbClr val="002060"/>
                  </a:solidFill>
                  <a:latin typeface="+mn-lt"/>
                </a:rPr>
                <a:t>Sea Level Rise / Climate Change</a:t>
              </a:r>
            </a:p>
          </p:txBody>
        </p:sp>
        <p:sp>
          <p:nvSpPr>
            <p:cNvPr id="11" name="Text Box 7"/>
            <p:cNvSpPr txBox="1">
              <a:spLocks noChangeArrowheads="1"/>
            </p:cNvSpPr>
            <p:nvPr/>
          </p:nvSpPr>
          <p:spPr bwMode="auto">
            <a:xfrm>
              <a:off x="1116012" y="2546350"/>
              <a:ext cx="7955280" cy="402237"/>
            </a:xfrm>
            <a:prstGeom prst="rect">
              <a:avLst/>
            </a:prstGeom>
            <a:solidFill>
              <a:schemeClr val="accent5">
                <a:lumMod val="75000"/>
              </a:schemeClr>
            </a:solidFill>
            <a:ln w="9360">
              <a:solidFill>
                <a:schemeClr val="accent5">
                  <a:lumMod val="50000"/>
                </a:schemeClr>
              </a:solidFill>
              <a:miter lim="800000"/>
              <a:headEnd/>
              <a:tailEnd/>
            </a:ln>
            <a:scene3d>
              <a:camera prst="orthographicFront"/>
              <a:lightRig rig="threePt" dir="t"/>
            </a:scene3d>
            <a:sp3d>
              <a:bevelT/>
            </a:sp3d>
          </p:spPr>
          <p:txBody>
            <a:bodyPr lIns="83077" tIns="43200" rIns="83077" bIns="43200">
              <a:spAutoFit/>
            </a:bodyPr>
            <a:lstStyle/>
            <a:p>
              <a:pPr defTabSz="414715">
                <a:buClr>
                  <a:srgbClr val="FFFFFF"/>
                </a:buClr>
                <a:tabLst>
                  <a:tab pos="0" algn="l"/>
                  <a:tab pos="844083" algn="l"/>
                  <a:tab pos="1688165" algn="l"/>
                  <a:tab pos="2532248" algn="l"/>
                  <a:tab pos="3376331" algn="l"/>
                  <a:tab pos="4220413" algn="l"/>
                  <a:tab pos="5064496" algn="l"/>
                  <a:tab pos="5908578" algn="l"/>
                  <a:tab pos="6752661" algn="l"/>
                  <a:tab pos="7596744" algn="l"/>
                  <a:tab pos="8440826" algn="l"/>
                  <a:tab pos="9284909" algn="l"/>
                </a:tabLst>
                <a:defRPr/>
              </a:pPr>
              <a:r>
                <a:rPr lang="en-GB" sz="1846" b="1" dirty="0">
                  <a:solidFill>
                    <a:srgbClr val="002060"/>
                  </a:solidFill>
                  <a:latin typeface="+mn-lt"/>
                </a:rPr>
                <a:t>Tsunamis</a:t>
              </a:r>
            </a:p>
          </p:txBody>
        </p:sp>
        <p:sp>
          <p:nvSpPr>
            <p:cNvPr id="12" name="Text Box 8"/>
            <p:cNvSpPr txBox="1">
              <a:spLocks noChangeArrowheads="1"/>
            </p:cNvSpPr>
            <p:nvPr/>
          </p:nvSpPr>
          <p:spPr bwMode="auto">
            <a:xfrm>
              <a:off x="1116012" y="3134659"/>
              <a:ext cx="7955280" cy="402237"/>
            </a:xfrm>
            <a:prstGeom prst="rect">
              <a:avLst/>
            </a:prstGeom>
            <a:solidFill>
              <a:schemeClr val="accent5">
                <a:lumMod val="75000"/>
              </a:schemeClr>
            </a:solidFill>
            <a:ln w="9360">
              <a:solidFill>
                <a:schemeClr val="accent5">
                  <a:lumMod val="50000"/>
                </a:schemeClr>
              </a:solidFill>
              <a:miter lim="800000"/>
              <a:headEnd/>
              <a:tailEnd/>
            </a:ln>
            <a:scene3d>
              <a:camera prst="orthographicFront"/>
              <a:lightRig rig="threePt" dir="t"/>
            </a:scene3d>
            <a:sp3d>
              <a:bevelT/>
            </a:sp3d>
          </p:spPr>
          <p:txBody>
            <a:bodyPr lIns="83077" tIns="43200" rIns="83077" bIns="43200">
              <a:spAutoFit/>
            </a:bodyPr>
            <a:lstStyle/>
            <a:p>
              <a:pPr defTabSz="414715">
                <a:tabLst>
                  <a:tab pos="0" algn="l"/>
                  <a:tab pos="844083" algn="l"/>
                  <a:tab pos="1688165" algn="l"/>
                  <a:tab pos="2532248" algn="l"/>
                  <a:tab pos="3376331" algn="l"/>
                  <a:tab pos="4220413" algn="l"/>
                  <a:tab pos="5064496" algn="l"/>
                  <a:tab pos="5908578" algn="l"/>
                  <a:tab pos="6752661" algn="l"/>
                  <a:tab pos="7596744" algn="l"/>
                  <a:tab pos="8440826" algn="l"/>
                  <a:tab pos="9284909" algn="l"/>
                </a:tabLst>
                <a:defRPr/>
              </a:pPr>
              <a:r>
                <a:rPr lang="en-GB" sz="1846" b="1" dirty="0">
                  <a:solidFill>
                    <a:srgbClr val="002060"/>
                  </a:solidFill>
                  <a:latin typeface="+mn-lt"/>
                </a:rPr>
                <a:t>Storm Surges</a:t>
              </a:r>
            </a:p>
          </p:txBody>
        </p:sp>
        <p:sp>
          <p:nvSpPr>
            <p:cNvPr id="13" name="Text Box 9"/>
            <p:cNvSpPr txBox="1">
              <a:spLocks noChangeArrowheads="1"/>
            </p:cNvSpPr>
            <p:nvPr/>
          </p:nvSpPr>
          <p:spPr bwMode="auto">
            <a:xfrm>
              <a:off x="1116012" y="3744259"/>
              <a:ext cx="7955280" cy="402237"/>
            </a:xfrm>
            <a:prstGeom prst="rect">
              <a:avLst/>
            </a:prstGeom>
            <a:solidFill>
              <a:schemeClr val="accent5">
                <a:lumMod val="75000"/>
              </a:schemeClr>
            </a:solidFill>
            <a:ln w="9360">
              <a:solidFill>
                <a:schemeClr val="accent5">
                  <a:lumMod val="50000"/>
                </a:schemeClr>
              </a:solidFill>
              <a:miter lim="800000"/>
              <a:headEnd/>
              <a:tailEnd/>
            </a:ln>
            <a:scene3d>
              <a:camera prst="orthographicFront"/>
              <a:lightRig rig="threePt" dir="t"/>
            </a:scene3d>
            <a:sp3d>
              <a:bevelT/>
            </a:sp3d>
          </p:spPr>
          <p:txBody>
            <a:bodyPr lIns="83077" tIns="43200" rIns="83077" bIns="43200">
              <a:spAutoFit/>
            </a:bodyPr>
            <a:lstStyle/>
            <a:p>
              <a:pPr defTabSz="414715">
                <a:tabLst>
                  <a:tab pos="0" algn="l"/>
                  <a:tab pos="844083" algn="l"/>
                  <a:tab pos="1688165" algn="l"/>
                  <a:tab pos="2532248" algn="l"/>
                  <a:tab pos="3376331" algn="l"/>
                  <a:tab pos="4220413" algn="l"/>
                  <a:tab pos="5064496" algn="l"/>
                  <a:tab pos="5908578" algn="l"/>
                  <a:tab pos="6752661" algn="l"/>
                  <a:tab pos="7596744" algn="l"/>
                  <a:tab pos="8440826" algn="l"/>
                  <a:tab pos="9284909" algn="l"/>
                </a:tabLst>
                <a:defRPr/>
              </a:pPr>
              <a:r>
                <a:rPr lang="en-GB" sz="1846" b="1" dirty="0">
                  <a:solidFill>
                    <a:srgbClr val="002060"/>
                  </a:solidFill>
                  <a:latin typeface="+mn-lt"/>
                </a:rPr>
                <a:t>Extreme Waves</a:t>
              </a:r>
            </a:p>
          </p:txBody>
        </p:sp>
        <p:pic>
          <p:nvPicPr>
            <p:cNvPr id="15432" name="Picture 25"/>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b="-4581"/>
            <a:stretch>
              <a:fillRect/>
            </a:stretch>
          </p:blipFill>
          <p:spPr bwMode="auto">
            <a:xfrm>
              <a:off x="7835683" y="5441950"/>
              <a:ext cx="795338" cy="43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174" name="TextBox 40"/>
          <p:cNvSpPr txBox="1">
            <a:spLocks noChangeArrowheads="1"/>
          </p:cNvSpPr>
          <p:nvPr/>
        </p:nvSpPr>
        <p:spPr bwMode="auto">
          <a:xfrm>
            <a:off x="6216650" y="6550025"/>
            <a:ext cx="1219200"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r>
              <a:rPr lang="en-US" altLang="en-US" sz="1846" b="1" dirty="0" smtClean="0">
                <a:latin typeface="Calibri" panose="020F0502020204030204" pitchFamily="34" charset="0"/>
                <a:cs typeface="Arial" panose="020B0604020202020204" pitchFamily="34" charset="0"/>
              </a:rPr>
              <a:t>ICAM MSP</a:t>
            </a:r>
            <a:endParaRPr lang="en-GB" altLang="en-US" sz="1846" b="1" dirty="0" smtClean="0">
              <a:latin typeface="Calibri" panose="020F0502020204030204" pitchFamily="34" charset="0"/>
              <a:cs typeface="Arial" panose="020B0604020202020204" pitchFamily="34" charset="0"/>
            </a:endParaRPr>
          </a:p>
        </p:txBody>
      </p:sp>
      <p:sp>
        <p:nvSpPr>
          <p:cNvPr id="45" name="Text Box 9"/>
          <p:cNvSpPr txBox="1">
            <a:spLocks noChangeArrowheads="1"/>
          </p:cNvSpPr>
          <p:nvPr/>
        </p:nvSpPr>
        <p:spPr bwMode="auto">
          <a:xfrm>
            <a:off x="1055077" y="4112731"/>
            <a:ext cx="7343335" cy="371296"/>
          </a:xfrm>
          <a:prstGeom prst="rect">
            <a:avLst/>
          </a:prstGeom>
          <a:solidFill>
            <a:schemeClr val="accent5">
              <a:lumMod val="75000"/>
            </a:schemeClr>
          </a:solidFill>
          <a:ln w="9360">
            <a:solidFill>
              <a:schemeClr val="accent5">
                <a:lumMod val="50000"/>
              </a:schemeClr>
            </a:solidFill>
            <a:miter lim="800000"/>
            <a:headEnd/>
            <a:tailEnd/>
          </a:ln>
          <a:scene3d>
            <a:camera prst="orthographicFront"/>
            <a:lightRig rig="threePt" dir="t"/>
          </a:scene3d>
          <a:sp3d>
            <a:bevelT/>
          </a:sp3d>
        </p:spPr>
        <p:txBody>
          <a:bodyPr lIns="83077" tIns="43200" rIns="83077" bIns="43200">
            <a:spAutoFit/>
          </a:bodyPr>
          <a:lstStyle/>
          <a:p>
            <a:pPr defTabSz="414715">
              <a:tabLst>
                <a:tab pos="0" algn="l"/>
                <a:tab pos="844083" algn="l"/>
                <a:tab pos="1688165" algn="l"/>
                <a:tab pos="2532248" algn="l"/>
                <a:tab pos="3376331" algn="l"/>
                <a:tab pos="4220413" algn="l"/>
                <a:tab pos="5064496" algn="l"/>
                <a:tab pos="5908578" algn="l"/>
                <a:tab pos="6752661" algn="l"/>
                <a:tab pos="7596744" algn="l"/>
                <a:tab pos="8440826" algn="l"/>
                <a:tab pos="9284909" algn="l"/>
              </a:tabLst>
              <a:defRPr/>
            </a:pPr>
            <a:r>
              <a:rPr lang="en-GB" sz="1846" b="1" dirty="0">
                <a:solidFill>
                  <a:srgbClr val="002060"/>
                </a:solidFill>
                <a:latin typeface="+mn-lt"/>
              </a:rPr>
              <a:t>Tides</a:t>
            </a:r>
          </a:p>
        </p:txBody>
      </p:sp>
      <p:sp>
        <p:nvSpPr>
          <p:cNvPr id="46" name="Text Box 9"/>
          <p:cNvSpPr txBox="1">
            <a:spLocks noChangeArrowheads="1"/>
          </p:cNvSpPr>
          <p:nvPr/>
        </p:nvSpPr>
        <p:spPr bwMode="auto">
          <a:xfrm>
            <a:off x="1055077" y="5257800"/>
            <a:ext cx="7343335" cy="371296"/>
          </a:xfrm>
          <a:prstGeom prst="rect">
            <a:avLst/>
          </a:prstGeom>
          <a:solidFill>
            <a:schemeClr val="accent5">
              <a:lumMod val="75000"/>
            </a:schemeClr>
          </a:solidFill>
          <a:ln w="9360">
            <a:solidFill>
              <a:schemeClr val="accent5">
                <a:lumMod val="50000"/>
              </a:schemeClr>
            </a:solidFill>
            <a:miter lim="800000"/>
            <a:headEnd/>
            <a:tailEnd/>
          </a:ln>
          <a:scene3d>
            <a:camera prst="orthographicFront"/>
            <a:lightRig rig="threePt" dir="t"/>
          </a:scene3d>
          <a:sp3d>
            <a:bevelT/>
          </a:sp3d>
        </p:spPr>
        <p:txBody>
          <a:bodyPr lIns="83077" tIns="43200" rIns="83077" bIns="43200">
            <a:spAutoFit/>
          </a:bodyPr>
          <a:lstStyle/>
          <a:p>
            <a:pPr defTabSz="414715">
              <a:tabLst>
                <a:tab pos="0" algn="l"/>
                <a:tab pos="844083" algn="l"/>
                <a:tab pos="1688165" algn="l"/>
                <a:tab pos="2532248" algn="l"/>
                <a:tab pos="3376331" algn="l"/>
                <a:tab pos="4220413" algn="l"/>
                <a:tab pos="5064496" algn="l"/>
                <a:tab pos="5908578" algn="l"/>
                <a:tab pos="6752661" algn="l"/>
                <a:tab pos="7596744" algn="l"/>
                <a:tab pos="8440826" algn="l"/>
                <a:tab pos="9284909" algn="l"/>
              </a:tabLst>
              <a:defRPr/>
            </a:pPr>
            <a:r>
              <a:rPr lang="en-GB" sz="1846" b="1" dirty="0">
                <a:solidFill>
                  <a:srgbClr val="002060"/>
                </a:solidFill>
                <a:latin typeface="+mn-lt"/>
              </a:rPr>
              <a:t>Hydrological Flooding</a:t>
            </a:r>
          </a:p>
        </p:txBody>
      </p:sp>
      <p:sp>
        <p:nvSpPr>
          <p:cNvPr id="47" name="Text Box 10"/>
          <p:cNvSpPr txBox="1">
            <a:spLocks noChangeArrowheads="1"/>
          </p:cNvSpPr>
          <p:nvPr/>
        </p:nvSpPr>
        <p:spPr bwMode="auto">
          <a:xfrm rot="16200000">
            <a:off x="1537619" y="3489537"/>
            <a:ext cx="3024554" cy="371296"/>
          </a:xfrm>
          <a:prstGeom prst="rect">
            <a:avLst/>
          </a:prstGeom>
          <a:solidFill>
            <a:srgbClr val="FF9933">
              <a:alpha val="69804"/>
            </a:srgbClr>
          </a:solidFill>
          <a:ln w="9360">
            <a:noFill/>
            <a:miter lim="800000"/>
            <a:headEnd/>
            <a:tailEnd/>
          </a:ln>
          <a:effectLst>
            <a:softEdge rad="63500"/>
          </a:effectLst>
        </p:spPr>
        <p:txBody>
          <a:bodyPr lIns="83077" tIns="43200" rIns="83077" bIns="43200">
            <a:spAutoFit/>
          </a:bodyPr>
          <a:lstStyle/>
          <a:p>
            <a:pPr algn="ctr" defTabSz="414715">
              <a:tabLst>
                <a:tab pos="0" algn="l"/>
                <a:tab pos="844083" algn="l"/>
                <a:tab pos="1688165" algn="l"/>
                <a:tab pos="2532248" algn="l"/>
                <a:tab pos="3376331" algn="l"/>
                <a:tab pos="4220413" algn="l"/>
                <a:tab pos="5064496" algn="l"/>
                <a:tab pos="5908578" algn="l"/>
                <a:tab pos="6752661" algn="l"/>
                <a:tab pos="7596744" algn="l"/>
                <a:tab pos="8440826" algn="l"/>
                <a:tab pos="9284909" algn="l"/>
              </a:tabLst>
              <a:defRPr/>
            </a:pPr>
            <a:r>
              <a:rPr lang="en-GB" sz="1846" b="1" dirty="0">
                <a:solidFill>
                  <a:srgbClr val="000000"/>
                </a:solidFill>
                <a:latin typeface="+mn-lt"/>
              </a:rPr>
              <a:t>Sea Level Observations</a:t>
            </a:r>
          </a:p>
        </p:txBody>
      </p:sp>
      <p:sp>
        <p:nvSpPr>
          <p:cNvPr id="48" name="Text Box 10"/>
          <p:cNvSpPr txBox="1">
            <a:spLocks noChangeArrowheads="1"/>
          </p:cNvSpPr>
          <p:nvPr/>
        </p:nvSpPr>
        <p:spPr bwMode="auto">
          <a:xfrm rot="16200000">
            <a:off x="2074307" y="2089563"/>
            <a:ext cx="914402" cy="779741"/>
          </a:xfrm>
          <a:prstGeom prst="rect">
            <a:avLst/>
          </a:prstGeom>
          <a:solidFill>
            <a:srgbClr val="FF9933">
              <a:alpha val="69804"/>
            </a:srgbClr>
          </a:solidFill>
          <a:ln w="9360">
            <a:noFill/>
            <a:miter lim="800000"/>
            <a:headEnd/>
            <a:tailEnd/>
          </a:ln>
          <a:effectLst>
            <a:softEdge rad="63500"/>
          </a:effectLst>
        </p:spPr>
        <p:txBody>
          <a:bodyPr lIns="83077" tIns="43200" rIns="83077" bIns="43200">
            <a:spAutoFit/>
          </a:bodyPr>
          <a:lstStyle/>
          <a:p>
            <a:pPr algn="ctr" defTabSz="414715">
              <a:lnSpc>
                <a:spcPts val="1846"/>
              </a:lnSpc>
              <a:tabLst>
                <a:tab pos="0" algn="l"/>
                <a:tab pos="844083" algn="l"/>
                <a:tab pos="1688165" algn="l"/>
                <a:tab pos="2532248" algn="l"/>
                <a:tab pos="3376331" algn="l"/>
                <a:tab pos="4220413" algn="l"/>
                <a:tab pos="5064496" algn="l"/>
                <a:tab pos="5908578" algn="l"/>
                <a:tab pos="6752661" algn="l"/>
                <a:tab pos="7596744" algn="l"/>
                <a:tab pos="8440826" algn="l"/>
                <a:tab pos="9284909" algn="l"/>
              </a:tabLst>
              <a:defRPr/>
            </a:pPr>
            <a:r>
              <a:rPr lang="en-GB" sz="1846" b="1" dirty="0">
                <a:solidFill>
                  <a:srgbClr val="000000"/>
                </a:solidFill>
                <a:latin typeface="+mn-lt"/>
              </a:rPr>
              <a:t>Seismic Obs.</a:t>
            </a:r>
          </a:p>
        </p:txBody>
      </p:sp>
      <p:sp>
        <p:nvSpPr>
          <p:cNvPr id="49" name="Text Box 10"/>
          <p:cNvSpPr txBox="1">
            <a:spLocks noChangeArrowheads="1"/>
          </p:cNvSpPr>
          <p:nvPr/>
        </p:nvSpPr>
        <p:spPr bwMode="auto">
          <a:xfrm rot="16200000">
            <a:off x="1792567" y="3744145"/>
            <a:ext cx="3629465" cy="523261"/>
          </a:xfrm>
          <a:prstGeom prst="rect">
            <a:avLst/>
          </a:prstGeom>
          <a:solidFill>
            <a:srgbClr val="FF9933">
              <a:alpha val="69804"/>
            </a:srgbClr>
          </a:solidFill>
          <a:ln w="9360">
            <a:noFill/>
            <a:miter lim="800000"/>
            <a:headEnd/>
            <a:tailEnd/>
          </a:ln>
          <a:effectLst>
            <a:softEdge rad="63500"/>
          </a:effectLst>
        </p:spPr>
        <p:txBody>
          <a:bodyPr lIns="83077" tIns="43200" rIns="83077" bIns="43200">
            <a:spAutoFit/>
          </a:bodyPr>
          <a:lstStyle/>
          <a:p>
            <a:pPr algn="ctr" defTabSz="414715">
              <a:lnSpc>
                <a:spcPts val="1662"/>
              </a:lnSpc>
              <a:tabLst>
                <a:tab pos="0" algn="l"/>
                <a:tab pos="844083" algn="l"/>
                <a:tab pos="1688165" algn="l"/>
                <a:tab pos="2532248" algn="l"/>
                <a:tab pos="3376331" algn="l"/>
                <a:tab pos="4220413" algn="l"/>
                <a:tab pos="5064496" algn="l"/>
                <a:tab pos="5908578" algn="l"/>
                <a:tab pos="6752661" algn="l"/>
                <a:tab pos="7596744" algn="l"/>
                <a:tab pos="8440826" algn="l"/>
                <a:tab pos="9284909" algn="l"/>
              </a:tabLst>
              <a:defRPr/>
            </a:pPr>
            <a:r>
              <a:rPr lang="en-GB" sz="1846" b="1" dirty="0">
                <a:solidFill>
                  <a:srgbClr val="000000"/>
                </a:solidFill>
                <a:latin typeface="+mn-lt"/>
              </a:rPr>
              <a:t>Wind, </a:t>
            </a:r>
            <a:r>
              <a:rPr lang="en-GB" sz="1846" b="1" dirty="0" err="1">
                <a:solidFill>
                  <a:srgbClr val="000000"/>
                </a:solidFill>
                <a:latin typeface="+mn-lt"/>
              </a:rPr>
              <a:t>hydrometeorological</a:t>
            </a:r>
            <a:r>
              <a:rPr lang="en-GB" sz="1846" b="1" dirty="0">
                <a:solidFill>
                  <a:srgbClr val="000000"/>
                </a:solidFill>
                <a:latin typeface="+mn-lt"/>
              </a:rPr>
              <a:t>  Observations</a:t>
            </a:r>
          </a:p>
        </p:txBody>
      </p:sp>
      <p:sp>
        <p:nvSpPr>
          <p:cNvPr id="50" name="Text Box 13"/>
          <p:cNvSpPr txBox="1">
            <a:spLocks noChangeArrowheads="1"/>
          </p:cNvSpPr>
          <p:nvPr/>
        </p:nvSpPr>
        <p:spPr bwMode="auto">
          <a:xfrm rot="16200000">
            <a:off x="2873976" y="3671947"/>
            <a:ext cx="3629465" cy="655348"/>
          </a:xfrm>
          <a:prstGeom prst="rect">
            <a:avLst/>
          </a:prstGeom>
          <a:solidFill>
            <a:srgbClr val="FF66CC">
              <a:alpha val="69804"/>
            </a:srgbClr>
          </a:solidFill>
          <a:ln w="9360">
            <a:noFill/>
            <a:miter lim="800000"/>
            <a:headEnd/>
            <a:tailEnd/>
          </a:ln>
          <a:effectLst>
            <a:softEdge rad="63500"/>
          </a:effectLst>
        </p:spPr>
        <p:txBody>
          <a:bodyPr lIns="83077" tIns="43200" rIns="83077" bIns="43200">
            <a:spAutoFit/>
          </a:bodyPr>
          <a:lstStyle/>
          <a:p>
            <a:pPr algn="ctr" defTabSz="414715">
              <a:tabLst>
                <a:tab pos="0" algn="l"/>
                <a:tab pos="844083" algn="l"/>
                <a:tab pos="1688165" algn="l"/>
                <a:tab pos="2532248" algn="l"/>
                <a:tab pos="3376331" algn="l"/>
                <a:tab pos="4220413" algn="l"/>
                <a:tab pos="5064496" algn="l"/>
                <a:tab pos="5908578" algn="l"/>
                <a:tab pos="6752661" algn="l"/>
                <a:tab pos="7596744" algn="l"/>
                <a:tab pos="8440826" algn="l"/>
                <a:tab pos="9284909" algn="l"/>
              </a:tabLst>
              <a:defRPr/>
            </a:pPr>
            <a:r>
              <a:rPr lang="en-GB" sz="1846" b="1" dirty="0">
                <a:solidFill>
                  <a:srgbClr val="000000"/>
                </a:solidFill>
                <a:latin typeface="+mn-lt"/>
              </a:rPr>
              <a:t>Real-time Data </a:t>
            </a:r>
            <a:r>
              <a:rPr lang="en-GB" sz="1846" b="1" dirty="0" err="1">
                <a:solidFill>
                  <a:srgbClr val="000000"/>
                </a:solidFill>
                <a:latin typeface="+mn-lt"/>
              </a:rPr>
              <a:t>transmisison</a:t>
            </a:r>
            <a:r>
              <a:rPr lang="en-GB" sz="1846" b="1" dirty="0">
                <a:solidFill>
                  <a:srgbClr val="000000"/>
                </a:solidFill>
                <a:latin typeface="+mn-lt"/>
              </a:rPr>
              <a:t> + dissemination of products</a:t>
            </a:r>
          </a:p>
        </p:txBody>
      </p:sp>
      <p:sp>
        <p:nvSpPr>
          <p:cNvPr id="51" name="Text Box 15"/>
          <p:cNvSpPr txBox="1">
            <a:spLocks noChangeArrowheads="1"/>
          </p:cNvSpPr>
          <p:nvPr/>
        </p:nvSpPr>
        <p:spPr bwMode="auto">
          <a:xfrm rot="16200000">
            <a:off x="3577360" y="3678101"/>
            <a:ext cx="3629465" cy="655348"/>
          </a:xfrm>
          <a:prstGeom prst="rect">
            <a:avLst/>
          </a:prstGeom>
          <a:solidFill>
            <a:srgbClr val="FFFFFF">
              <a:alpha val="89804"/>
            </a:srgbClr>
          </a:solidFill>
          <a:ln w="9360">
            <a:solidFill>
              <a:srgbClr val="000000"/>
            </a:solidFill>
            <a:miter lim="800000"/>
            <a:headEnd/>
            <a:tailEnd/>
          </a:ln>
          <a:effectLst>
            <a:softEdge rad="63500"/>
          </a:effectLst>
        </p:spPr>
        <p:txBody>
          <a:bodyPr lIns="83077" tIns="43200" rIns="83077" bIns="43200">
            <a:spAutoFit/>
          </a:bodyPr>
          <a:lstStyle/>
          <a:p>
            <a:pPr algn="ctr" defTabSz="414715">
              <a:tabLst>
                <a:tab pos="0" algn="l"/>
                <a:tab pos="844083" algn="l"/>
                <a:tab pos="1688165" algn="l"/>
                <a:tab pos="2532248" algn="l"/>
                <a:tab pos="3376331" algn="l"/>
                <a:tab pos="4220413" algn="l"/>
                <a:tab pos="5064496" algn="l"/>
                <a:tab pos="5908578" algn="l"/>
                <a:tab pos="6752661" algn="l"/>
                <a:tab pos="7596744" algn="l"/>
                <a:tab pos="8440826" algn="l"/>
                <a:tab pos="9284909" algn="l"/>
              </a:tabLst>
              <a:defRPr/>
            </a:pPr>
            <a:r>
              <a:rPr lang="en-GB" sz="1846" b="1" dirty="0">
                <a:solidFill>
                  <a:srgbClr val="000000"/>
                </a:solidFill>
                <a:latin typeface="+mn-lt"/>
              </a:rPr>
              <a:t>Modelling </a:t>
            </a:r>
            <a:br>
              <a:rPr lang="en-GB" sz="1846" b="1" dirty="0">
                <a:solidFill>
                  <a:srgbClr val="000000"/>
                </a:solidFill>
                <a:latin typeface="+mn-lt"/>
              </a:rPr>
            </a:br>
            <a:r>
              <a:rPr lang="en-GB" sz="1846" b="1" dirty="0">
                <a:solidFill>
                  <a:srgbClr val="000000"/>
                </a:solidFill>
                <a:latin typeface="+mn-lt"/>
              </a:rPr>
              <a:t>(Forecasting / </a:t>
            </a:r>
            <a:r>
              <a:rPr lang="en-GB" sz="1846" b="1" dirty="0" err="1">
                <a:solidFill>
                  <a:srgbClr val="000000"/>
                </a:solidFill>
                <a:latin typeface="+mn-lt"/>
              </a:rPr>
              <a:t>Hindcasting</a:t>
            </a:r>
            <a:r>
              <a:rPr lang="en-GB" sz="1846" b="1" dirty="0">
                <a:solidFill>
                  <a:srgbClr val="000000"/>
                </a:solidFill>
                <a:latin typeface="+mn-lt"/>
              </a:rPr>
              <a:t>)</a:t>
            </a:r>
          </a:p>
        </p:txBody>
      </p:sp>
      <p:sp>
        <p:nvSpPr>
          <p:cNvPr id="52" name="Text Box 10"/>
          <p:cNvSpPr txBox="1">
            <a:spLocks noChangeArrowheads="1"/>
          </p:cNvSpPr>
          <p:nvPr/>
        </p:nvSpPr>
        <p:spPr bwMode="auto">
          <a:xfrm rot="16200000">
            <a:off x="2290240" y="3813971"/>
            <a:ext cx="3629465" cy="371296"/>
          </a:xfrm>
          <a:prstGeom prst="rect">
            <a:avLst/>
          </a:prstGeom>
          <a:solidFill>
            <a:srgbClr val="FF9933">
              <a:alpha val="69804"/>
            </a:srgbClr>
          </a:solidFill>
          <a:ln w="9360">
            <a:noFill/>
            <a:miter lim="800000"/>
            <a:headEnd/>
            <a:tailEnd/>
          </a:ln>
          <a:effectLst>
            <a:softEdge rad="63500"/>
          </a:effectLst>
        </p:spPr>
        <p:txBody>
          <a:bodyPr lIns="83077" tIns="43200" rIns="83077" bIns="43200">
            <a:spAutoFit/>
          </a:bodyPr>
          <a:lstStyle/>
          <a:p>
            <a:pPr algn="ctr" defTabSz="414715">
              <a:tabLst>
                <a:tab pos="0" algn="l"/>
                <a:tab pos="844083" algn="l"/>
                <a:tab pos="1688165" algn="l"/>
                <a:tab pos="2532248" algn="l"/>
                <a:tab pos="3376331" algn="l"/>
                <a:tab pos="4220413" algn="l"/>
                <a:tab pos="5064496" algn="l"/>
                <a:tab pos="5908578" algn="l"/>
                <a:tab pos="6752661" algn="l"/>
                <a:tab pos="7596744" algn="l"/>
                <a:tab pos="8440826" algn="l"/>
                <a:tab pos="9284909" algn="l"/>
              </a:tabLst>
              <a:defRPr/>
            </a:pPr>
            <a:r>
              <a:rPr lang="en-US" altLang="en-US" sz="1846" b="1">
                <a:solidFill>
                  <a:srgbClr val="000000"/>
                </a:solidFill>
                <a:latin typeface="Calibri" pitchFamily="34" charset="0"/>
                <a:cs typeface="Arial" charset="0"/>
              </a:rPr>
              <a:t>DEM, Bathymetry</a:t>
            </a:r>
            <a:endParaRPr lang="en-GB" altLang="en-US" sz="1846" b="1">
              <a:solidFill>
                <a:srgbClr val="000000"/>
              </a:solidFill>
              <a:latin typeface="Calibri" pitchFamily="34" charset="0"/>
              <a:cs typeface="Arial" charset="0"/>
            </a:endParaRPr>
          </a:p>
        </p:txBody>
      </p:sp>
      <p:sp>
        <p:nvSpPr>
          <p:cNvPr id="53" name="Text Box 11"/>
          <p:cNvSpPr txBox="1">
            <a:spLocks noChangeArrowheads="1"/>
          </p:cNvSpPr>
          <p:nvPr/>
        </p:nvSpPr>
        <p:spPr bwMode="auto">
          <a:xfrm rot="16200000">
            <a:off x="4276294" y="3795070"/>
            <a:ext cx="3494944" cy="371296"/>
          </a:xfrm>
          <a:prstGeom prst="rect">
            <a:avLst/>
          </a:prstGeom>
          <a:solidFill>
            <a:srgbClr val="00CC99">
              <a:alpha val="80000"/>
            </a:srgbClr>
          </a:solidFill>
          <a:ln w="9360">
            <a:noFill/>
            <a:miter lim="800000"/>
            <a:headEnd/>
            <a:tailEnd/>
          </a:ln>
          <a:effectLst>
            <a:softEdge rad="63500"/>
          </a:effectLst>
        </p:spPr>
        <p:txBody>
          <a:bodyPr lIns="83077" tIns="43200" rIns="83077" bIns="43200">
            <a:spAutoFit/>
          </a:bodyPr>
          <a:lstStyle/>
          <a:p>
            <a:pPr algn="ctr" defTabSz="414715">
              <a:tabLst>
                <a:tab pos="0" algn="l"/>
                <a:tab pos="844083" algn="l"/>
                <a:tab pos="1688165" algn="l"/>
                <a:tab pos="2532248" algn="l"/>
                <a:tab pos="3376331" algn="l"/>
                <a:tab pos="4220413" algn="l"/>
                <a:tab pos="5064496" algn="l"/>
                <a:tab pos="5908578" algn="l"/>
                <a:tab pos="6752661" algn="l"/>
                <a:tab pos="7596744" algn="l"/>
                <a:tab pos="8440826" algn="l"/>
                <a:tab pos="9284909" algn="l"/>
              </a:tabLst>
              <a:defRPr/>
            </a:pPr>
            <a:r>
              <a:rPr lang="en-GB" sz="1846" b="1" dirty="0">
                <a:solidFill>
                  <a:srgbClr val="000000"/>
                </a:solidFill>
                <a:latin typeface="+mn-lt"/>
              </a:rPr>
              <a:t>Post-event survey, Mapping</a:t>
            </a:r>
          </a:p>
        </p:txBody>
      </p:sp>
      <p:sp>
        <p:nvSpPr>
          <p:cNvPr id="56" name="Text Box 11"/>
          <p:cNvSpPr txBox="1">
            <a:spLocks noChangeArrowheads="1"/>
          </p:cNvSpPr>
          <p:nvPr/>
        </p:nvSpPr>
        <p:spPr bwMode="auto">
          <a:xfrm rot="16200000">
            <a:off x="4889686" y="3795070"/>
            <a:ext cx="3494944" cy="371296"/>
          </a:xfrm>
          <a:prstGeom prst="rect">
            <a:avLst/>
          </a:prstGeom>
          <a:solidFill>
            <a:srgbClr val="00CC99">
              <a:alpha val="80000"/>
            </a:srgbClr>
          </a:solidFill>
          <a:ln w="9360">
            <a:noFill/>
            <a:miter lim="800000"/>
            <a:headEnd/>
            <a:tailEnd/>
          </a:ln>
          <a:effectLst>
            <a:softEdge rad="63500"/>
          </a:effectLst>
        </p:spPr>
        <p:txBody>
          <a:bodyPr lIns="83077" tIns="43200" rIns="83077" bIns="43200">
            <a:spAutoFit/>
          </a:bodyPr>
          <a:lstStyle/>
          <a:p>
            <a:pPr algn="ctr" defTabSz="414715">
              <a:tabLst>
                <a:tab pos="0" algn="l"/>
                <a:tab pos="844083" algn="l"/>
                <a:tab pos="1688165" algn="l"/>
                <a:tab pos="2532248" algn="l"/>
                <a:tab pos="3376331" algn="l"/>
                <a:tab pos="4220413" algn="l"/>
                <a:tab pos="5064496" algn="l"/>
                <a:tab pos="5908578" algn="l"/>
                <a:tab pos="6752661" algn="l"/>
                <a:tab pos="7596744" algn="l"/>
                <a:tab pos="8440826" algn="l"/>
                <a:tab pos="9284909" algn="l"/>
              </a:tabLst>
              <a:defRPr/>
            </a:pPr>
            <a:r>
              <a:rPr lang="en-GB" sz="1846" b="1" dirty="0">
                <a:solidFill>
                  <a:srgbClr val="000000"/>
                </a:solidFill>
                <a:latin typeface="+mn-lt"/>
              </a:rPr>
              <a:t>Socio-economic analyses</a:t>
            </a:r>
          </a:p>
        </p:txBody>
      </p:sp>
      <p:sp>
        <p:nvSpPr>
          <p:cNvPr id="57" name="Text Box 11"/>
          <p:cNvSpPr txBox="1">
            <a:spLocks noChangeArrowheads="1"/>
          </p:cNvSpPr>
          <p:nvPr/>
        </p:nvSpPr>
        <p:spPr bwMode="auto">
          <a:xfrm rot="16200000">
            <a:off x="5452394" y="3817049"/>
            <a:ext cx="3494944" cy="371296"/>
          </a:xfrm>
          <a:prstGeom prst="rect">
            <a:avLst/>
          </a:prstGeom>
          <a:solidFill>
            <a:srgbClr val="00CC99">
              <a:alpha val="80000"/>
            </a:srgbClr>
          </a:solidFill>
          <a:ln w="9360">
            <a:noFill/>
            <a:miter lim="800000"/>
            <a:headEnd/>
            <a:tailEnd/>
          </a:ln>
          <a:effectLst>
            <a:softEdge rad="63500"/>
          </a:effectLst>
        </p:spPr>
        <p:txBody>
          <a:bodyPr lIns="83077" tIns="43200" rIns="83077" bIns="43200">
            <a:spAutoFit/>
          </a:bodyPr>
          <a:lstStyle/>
          <a:p>
            <a:pPr algn="ctr" defTabSz="414715">
              <a:tabLst>
                <a:tab pos="0" algn="l"/>
                <a:tab pos="844083" algn="l"/>
                <a:tab pos="1688165" algn="l"/>
                <a:tab pos="2532248" algn="l"/>
                <a:tab pos="3376331" algn="l"/>
                <a:tab pos="4220413" algn="l"/>
                <a:tab pos="5064496" algn="l"/>
                <a:tab pos="5908578" algn="l"/>
                <a:tab pos="6752661" algn="l"/>
                <a:tab pos="7596744" algn="l"/>
                <a:tab pos="8440826" algn="l"/>
                <a:tab pos="9284909" algn="l"/>
              </a:tabLst>
              <a:defRPr/>
            </a:pPr>
            <a:r>
              <a:rPr lang="en-GB" sz="1846" b="1" dirty="0">
                <a:solidFill>
                  <a:srgbClr val="000000"/>
                </a:solidFill>
                <a:latin typeface="+mn-lt"/>
              </a:rPr>
              <a:t>Planning</a:t>
            </a:r>
          </a:p>
        </p:txBody>
      </p:sp>
      <p:sp>
        <p:nvSpPr>
          <p:cNvPr id="58" name="Text Box 11"/>
          <p:cNvSpPr txBox="1">
            <a:spLocks noChangeArrowheads="1"/>
          </p:cNvSpPr>
          <p:nvPr/>
        </p:nvSpPr>
        <p:spPr bwMode="auto">
          <a:xfrm rot="16200000">
            <a:off x="5874425" y="3795070"/>
            <a:ext cx="3494944" cy="371296"/>
          </a:xfrm>
          <a:prstGeom prst="rect">
            <a:avLst/>
          </a:prstGeom>
          <a:solidFill>
            <a:srgbClr val="00CC99">
              <a:alpha val="80000"/>
            </a:srgbClr>
          </a:solidFill>
          <a:ln w="9360">
            <a:noFill/>
            <a:miter lim="800000"/>
            <a:headEnd/>
            <a:tailEnd/>
          </a:ln>
          <a:effectLst>
            <a:softEdge rad="63500"/>
          </a:effectLst>
        </p:spPr>
        <p:txBody>
          <a:bodyPr lIns="83077" tIns="43200" rIns="83077" bIns="43200">
            <a:spAutoFit/>
          </a:bodyPr>
          <a:lstStyle/>
          <a:p>
            <a:pPr algn="ctr" defTabSz="414715">
              <a:tabLst>
                <a:tab pos="0" algn="l"/>
                <a:tab pos="844083" algn="l"/>
                <a:tab pos="1688165" algn="l"/>
                <a:tab pos="2532248" algn="l"/>
                <a:tab pos="3376331" algn="l"/>
                <a:tab pos="4220413" algn="l"/>
                <a:tab pos="5064496" algn="l"/>
                <a:tab pos="5908578" algn="l"/>
                <a:tab pos="6752661" algn="l"/>
                <a:tab pos="7596744" algn="l"/>
                <a:tab pos="8440826" algn="l"/>
                <a:tab pos="9284909" algn="l"/>
              </a:tabLst>
              <a:defRPr/>
            </a:pPr>
            <a:r>
              <a:rPr lang="en-GB" sz="1846" b="1" dirty="0">
                <a:solidFill>
                  <a:srgbClr val="000000"/>
                </a:solidFill>
                <a:latin typeface="+mn-lt"/>
              </a:rPr>
              <a:t>Regulations / Policy</a:t>
            </a:r>
          </a:p>
        </p:txBody>
      </p:sp>
      <p:sp>
        <p:nvSpPr>
          <p:cNvPr id="59" name="Text Box 11"/>
          <p:cNvSpPr txBox="1">
            <a:spLocks noChangeArrowheads="1"/>
          </p:cNvSpPr>
          <p:nvPr/>
        </p:nvSpPr>
        <p:spPr bwMode="auto">
          <a:xfrm rot="16200000">
            <a:off x="6296456" y="3795070"/>
            <a:ext cx="3494944" cy="371296"/>
          </a:xfrm>
          <a:prstGeom prst="rect">
            <a:avLst/>
          </a:prstGeom>
          <a:solidFill>
            <a:srgbClr val="00CC99">
              <a:alpha val="80000"/>
            </a:srgbClr>
          </a:solidFill>
          <a:ln w="9360">
            <a:noFill/>
            <a:miter lim="800000"/>
            <a:headEnd/>
            <a:tailEnd/>
          </a:ln>
          <a:effectLst>
            <a:softEdge rad="63500"/>
          </a:effectLst>
        </p:spPr>
        <p:txBody>
          <a:bodyPr lIns="83077" tIns="43200" rIns="83077" bIns="43200">
            <a:spAutoFit/>
          </a:bodyPr>
          <a:lstStyle/>
          <a:p>
            <a:pPr algn="ctr" defTabSz="414715">
              <a:tabLst>
                <a:tab pos="0" algn="l"/>
                <a:tab pos="844083" algn="l"/>
                <a:tab pos="1688165" algn="l"/>
                <a:tab pos="2532248" algn="l"/>
                <a:tab pos="3376331" algn="l"/>
                <a:tab pos="4220413" algn="l"/>
                <a:tab pos="5064496" algn="l"/>
                <a:tab pos="5908578" algn="l"/>
                <a:tab pos="6752661" algn="l"/>
                <a:tab pos="7596744" algn="l"/>
                <a:tab pos="8440826" algn="l"/>
                <a:tab pos="9284909" algn="l"/>
              </a:tabLst>
              <a:defRPr/>
            </a:pPr>
            <a:r>
              <a:rPr lang="en-GB" sz="1846" b="1" dirty="0">
                <a:solidFill>
                  <a:srgbClr val="000000"/>
                </a:solidFill>
                <a:latin typeface="+mn-lt"/>
              </a:rPr>
              <a:t>Adaptation</a:t>
            </a:r>
          </a:p>
        </p:txBody>
      </p:sp>
      <p:pic>
        <p:nvPicPr>
          <p:cNvPr id="15405" name="그림 39" descr="jcomm.png"/>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598863" y="6477000"/>
            <a:ext cx="1336675" cy="33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06" name="Picture 2"/>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232275" y="5824538"/>
            <a:ext cx="558800" cy="70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5"/>
          <p:cNvPicPr>
            <a:picLocks noChangeAspect="1" noChangeArrowheads="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670300" y="5794375"/>
            <a:ext cx="561975" cy="733425"/>
          </a:xfrm>
          <a:prstGeom prst="rect">
            <a:avLst/>
          </a:prstGeom>
          <a:noFill/>
          <a:ln w="9525">
            <a:noFill/>
            <a:miter lim="800000"/>
            <a:headEnd/>
            <a:tailEnd/>
          </a:ln>
          <a:effectLst>
            <a:outerShdw blurRad="63500" sx="102000" sy="102000" algn="ctr" rotWithShape="0">
              <a:schemeClr val="bg1">
                <a:alpha val="40000"/>
              </a:schemeClr>
            </a:outerShdw>
          </a:effectLst>
        </p:spPr>
      </p:pic>
      <p:pic>
        <p:nvPicPr>
          <p:cNvPr id="15408" name="Picture 2"/>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764338" y="5921375"/>
            <a:ext cx="558800" cy="70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 name="Picture 5"/>
          <p:cNvPicPr>
            <a:picLocks noChangeAspect="1" noChangeArrowheads="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130925" y="5891213"/>
            <a:ext cx="563563" cy="733425"/>
          </a:xfrm>
          <a:prstGeom prst="rect">
            <a:avLst/>
          </a:prstGeom>
          <a:noFill/>
          <a:ln w="9525">
            <a:noFill/>
            <a:miter lim="800000"/>
            <a:headEnd/>
            <a:tailEnd/>
          </a:ln>
          <a:effectLst>
            <a:outerShdw blurRad="63500" sx="102000" sy="102000" algn="ctr" rotWithShape="0">
              <a:schemeClr val="bg1">
                <a:alpha val="40000"/>
              </a:schemeClr>
            </a:outerShdw>
          </a:effectLst>
        </p:spPr>
      </p:pic>
      <p:pic>
        <p:nvPicPr>
          <p:cNvPr id="15410" name="Picture 4" descr="http://t2.gstatic.com/images?q=tbn:ANd9GcQqZ9F_yNwH3z-nap8nMSic9BBPMGxnRpE1ZmeIDDBbucchUNtJ"/>
          <p:cNvPicPr>
            <a:picLocks noChangeAspect="1" noChangeArrowheads="1"/>
          </p:cNvPicPr>
          <p:nvPr/>
        </p:nvPicPr>
        <p:blipFill>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607300" y="6003925"/>
            <a:ext cx="744538"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descr="iocaribe-web-banne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219700" y="6237288"/>
            <a:ext cx="3924300" cy="62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Text Box 6"/>
          <p:cNvSpPr txBox="1">
            <a:spLocks noChangeArrowheads="1"/>
          </p:cNvSpPr>
          <p:nvPr/>
        </p:nvSpPr>
        <p:spPr bwMode="auto">
          <a:xfrm>
            <a:off x="179388" y="5240338"/>
            <a:ext cx="84978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bg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bg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bg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bg1"/>
                </a:solidFill>
                <a:latin typeface="Arial" panose="020B0604020202020204" pitchFamily="34" charset="0"/>
                <a:ea typeface="ＭＳ Ｐゴシック" panose="020B0600070205080204" pitchFamily="34" charset="-128"/>
              </a:defRPr>
            </a:lvl4pPr>
            <a:lvl5pPr marL="2057400" indent="-228600">
              <a:spcBef>
                <a:spcPct val="20000"/>
              </a:spcBef>
              <a:buChar char="»"/>
              <a:defRPr sz="1600">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bg1"/>
                </a:solidFill>
                <a:latin typeface="Arial" panose="020B0604020202020204" pitchFamily="34" charset="0"/>
                <a:ea typeface="ＭＳ Ｐゴシック" panose="020B0600070205080204" pitchFamily="34" charset="-128"/>
              </a:defRPr>
            </a:lvl9pPr>
          </a:lstStyle>
          <a:p>
            <a:pPr algn="ctr">
              <a:spcBef>
                <a:spcPct val="50000"/>
              </a:spcBef>
              <a:buFontTx/>
              <a:buNone/>
            </a:pPr>
            <a:endParaRPr lang="es-CO" altLang="es-CO"/>
          </a:p>
        </p:txBody>
      </p:sp>
      <p:pic>
        <p:nvPicPr>
          <p:cNvPr id="17412" name="Picture 1"/>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51563" y="496888"/>
            <a:ext cx="2516187" cy="251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2"/>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77788" y="57150"/>
            <a:ext cx="5373687" cy="537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4" name="TextBox 3"/>
          <p:cNvSpPr txBox="1">
            <a:spLocks noChangeArrowheads="1"/>
          </p:cNvSpPr>
          <p:nvPr/>
        </p:nvSpPr>
        <p:spPr bwMode="auto">
          <a:xfrm>
            <a:off x="5849938" y="3171825"/>
            <a:ext cx="324008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s-CO" altLang="en-US" sz="1800">
                <a:solidFill>
                  <a:schemeClr val="bg1"/>
                </a:solidFill>
              </a:rPr>
              <a:t>InSight NASA Mission to Mars 26 November 2018 successful landing</a:t>
            </a:r>
          </a:p>
          <a:p>
            <a:pPr algn="ctr"/>
            <a:r>
              <a:rPr lang="es-CO" altLang="en-US" sz="1800">
                <a:solidFill>
                  <a:schemeClr val="bg1"/>
                </a:solidFill>
              </a:rPr>
              <a:t>USD 150 Million </a:t>
            </a:r>
            <a:endParaRPr lang="en-US" altLang="en-US" sz="1800">
              <a:solidFill>
                <a:schemeClr val="bg1"/>
              </a:solidFill>
            </a:endParaRPr>
          </a:p>
        </p:txBody>
      </p:sp>
      <p:sp>
        <p:nvSpPr>
          <p:cNvPr id="17415" name="Rectangle 5"/>
          <p:cNvSpPr>
            <a:spLocks noChangeArrowheads="1"/>
          </p:cNvSpPr>
          <p:nvPr/>
        </p:nvSpPr>
        <p:spPr bwMode="auto">
          <a:xfrm>
            <a:off x="1579563" y="5106988"/>
            <a:ext cx="4572000"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a:solidFill>
                  <a:schemeClr val="bg1"/>
                </a:solidFill>
              </a:rPr>
              <a:t>Ocean Science accounts for only between 0,04% and 4% of total research and development expenditures worldwide</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5"/>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25400" y="2344738"/>
            <a:ext cx="9169400" cy="753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Picture 9"/>
          <p:cNvSpPr>
            <a:spLocks noChangeAspect="1"/>
          </p:cNvSpPr>
          <p:nvPr/>
        </p:nvSpPr>
        <p:spPr bwMode="auto">
          <a:xfrm>
            <a:off x="4183063" y="3708400"/>
            <a:ext cx="2263775"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5" name="Rectangle 4"/>
          <p:cNvSpPr/>
          <p:nvPr/>
        </p:nvSpPr>
        <p:spPr>
          <a:xfrm>
            <a:off x="-38100" y="1933575"/>
            <a:ext cx="9166225" cy="3963988"/>
          </a:xfrm>
          <a:prstGeom prst="rect">
            <a:avLst/>
          </a:prstGeom>
          <a:solidFill>
            <a:srgbClr val="0069B1"/>
          </a:solidFill>
          <a:ln w="0">
            <a:solidFill>
              <a:srgbClr val="0069B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1800" dirty="0"/>
          </a:p>
        </p:txBody>
      </p:sp>
      <p:sp>
        <p:nvSpPr>
          <p:cNvPr id="8" name="TextBox 7"/>
          <p:cNvSpPr txBox="1"/>
          <p:nvPr/>
        </p:nvSpPr>
        <p:spPr>
          <a:xfrm rot="5400000">
            <a:off x="8682038" y="5594350"/>
            <a:ext cx="855662" cy="173038"/>
          </a:xfrm>
          <a:prstGeom prst="rect">
            <a:avLst/>
          </a:prstGeom>
          <a:noFill/>
        </p:spPr>
        <p:txBody>
          <a:bodyPr wrap="none">
            <a:spAutoFit/>
          </a:bodyPr>
          <a:lstStyle/>
          <a:p>
            <a:pPr>
              <a:defRPr/>
            </a:pPr>
            <a:r>
              <a:rPr lang="fr-FR" sz="525" dirty="0" err="1">
                <a:solidFill>
                  <a:schemeClr val="bg1">
                    <a:lumMod val="65000"/>
                  </a:schemeClr>
                </a:solidFill>
              </a:rPr>
              <a:t>Vavau</a:t>
            </a:r>
            <a:r>
              <a:rPr lang="fr-FR" sz="525" dirty="0">
                <a:solidFill>
                  <a:schemeClr val="bg1">
                    <a:lumMod val="65000"/>
                  </a:schemeClr>
                </a:solidFill>
              </a:rPr>
              <a:t> © Stuart Chape</a:t>
            </a:r>
          </a:p>
        </p:txBody>
      </p:sp>
      <p:pic>
        <p:nvPicPr>
          <p:cNvPr id="18438" name="Picture 1"/>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3186113" y="1911350"/>
            <a:ext cx="5970587" cy="396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a:extLst>
              <a:ext uri="{FF2B5EF4-FFF2-40B4-BE49-F238E27FC236}">
                <a16:creationId xmlns="" xmlns:a16="http://schemas.microsoft.com/office/drawing/2014/main" id="{6CBC22C7-467E-734C-815B-7EFDB53F8D33}"/>
              </a:ext>
            </a:extLst>
          </p:cNvPr>
          <p:cNvSpPr txBox="1">
            <a:spLocks/>
          </p:cNvSpPr>
          <p:nvPr/>
        </p:nvSpPr>
        <p:spPr>
          <a:xfrm>
            <a:off x="69850" y="1992313"/>
            <a:ext cx="3163888" cy="3883025"/>
          </a:xfrm>
          <a:prstGeom prst="rect">
            <a:avLst/>
          </a:prstGeom>
          <a:noFill/>
        </p:spPr>
        <p:txBody>
          <a:bodyPr lIns="68580" tIns="34290" rIns="68580" bIns="34290" anchor="ctr">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fr-FR" sz="2325" b="1" dirty="0">
                <a:solidFill>
                  <a:schemeClr val="bg1"/>
                </a:solidFill>
                <a:latin typeface="+mn-lt"/>
              </a:rPr>
              <a:t>A global collective </a:t>
            </a:r>
          </a:p>
          <a:p>
            <a:pPr>
              <a:defRPr/>
            </a:pPr>
            <a:r>
              <a:rPr lang="fr-FR" sz="2325" b="1" dirty="0" err="1">
                <a:solidFill>
                  <a:schemeClr val="bg1"/>
                </a:solidFill>
                <a:latin typeface="+mn-lt"/>
              </a:rPr>
              <a:t>research</a:t>
            </a:r>
            <a:r>
              <a:rPr lang="fr-FR" sz="2325" b="1" dirty="0">
                <a:solidFill>
                  <a:schemeClr val="bg1"/>
                </a:solidFill>
                <a:latin typeface="+mn-lt"/>
              </a:rPr>
              <a:t> </a:t>
            </a:r>
          </a:p>
          <a:p>
            <a:pPr>
              <a:defRPr/>
            </a:pPr>
            <a:r>
              <a:rPr lang="fr-FR" sz="2325" b="1" dirty="0">
                <a:solidFill>
                  <a:schemeClr val="bg1"/>
                </a:solidFill>
                <a:latin typeface="+mn-lt"/>
              </a:rPr>
              <a:t>and </a:t>
            </a:r>
            <a:r>
              <a:rPr lang="fr-FR" sz="2325" b="1" dirty="0" err="1">
                <a:solidFill>
                  <a:schemeClr val="bg1"/>
                </a:solidFill>
                <a:latin typeface="+mn-lt"/>
              </a:rPr>
              <a:t>investment</a:t>
            </a:r>
            <a:r>
              <a:rPr lang="fr-FR" sz="2325" b="1" dirty="0">
                <a:solidFill>
                  <a:schemeClr val="bg1"/>
                </a:solidFill>
                <a:latin typeface="+mn-lt"/>
              </a:rPr>
              <a:t> </a:t>
            </a:r>
          </a:p>
          <a:p>
            <a:pPr>
              <a:defRPr/>
            </a:pPr>
            <a:r>
              <a:rPr lang="fr-FR" sz="2325" b="1" dirty="0" err="1">
                <a:solidFill>
                  <a:schemeClr val="bg1"/>
                </a:solidFill>
                <a:latin typeface="+mn-lt"/>
              </a:rPr>
              <a:t>framework</a:t>
            </a:r>
            <a:r>
              <a:rPr lang="fr-FR" sz="2325" b="1" dirty="0">
                <a:solidFill>
                  <a:schemeClr val="bg1"/>
                </a:solidFill>
                <a:latin typeface="+mn-lt"/>
              </a:rPr>
              <a:t> </a:t>
            </a:r>
          </a:p>
          <a:p>
            <a:pPr>
              <a:defRPr/>
            </a:pPr>
            <a:r>
              <a:rPr lang="fr-FR" sz="2325" b="1" dirty="0">
                <a:solidFill>
                  <a:schemeClr val="bg1"/>
                </a:solidFill>
                <a:latin typeface="+mn-lt"/>
              </a:rPr>
              <a:t>to close the </a:t>
            </a:r>
          </a:p>
          <a:p>
            <a:pPr>
              <a:defRPr/>
            </a:pPr>
            <a:r>
              <a:rPr lang="fr-FR" sz="2325" b="1" dirty="0" err="1">
                <a:solidFill>
                  <a:schemeClr val="bg1"/>
                </a:solidFill>
                <a:latin typeface="+mn-lt"/>
              </a:rPr>
              <a:t>knowledge</a:t>
            </a:r>
            <a:r>
              <a:rPr lang="fr-FR" sz="2325" b="1" dirty="0">
                <a:solidFill>
                  <a:schemeClr val="bg1"/>
                </a:solidFill>
                <a:latin typeface="+mn-lt"/>
              </a:rPr>
              <a:t> gaps</a:t>
            </a:r>
            <a:endParaRPr lang="fr-FR" sz="2325" b="1" dirty="0">
              <a:latin typeface="+mn-lt"/>
            </a:endParaRPr>
          </a:p>
        </p:txBody>
      </p:sp>
      <p:sp>
        <p:nvSpPr>
          <p:cNvPr id="12" name="Rounded Rectangle 11"/>
          <p:cNvSpPr/>
          <p:nvPr/>
        </p:nvSpPr>
        <p:spPr>
          <a:xfrm>
            <a:off x="69850" y="911225"/>
            <a:ext cx="647700" cy="647700"/>
          </a:xfrm>
          <a:prstGeom prst="roundRect">
            <a:avLst>
              <a:gd name="adj" fmla="val 16670"/>
            </a:avLst>
          </a:prstGeom>
          <a:blipFill>
            <a:blip r:embed="rId5" cstate="email">
              <a:extLst>
                <a:ext uri="{28A0092B-C50C-407E-A947-70E740481C1C}">
                  <a14:useLocalDpi xmlns:a14="http://schemas.microsoft.com/office/drawing/2010/main"/>
                </a:ext>
              </a:extLst>
            </a:blip>
            <a:srcRect/>
            <a:stretch>
              <a:fillRect/>
            </a:stretch>
          </a:blipFill>
          <a:ln w="28575">
            <a:solidFill>
              <a:srgbClr val="92D050"/>
            </a:solid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pic>
        <p:nvPicPr>
          <p:cNvPr id="18441" name="Picture 2"/>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1970088" y="392113"/>
            <a:ext cx="4194175" cy="1322387"/>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 xmlns:a16="http://schemas.microsoft.com/office/drawing/2014/main" id="{91B7B7C8-CD57-9149-AA9B-D215D255DB03}"/>
              </a:ext>
            </a:extLst>
          </p:cNvPr>
          <p:cNvSpPr/>
          <p:nvPr/>
        </p:nvSpPr>
        <p:spPr>
          <a:xfrm>
            <a:off x="-61913" y="796925"/>
            <a:ext cx="9205913" cy="5203825"/>
          </a:xfrm>
          <a:prstGeom prst="rect">
            <a:avLst/>
          </a:prstGeom>
          <a:solidFill>
            <a:srgbClr val="0069B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1800" dirty="0"/>
          </a:p>
        </p:txBody>
      </p:sp>
      <p:sp>
        <p:nvSpPr>
          <p:cNvPr id="31" name="Title 1">
            <a:extLst>
              <a:ext uri="{FF2B5EF4-FFF2-40B4-BE49-F238E27FC236}">
                <a16:creationId xmlns="" xmlns:a16="http://schemas.microsoft.com/office/drawing/2014/main" id="{7061D8C6-9017-5344-9DDA-715F75CA464D}"/>
              </a:ext>
            </a:extLst>
          </p:cNvPr>
          <p:cNvSpPr txBox="1">
            <a:spLocks/>
          </p:cNvSpPr>
          <p:nvPr/>
        </p:nvSpPr>
        <p:spPr>
          <a:xfrm>
            <a:off x="0" y="925513"/>
            <a:ext cx="9144000" cy="423862"/>
          </a:xfrm>
          <a:prstGeom prst="rect">
            <a:avLst/>
          </a:prstGeom>
          <a:noFill/>
        </p:spPr>
        <p:txBody>
          <a:bodyPr lIns="68580" tIns="34290" rIns="68580" bIns="34290">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fr-FR" sz="2535" b="1" dirty="0" err="1">
                <a:solidFill>
                  <a:srgbClr val="92D050"/>
                </a:solidFill>
                <a:latin typeface="+mn-lt"/>
              </a:rPr>
              <a:t>Research</a:t>
            </a:r>
            <a:r>
              <a:rPr lang="fr-FR" sz="2535" b="1" dirty="0">
                <a:solidFill>
                  <a:srgbClr val="92D050"/>
                </a:solidFill>
                <a:latin typeface="+mn-lt"/>
              </a:rPr>
              <a:t> &amp; </a:t>
            </a:r>
            <a:r>
              <a:rPr lang="fr-FR" sz="2535" b="1" dirty="0" err="1">
                <a:solidFill>
                  <a:srgbClr val="92D050"/>
                </a:solidFill>
                <a:latin typeface="+mn-lt"/>
              </a:rPr>
              <a:t>Development</a:t>
            </a:r>
            <a:r>
              <a:rPr lang="fr-FR" sz="2535" b="1" dirty="0">
                <a:solidFill>
                  <a:srgbClr val="92D050"/>
                </a:solidFill>
                <a:latin typeface="+mn-lt"/>
              </a:rPr>
              <a:t> </a:t>
            </a:r>
            <a:r>
              <a:rPr lang="fr-FR" sz="2535" b="1" dirty="0" err="1">
                <a:solidFill>
                  <a:srgbClr val="92D050"/>
                </a:solidFill>
                <a:latin typeface="+mn-lt"/>
              </a:rPr>
              <a:t>Priority</a:t>
            </a:r>
            <a:r>
              <a:rPr lang="fr-FR" sz="2535" b="1" dirty="0">
                <a:solidFill>
                  <a:srgbClr val="92D050"/>
                </a:solidFill>
                <a:latin typeface="+mn-lt"/>
              </a:rPr>
              <a:t> Areas</a:t>
            </a:r>
          </a:p>
        </p:txBody>
      </p:sp>
      <p:sp>
        <p:nvSpPr>
          <p:cNvPr id="20484" name="ZoneTexte 25"/>
          <p:cNvSpPr txBox="1">
            <a:spLocks noChangeArrowheads="1"/>
          </p:cNvSpPr>
          <p:nvPr/>
        </p:nvSpPr>
        <p:spPr bwMode="auto">
          <a:xfrm>
            <a:off x="2473325" y="2547938"/>
            <a:ext cx="1350963" cy="124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fr-FR" altLang="en-US" sz="1500" b="1">
                <a:solidFill>
                  <a:schemeClr val="bg1"/>
                </a:solidFill>
              </a:rPr>
              <a:t>Conduct an inventory of ecosystems and their functioning</a:t>
            </a:r>
          </a:p>
        </p:txBody>
      </p:sp>
      <p:sp>
        <p:nvSpPr>
          <p:cNvPr id="6" name="Rectangle 5"/>
          <p:cNvSpPr/>
          <p:nvPr/>
        </p:nvSpPr>
        <p:spPr>
          <a:xfrm>
            <a:off x="25400" y="1692275"/>
            <a:ext cx="1220788" cy="828675"/>
          </a:xfrm>
          <a:prstGeom prst="rect">
            <a:avLst/>
          </a:prstGeom>
          <a:blipFill>
            <a:blip r:embed="rId3" cstate="email">
              <a:extLst>
                <a:ext uri="{28A0092B-C50C-407E-A947-70E740481C1C}">
                  <a14:useLocalDpi xmlns:a14="http://schemas.microsoft.com/office/drawing/2010/main"/>
                </a:ext>
              </a:extLst>
            </a:blip>
            <a:stretch>
              <a:fillRect/>
            </a:stretch>
          </a:blipFill>
          <a:ln w="28575" cmpd="sng">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53" name="Rectangle 52"/>
          <p:cNvSpPr/>
          <p:nvPr/>
        </p:nvSpPr>
        <p:spPr>
          <a:xfrm>
            <a:off x="2554288" y="1692275"/>
            <a:ext cx="1212850" cy="835025"/>
          </a:xfrm>
          <a:prstGeom prst="rect">
            <a:avLst/>
          </a:prstGeom>
          <a:blipFill>
            <a:blip r:embed="rId4" cstate="email">
              <a:extLst>
                <a:ext uri="{28A0092B-C50C-407E-A947-70E740481C1C}">
                  <a14:useLocalDpi xmlns:a14="http://schemas.microsoft.com/office/drawing/2010/main"/>
                </a:ext>
              </a:extLst>
            </a:blip>
            <a:stretch>
              <a:fillRect/>
            </a:stretch>
          </a:blipFill>
          <a:ln w="28575" cmpd="sng">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54" name="Rectangle 53"/>
          <p:cNvSpPr/>
          <p:nvPr/>
        </p:nvSpPr>
        <p:spPr>
          <a:xfrm>
            <a:off x="7645400" y="1677988"/>
            <a:ext cx="1263650" cy="828675"/>
          </a:xfrm>
          <a:prstGeom prst="rect">
            <a:avLst/>
          </a:prstGeom>
          <a:blipFill>
            <a:blip r:embed="rId5" cstate="email">
              <a:extLst>
                <a:ext uri="{28A0092B-C50C-407E-A947-70E740481C1C}">
                  <a14:useLocalDpi xmlns:a14="http://schemas.microsoft.com/office/drawing/2010/main"/>
                </a:ext>
              </a:extLst>
            </a:blip>
            <a:stretch>
              <a:fillRect/>
            </a:stretch>
          </a:blipFill>
          <a:ln w="28575" cmpd="sng">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55" name="Rectangle 54"/>
          <p:cNvSpPr/>
          <p:nvPr/>
        </p:nvSpPr>
        <p:spPr>
          <a:xfrm>
            <a:off x="6372225" y="1682750"/>
            <a:ext cx="1220788" cy="819150"/>
          </a:xfrm>
          <a:prstGeom prst="rect">
            <a:avLst/>
          </a:prstGeom>
          <a:blipFill>
            <a:blip r:embed="rId6" cstate="email">
              <a:extLst>
                <a:ext uri="{28A0092B-C50C-407E-A947-70E740481C1C}">
                  <a14:useLocalDpi xmlns:a14="http://schemas.microsoft.com/office/drawing/2010/main"/>
                </a:ext>
              </a:extLst>
            </a:blip>
            <a:stretch>
              <a:fillRect/>
            </a:stretch>
          </a:blipFill>
          <a:ln w="28575" cmpd="sng">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20489" name="ZoneTexte 25"/>
          <p:cNvSpPr txBox="1">
            <a:spLocks noChangeArrowheads="1"/>
          </p:cNvSpPr>
          <p:nvPr/>
        </p:nvSpPr>
        <p:spPr bwMode="auto">
          <a:xfrm>
            <a:off x="1270000" y="2527300"/>
            <a:ext cx="1279525" cy="124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fr-FR" altLang="en-US" sz="1500" b="1">
                <a:solidFill>
                  <a:schemeClr val="bg1"/>
                </a:solidFill>
              </a:rPr>
              <a:t>Bolster ocean observation systems in all basins</a:t>
            </a:r>
          </a:p>
        </p:txBody>
      </p:sp>
      <p:sp>
        <p:nvSpPr>
          <p:cNvPr id="20490" name="ZoneTexte 25"/>
          <p:cNvSpPr txBox="1">
            <a:spLocks noChangeArrowheads="1"/>
          </p:cNvSpPr>
          <p:nvPr/>
        </p:nvSpPr>
        <p:spPr bwMode="auto">
          <a:xfrm>
            <a:off x="7621588" y="2501900"/>
            <a:ext cx="1400175"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fr-FR" altLang="en-US" sz="1500" b="1">
                <a:solidFill>
                  <a:schemeClr val="bg1"/>
                </a:solidFill>
              </a:rPr>
              <a:t>Strengthen capacities and </a:t>
            </a:r>
          </a:p>
          <a:p>
            <a:pPr algn="ctr"/>
            <a:r>
              <a:rPr lang="fr-FR" altLang="en-US" sz="1500" b="1">
                <a:solidFill>
                  <a:schemeClr val="bg1"/>
                </a:solidFill>
              </a:rPr>
              <a:t>accelerate technology transfer and ocean literacy</a:t>
            </a:r>
          </a:p>
        </p:txBody>
      </p:sp>
      <p:sp>
        <p:nvSpPr>
          <p:cNvPr id="20491" name="ZoneTexte 25"/>
          <p:cNvSpPr txBox="1">
            <a:spLocks noChangeArrowheads="1"/>
          </p:cNvSpPr>
          <p:nvPr/>
        </p:nvSpPr>
        <p:spPr bwMode="auto">
          <a:xfrm>
            <a:off x="-60325" y="2538413"/>
            <a:ext cx="1431925"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fr-FR" altLang="en-US" sz="1500" b="1">
                <a:solidFill>
                  <a:schemeClr val="bg1"/>
                </a:solidFill>
              </a:rPr>
              <a:t>Map the entire ocean floor and processes</a:t>
            </a:r>
          </a:p>
        </p:txBody>
      </p:sp>
      <p:sp>
        <p:nvSpPr>
          <p:cNvPr id="14" name="TextBox 7">
            <a:extLst>
              <a:ext uri="{FF2B5EF4-FFF2-40B4-BE49-F238E27FC236}">
                <a16:creationId xmlns="" xmlns:a16="http://schemas.microsoft.com/office/drawing/2014/main" id="{B866F80A-E82B-CA4C-AAD6-4933F54F0BBE}"/>
              </a:ext>
            </a:extLst>
          </p:cNvPr>
          <p:cNvSpPr txBox="1"/>
          <p:nvPr/>
        </p:nvSpPr>
        <p:spPr>
          <a:xfrm rot="5400000">
            <a:off x="8682038" y="5594350"/>
            <a:ext cx="855662" cy="173038"/>
          </a:xfrm>
          <a:prstGeom prst="rect">
            <a:avLst/>
          </a:prstGeom>
          <a:noFill/>
        </p:spPr>
        <p:txBody>
          <a:bodyPr wrap="none">
            <a:spAutoFit/>
          </a:bodyPr>
          <a:lstStyle/>
          <a:p>
            <a:pPr>
              <a:defRPr/>
            </a:pPr>
            <a:r>
              <a:rPr lang="fr-FR" sz="525" dirty="0" err="1">
                <a:solidFill>
                  <a:schemeClr val="bg1">
                    <a:lumMod val="65000"/>
                  </a:schemeClr>
                </a:solidFill>
              </a:rPr>
              <a:t>Vavau</a:t>
            </a:r>
            <a:r>
              <a:rPr lang="fr-FR" sz="525" dirty="0">
                <a:solidFill>
                  <a:schemeClr val="bg1">
                    <a:lumMod val="65000"/>
                  </a:schemeClr>
                </a:solidFill>
              </a:rPr>
              <a:t> © Stuart Chape</a:t>
            </a:r>
          </a:p>
        </p:txBody>
      </p:sp>
      <p:pic>
        <p:nvPicPr>
          <p:cNvPr id="20493" name="Picture 1"/>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a:off x="1303338" y="1698625"/>
            <a:ext cx="1190625" cy="822325"/>
          </a:xfrm>
          <a:prstGeom prst="rect">
            <a:avLst/>
          </a:prstGeom>
          <a:noFill/>
          <a:ln w="28575">
            <a:solidFill>
              <a:srgbClr val="92D050"/>
            </a:solidFill>
            <a:miter lim="800000"/>
            <a:headEnd/>
            <a:tailEnd/>
          </a:ln>
          <a:extLst>
            <a:ext uri="{909E8E84-426E-40DD-AFC4-6F175D3DCCD1}">
              <a14:hiddenFill xmlns:a14="http://schemas.microsoft.com/office/drawing/2010/main">
                <a:solidFill>
                  <a:srgbClr val="FFFFFF"/>
                </a:solidFill>
              </a14:hiddenFill>
            </a:ext>
          </a:extLst>
        </p:spPr>
      </p:pic>
      <p:pic>
        <p:nvPicPr>
          <p:cNvPr id="20494" name="Picture 3"/>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bwMode="auto">
          <a:xfrm>
            <a:off x="3829050" y="1692275"/>
            <a:ext cx="1209675" cy="819150"/>
          </a:xfrm>
          <a:prstGeom prst="rect">
            <a:avLst/>
          </a:prstGeom>
          <a:noFill/>
          <a:ln w="28575">
            <a:solidFill>
              <a:srgbClr val="92D050"/>
            </a:solidFill>
            <a:miter lim="800000"/>
            <a:headEnd/>
            <a:tailEnd/>
          </a:ln>
          <a:extLst>
            <a:ext uri="{909E8E84-426E-40DD-AFC4-6F175D3DCCD1}">
              <a14:hiddenFill xmlns:a14="http://schemas.microsoft.com/office/drawing/2010/main">
                <a:solidFill>
                  <a:srgbClr val="FFFFFF"/>
                </a:solidFill>
              </a14:hiddenFill>
            </a:ext>
          </a:extLst>
        </p:spPr>
      </p:pic>
      <p:pic>
        <p:nvPicPr>
          <p:cNvPr id="20495" name="Picture 4"/>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bwMode="auto">
          <a:xfrm>
            <a:off x="5091113" y="1692275"/>
            <a:ext cx="1223962" cy="815975"/>
          </a:xfrm>
          <a:prstGeom prst="rect">
            <a:avLst/>
          </a:prstGeom>
          <a:noFill/>
          <a:ln w="28575">
            <a:solidFill>
              <a:srgbClr val="92D050"/>
            </a:solidFill>
            <a:miter lim="800000"/>
            <a:headEnd/>
            <a:tailEnd/>
          </a:ln>
          <a:extLst>
            <a:ext uri="{909E8E84-426E-40DD-AFC4-6F175D3DCCD1}">
              <a14:hiddenFill xmlns:a14="http://schemas.microsoft.com/office/drawing/2010/main">
                <a:solidFill>
                  <a:srgbClr val="FFFFFF"/>
                </a:solidFill>
              </a14:hiddenFill>
            </a:ext>
          </a:extLst>
        </p:spPr>
      </p:pic>
      <p:sp>
        <p:nvSpPr>
          <p:cNvPr id="20496" name="ZoneTexte 25"/>
          <p:cNvSpPr txBox="1">
            <a:spLocks noChangeArrowheads="1"/>
          </p:cNvSpPr>
          <p:nvPr/>
        </p:nvSpPr>
        <p:spPr bwMode="auto">
          <a:xfrm>
            <a:off x="3752850" y="2547938"/>
            <a:ext cx="136525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fr-FR" altLang="en-US" sz="1500" b="1">
                <a:solidFill>
                  <a:schemeClr val="bg1"/>
                </a:solidFill>
              </a:rPr>
              <a:t>Develop a data and information portal </a:t>
            </a:r>
          </a:p>
        </p:txBody>
      </p:sp>
      <p:sp>
        <p:nvSpPr>
          <p:cNvPr id="20497" name="ZoneTexte 25"/>
          <p:cNvSpPr txBox="1">
            <a:spLocks noChangeArrowheads="1"/>
          </p:cNvSpPr>
          <p:nvPr/>
        </p:nvSpPr>
        <p:spPr bwMode="auto">
          <a:xfrm>
            <a:off x="5027613" y="2547938"/>
            <a:ext cx="1350962" cy="124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fr-FR" altLang="en-US" sz="1500" b="1">
                <a:solidFill>
                  <a:schemeClr val="bg1"/>
                </a:solidFill>
              </a:rPr>
              <a:t>Establish an integrated multi-hazard warning system </a:t>
            </a:r>
          </a:p>
        </p:txBody>
      </p:sp>
      <p:sp>
        <p:nvSpPr>
          <p:cNvPr id="20498" name="ZoneTexte 25"/>
          <p:cNvSpPr txBox="1">
            <a:spLocks noChangeArrowheads="1"/>
          </p:cNvSpPr>
          <p:nvPr/>
        </p:nvSpPr>
        <p:spPr bwMode="auto">
          <a:xfrm>
            <a:off x="6321425" y="2527300"/>
            <a:ext cx="1350963" cy="124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fr-FR" altLang="en-US" sz="1500" b="1">
                <a:solidFill>
                  <a:schemeClr val="bg1"/>
                </a:solidFill>
              </a:rPr>
              <a:t>Include ocean in earth-system observation</a:t>
            </a:r>
          </a:p>
        </p:txBody>
      </p:sp>
      <p:sp>
        <p:nvSpPr>
          <p:cNvPr id="24" name="Rounded Rectangle 23"/>
          <p:cNvSpPr/>
          <p:nvPr/>
        </p:nvSpPr>
        <p:spPr>
          <a:xfrm>
            <a:off x="69850" y="911225"/>
            <a:ext cx="647700" cy="647700"/>
          </a:xfrm>
          <a:prstGeom prst="roundRect">
            <a:avLst>
              <a:gd name="adj" fmla="val 16670"/>
            </a:avLst>
          </a:prstGeom>
          <a:blipFill>
            <a:blip r:embed="rId10" cstate="email">
              <a:extLst>
                <a:ext uri="{28A0092B-C50C-407E-A947-70E740481C1C}">
                  <a14:useLocalDpi xmlns:a14="http://schemas.microsoft.com/office/drawing/2010/main"/>
                </a:ext>
              </a:extLst>
            </a:blip>
            <a:srcRect/>
            <a:stretch>
              <a:fillRect/>
            </a:stretch>
          </a:blipFill>
          <a:ln w="28575">
            <a:solidFill>
              <a:srgbClr val="92D050"/>
            </a:solid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pic>
        <p:nvPicPr>
          <p:cNvPr id="20500" name="Picture 22"/>
          <p:cNvPicPr>
            <a:picLocks noChangeAspect="1"/>
          </p:cNvPicPr>
          <p:nvPr/>
        </p:nvPicPr>
        <p:blipFill>
          <a:blip r:embed="rId11" cstate="email">
            <a:extLst>
              <a:ext uri="{28A0092B-C50C-407E-A947-70E740481C1C}">
                <a14:useLocalDpi xmlns:a14="http://schemas.microsoft.com/office/drawing/2010/main"/>
              </a:ext>
            </a:extLst>
          </a:blip>
          <a:srcRect/>
          <a:stretch>
            <a:fillRect/>
          </a:stretch>
        </p:blipFill>
        <p:spPr bwMode="auto">
          <a:xfrm>
            <a:off x="-39688" y="5240338"/>
            <a:ext cx="4754563" cy="164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1" name="Picture 24"/>
          <p:cNvPicPr>
            <a:picLocks noChangeAspect="1"/>
          </p:cNvPicPr>
          <p:nvPr/>
        </p:nvPicPr>
        <p:blipFill>
          <a:blip r:embed="rId12" cstate="email">
            <a:extLst>
              <a:ext uri="{28A0092B-C50C-407E-A947-70E740481C1C}">
                <a14:useLocalDpi xmlns:a14="http://schemas.microsoft.com/office/drawing/2010/main"/>
              </a:ext>
            </a:extLst>
          </a:blip>
          <a:srcRect/>
          <a:stretch>
            <a:fillRect/>
          </a:stretch>
        </p:blipFill>
        <p:spPr bwMode="auto">
          <a:xfrm>
            <a:off x="4716463" y="5240338"/>
            <a:ext cx="4429125" cy="159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 xmlns:a16="http://schemas.microsoft.com/office/drawing/2014/main" id="{91B7B7C8-CD57-9149-AA9B-D215D255DB03}"/>
              </a:ext>
            </a:extLst>
          </p:cNvPr>
          <p:cNvSpPr/>
          <p:nvPr/>
        </p:nvSpPr>
        <p:spPr>
          <a:xfrm>
            <a:off x="-61913" y="796925"/>
            <a:ext cx="9205913" cy="5203825"/>
          </a:xfrm>
          <a:prstGeom prst="rect">
            <a:avLst/>
          </a:prstGeom>
          <a:solidFill>
            <a:srgbClr val="0069B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1800" dirty="0"/>
          </a:p>
        </p:txBody>
      </p:sp>
      <p:sp>
        <p:nvSpPr>
          <p:cNvPr id="31" name="Title 1">
            <a:extLst>
              <a:ext uri="{FF2B5EF4-FFF2-40B4-BE49-F238E27FC236}">
                <a16:creationId xmlns="" xmlns:a16="http://schemas.microsoft.com/office/drawing/2014/main" id="{7061D8C6-9017-5344-9DDA-715F75CA464D}"/>
              </a:ext>
            </a:extLst>
          </p:cNvPr>
          <p:cNvSpPr txBox="1">
            <a:spLocks/>
          </p:cNvSpPr>
          <p:nvPr/>
        </p:nvSpPr>
        <p:spPr>
          <a:xfrm>
            <a:off x="0" y="925513"/>
            <a:ext cx="9144000" cy="423862"/>
          </a:xfrm>
          <a:prstGeom prst="rect">
            <a:avLst/>
          </a:prstGeom>
          <a:noFill/>
        </p:spPr>
        <p:txBody>
          <a:bodyPr lIns="68580" tIns="34290" rIns="68580" bIns="34290">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fr-FR" sz="2535" b="1" dirty="0" err="1">
                <a:solidFill>
                  <a:srgbClr val="92D050"/>
                </a:solidFill>
                <a:latin typeface="+mn-lt"/>
              </a:rPr>
              <a:t>Research</a:t>
            </a:r>
            <a:r>
              <a:rPr lang="fr-FR" sz="2535" b="1" dirty="0">
                <a:solidFill>
                  <a:srgbClr val="92D050"/>
                </a:solidFill>
                <a:latin typeface="+mn-lt"/>
              </a:rPr>
              <a:t> &amp; </a:t>
            </a:r>
            <a:r>
              <a:rPr lang="fr-FR" sz="2535" b="1" dirty="0" err="1">
                <a:solidFill>
                  <a:srgbClr val="92D050"/>
                </a:solidFill>
                <a:latin typeface="+mn-lt"/>
              </a:rPr>
              <a:t>Development</a:t>
            </a:r>
            <a:r>
              <a:rPr lang="fr-FR" sz="2535" b="1" dirty="0">
                <a:solidFill>
                  <a:srgbClr val="92D050"/>
                </a:solidFill>
                <a:latin typeface="+mn-lt"/>
              </a:rPr>
              <a:t> </a:t>
            </a:r>
            <a:r>
              <a:rPr lang="fr-FR" sz="2535" b="1" dirty="0" err="1">
                <a:solidFill>
                  <a:srgbClr val="92D050"/>
                </a:solidFill>
                <a:latin typeface="+mn-lt"/>
              </a:rPr>
              <a:t>Priority</a:t>
            </a:r>
            <a:r>
              <a:rPr lang="fr-FR" sz="2535" b="1" dirty="0">
                <a:solidFill>
                  <a:srgbClr val="92D050"/>
                </a:solidFill>
                <a:latin typeface="+mn-lt"/>
              </a:rPr>
              <a:t> Areas</a:t>
            </a:r>
          </a:p>
        </p:txBody>
      </p:sp>
      <p:sp>
        <p:nvSpPr>
          <p:cNvPr id="22532" name="ZoneTexte 25"/>
          <p:cNvSpPr txBox="1">
            <a:spLocks noChangeArrowheads="1"/>
          </p:cNvSpPr>
          <p:nvPr/>
        </p:nvSpPr>
        <p:spPr bwMode="auto">
          <a:xfrm>
            <a:off x="2473325" y="2547938"/>
            <a:ext cx="1350963" cy="124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fr-FR" altLang="en-US" sz="1500" b="1">
                <a:solidFill>
                  <a:schemeClr val="bg1"/>
                </a:solidFill>
              </a:rPr>
              <a:t>Conduct an inventory of ecosystems and their functioning</a:t>
            </a:r>
          </a:p>
        </p:txBody>
      </p:sp>
      <p:pic>
        <p:nvPicPr>
          <p:cNvPr id="22533" name="Picture 51"/>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88900" y="4568825"/>
            <a:ext cx="9258300" cy="225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25400" y="1692275"/>
            <a:ext cx="1220788" cy="828675"/>
          </a:xfrm>
          <a:prstGeom prst="rect">
            <a:avLst/>
          </a:prstGeom>
          <a:blipFill>
            <a:blip r:embed="rId4" cstate="email">
              <a:extLst>
                <a:ext uri="{28A0092B-C50C-407E-A947-70E740481C1C}">
                  <a14:useLocalDpi xmlns:a14="http://schemas.microsoft.com/office/drawing/2010/main"/>
                </a:ext>
              </a:extLst>
            </a:blip>
            <a:stretch>
              <a:fillRect/>
            </a:stretch>
          </a:blipFill>
          <a:ln w="28575" cmpd="sng">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53" name="Rectangle 52"/>
          <p:cNvSpPr/>
          <p:nvPr/>
        </p:nvSpPr>
        <p:spPr>
          <a:xfrm>
            <a:off x="2554288" y="1692275"/>
            <a:ext cx="1212850" cy="835025"/>
          </a:xfrm>
          <a:prstGeom prst="rect">
            <a:avLst/>
          </a:prstGeom>
          <a:blipFill>
            <a:blip r:embed="rId5" cstate="email">
              <a:extLst>
                <a:ext uri="{28A0092B-C50C-407E-A947-70E740481C1C}">
                  <a14:useLocalDpi xmlns:a14="http://schemas.microsoft.com/office/drawing/2010/main"/>
                </a:ext>
              </a:extLst>
            </a:blip>
            <a:stretch>
              <a:fillRect/>
            </a:stretch>
          </a:blipFill>
          <a:ln w="28575" cmpd="sng">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54" name="Rectangle 53"/>
          <p:cNvSpPr/>
          <p:nvPr/>
        </p:nvSpPr>
        <p:spPr>
          <a:xfrm>
            <a:off x="7645400" y="1677988"/>
            <a:ext cx="1263650" cy="828675"/>
          </a:xfrm>
          <a:prstGeom prst="rect">
            <a:avLst/>
          </a:prstGeom>
          <a:blipFill>
            <a:blip r:embed="rId6" cstate="email">
              <a:extLst>
                <a:ext uri="{28A0092B-C50C-407E-A947-70E740481C1C}">
                  <a14:useLocalDpi xmlns:a14="http://schemas.microsoft.com/office/drawing/2010/main"/>
                </a:ext>
              </a:extLst>
            </a:blip>
            <a:stretch>
              <a:fillRect/>
            </a:stretch>
          </a:blipFill>
          <a:ln w="28575" cmpd="sng">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55" name="Rectangle 54"/>
          <p:cNvSpPr/>
          <p:nvPr/>
        </p:nvSpPr>
        <p:spPr>
          <a:xfrm>
            <a:off x="6372225" y="1682750"/>
            <a:ext cx="1220788" cy="819150"/>
          </a:xfrm>
          <a:prstGeom prst="rect">
            <a:avLst/>
          </a:prstGeom>
          <a:blipFill>
            <a:blip r:embed="rId7" cstate="email">
              <a:extLst>
                <a:ext uri="{28A0092B-C50C-407E-A947-70E740481C1C}">
                  <a14:useLocalDpi xmlns:a14="http://schemas.microsoft.com/office/drawing/2010/main"/>
                </a:ext>
              </a:extLst>
            </a:blip>
            <a:stretch>
              <a:fillRect/>
            </a:stretch>
          </a:blipFill>
          <a:ln w="28575" cmpd="sng">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22538" name="ZoneTexte 25"/>
          <p:cNvSpPr txBox="1">
            <a:spLocks noChangeArrowheads="1"/>
          </p:cNvSpPr>
          <p:nvPr/>
        </p:nvSpPr>
        <p:spPr bwMode="auto">
          <a:xfrm>
            <a:off x="1203325" y="2527300"/>
            <a:ext cx="1306513" cy="124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fr-FR" altLang="en-US" sz="1500" b="1">
                <a:solidFill>
                  <a:schemeClr val="bg1"/>
                </a:solidFill>
              </a:rPr>
              <a:t>Bolster ocean observation systems in all basins</a:t>
            </a:r>
          </a:p>
        </p:txBody>
      </p:sp>
      <p:sp>
        <p:nvSpPr>
          <p:cNvPr id="22539" name="ZoneTexte 25"/>
          <p:cNvSpPr txBox="1">
            <a:spLocks noChangeArrowheads="1"/>
          </p:cNvSpPr>
          <p:nvPr/>
        </p:nvSpPr>
        <p:spPr bwMode="auto">
          <a:xfrm>
            <a:off x="7621588" y="2501900"/>
            <a:ext cx="1400175"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fr-FR" altLang="en-US" sz="1500" b="1">
                <a:solidFill>
                  <a:schemeClr val="bg1"/>
                </a:solidFill>
              </a:rPr>
              <a:t>Strengthen capacities and </a:t>
            </a:r>
          </a:p>
          <a:p>
            <a:pPr algn="ctr"/>
            <a:r>
              <a:rPr lang="fr-FR" altLang="en-US" sz="1500" b="1">
                <a:solidFill>
                  <a:schemeClr val="bg1"/>
                </a:solidFill>
              </a:rPr>
              <a:t>accelerate technology transfer and ocean literacy</a:t>
            </a:r>
          </a:p>
        </p:txBody>
      </p:sp>
      <p:sp>
        <p:nvSpPr>
          <p:cNvPr id="22540" name="ZoneTexte 25"/>
          <p:cNvSpPr txBox="1">
            <a:spLocks noChangeArrowheads="1"/>
          </p:cNvSpPr>
          <p:nvPr/>
        </p:nvSpPr>
        <p:spPr bwMode="auto">
          <a:xfrm>
            <a:off x="-60325" y="2538413"/>
            <a:ext cx="1431925"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fr-FR" altLang="en-US" sz="1500" b="1">
                <a:solidFill>
                  <a:schemeClr val="bg1"/>
                </a:solidFill>
              </a:rPr>
              <a:t>Map the entire ocean floor and processes</a:t>
            </a:r>
          </a:p>
        </p:txBody>
      </p:sp>
      <p:sp>
        <p:nvSpPr>
          <p:cNvPr id="14" name="TextBox 7">
            <a:extLst>
              <a:ext uri="{FF2B5EF4-FFF2-40B4-BE49-F238E27FC236}">
                <a16:creationId xmlns="" xmlns:a16="http://schemas.microsoft.com/office/drawing/2014/main" id="{B866F80A-E82B-CA4C-AAD6-4933F54F0BBE}"/>
              </a:ext>
            </a:extLst>
          </p:cNvPr>
          <p:cNvSpPr txBox="1"/>
          <p:nvPr/>
        </p:nvSpPr>
        <p:spPr>
          <a:xfrm rot="5400000">
            <a:off x="8682038" y="5594350"/>
            <a:ext cx="855662" cy="173038"/>
          </a:xfrm>
          <a:prstGeom prst="rect">
            <a:avLst/>
          </a:prstGeom>
          <a:noFill/>
        </p:spPr>
        <p:txBody>
          <a:bodyPr wrap="none">
            <a:spAutoFit/>
          </a:bodyPr>
          <a:lstStyle/>
          <a:p>
            <a:pPr>
              <a:defRPr/>
            </a:pPr>
            <a:r>
              <a:rPr lang="fr-FR" sz="525" dirty="0" err="1">
                <a:solidFill>
                  <a:schemeClr val="bg1">
                    <a:lumMod val="65000"/>
                  </a:schemeClr>
                </a:solidFill>
              </a:rPr>
              <a:t>Vavau</a:t>
            </a:r>
            <a:r>
              <a:rPr lang="fr-FR" sz="525" dirty="0">
                <a:solidFill>
                  <a:schemeClr val="bg1">
                    <a:lumMod val="65000"/>
                  </a:schemeClr>
                </a:solidFill>
              </a:rPr>
              <a:t> © Stuart Chape</a:t>
            </a:r>
          </a:p>
        </p:txBody>
      </p:sp>
      <p:pic>
        <p:nvPicPr>
          <p:cNvPr id="22542" name="Picture 1"/>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bwMode="auto">
          <a:xfrm>
            <a:off x="1303338" y="1698625"/>
            <a:ext cx="1190625" cy="822325"/>
          </a:xfrm>
          <a:prstGeom prst="rect">
            <a:avLst/>
          </a:prstGeom>
          <a:noFill/>
          <a:ln w="28575">
            <a:solidFill>
              <a:srgbClr val="92D050"/>
            </a:solidFill>
            <a:miter lim="800000"/>
            <a:headEnd/>
            <a:tailEnd/>
          </a:ln>
          <a:extLst>
            <a:ext uri="{909E8E84-426E-40DD-AFC4-6F175D3DCCD1}">
              <a14:hiddenFill xmlns:a14="http://schemas.microsoft.com/office/drawing/2010/main">
                <a:solidFill>
                  <a:srgbClr val="FFFFFF"/>
                </a:solidFill>
              </a14:hiddenFill>
            </a:ext>
          </a:extLst>
        </p:spPr>
      </p:pic>
      <p:pic>
        <p:nvPicPr>
          <p:cNvPr id="22543" name="Picture 3"/>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bwMode="auto">
          <a:xfrm>
            <a:off x="3829050" y="1692275"/>
            <a:ext cx="1209675" cy="819150"/>
          </a:xfrm>
          <a:prstGeom prst="rect">
            <a:avLst/>
          </a:prstGeom>
          <a:noFill/>
          <a:ln w="28575">
            <a:solidFill>
              <a:srgbClr val="92D050"/>
            </a:solidFill>
            <a:miter lim="800000"/>
            <a:headEnd/>
            <a:tailEnd/>
          </a:ln>
          <a:extLst>
            <a:ext uri="{909E8E84-426E-40DD-AFC4-6F175D3DCCD1}">
              <a14:hiddenFill xmlns:a14="http://schemas.microsoft.com/office/drawing/2010/main">
                <a:solidFill>
                  <a:srgbClr val="FFFFFF"/>
                </a:solidFill>
              </a14:hiddenFill>
            </a:ext>
          </a:extLst>
        </p:spPr>
      </p:pic>
      <p:pic>
        <p:nvPicPr>
          <p:cNvPr id="22544" name="Picture 4"/>
          <p:cNvPicPr>
            <a:picLocks noChangeAspect="1"/>
          </p:cNvPicPr>
          <p:nvPr/>
        </p:nvPicPr>
        <p:blipFill>
          <a:blip r:embed="rId10" cstate="email">
            <a:extLst>
              <a:ext uri="{28A0092B-C50C-407E-A947-70E740481C1C}">
                <a14:useLocalDpi xmlns:a14="http://schemas.microsoft.com/office/drawing/2010/main"/>
              </a:ext>
            </a:extLst>
          </a:blip>
          <a:srcRect/>
          <a:stretch>
            <a:fillRect/>
          </a:stretch>
        </p:blipFill>
        <p:spPr bwMode="auto">
          <a:xfrm>
            <a:off x="5091113" y="1692275"/>
            <a:ext cx="1223962" cy="815975"/>
          </a:xfrm>
          <a:prstGeom prst="rect">
            <a:avLst/>
          </a:prstGeom>
          <a:noFill/>
          <a:ln w="28575">
            <a:solidFill>
              <a:srgbClr val="92D050"/>
            </a:solidFill>
            <a:miter lim="800000"/>
            <a:headEnd/>
            <a:tailEnd/>
          </a:ln>
          <a:extLst>
            <a:ext uri="{909E8E84-426E-40DD-AFC4-6F175D3DCCD1}">
              <a14:hiddenFill xmlns:a14="http://schemas.microsoft.com/office/drawing/2010/main">
                <a:solidFill>
                  <a:srgbClr val="FFFFFF"/>
                </a:solidFill>
              </a14:hiddenFill>
            </a:ext>
          </a:extLst>
        </p:spPr>
      </p:pic>
      <p:sp>
        <p:nvSpPr>
          <p:cNvPr id="22545" name="ZoneTexte 25"/>
          <p:cNvSpPr txBox="1">
            <a:spLocks noChangeArrowheads="1"/>
          </p:cNvSpPr>
          <p:nvPr/>
        </p:nvSpPr>
        <p:spPr bwMode="auto">
          <a:xfrm>
            <a:off x="3752850" y="2547938"/>
            <a:ext cx="136525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fr-FR" altLang="en-US" sz="1500" b="1">
                <a:solidFill>
                  <a:schemeClr val="bg1"/>
                </a:solidFill>
              </a:rPr>
              <a:t>Develop a data and information portal </a:t>
            </a:r>
          </a:p>
        </p:txBody>
      </p:sp>
      <p:sp>
        <p:nvSpPr>
          <p:cNvPr id="22546" name="ZoneTexte 25"/>
          <p:cNvSpPr txBox="1">
            <a:spLocks noChangeArrowheads="1"/>
          </p:cNvSpPr>
          <p:nvPr/>
        </p:nvSpPr>
        <p:spPr bwMode="auto">
          <a:xfrm>
            <a:off x="5027613" y="2547938"/>
            <a:ext cx="1350962" cy="124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fr-FR" altLang="en-US" sz="1500" b="1">
                <a:solidFill>
                  <a:schemeClr val="bg1"/>
                </a:solidFill>
              </a:rPr>
              <a:t>Establish an integrated multi-hazard warning system </a:t>
            </a:r>
          </a:p>
        </p:txBody>
      </p:sp>
      <p:sp>
        <p:nvSpPr>
          <p:cNvPr id="22547" name="ZoneTexte 25"/>
          <p:cNvSpPr txBox="1">
            <a:spLocks noChangeArrowheads="1"/>
          </p:cNvSpPr>
          <p:nvPr/>
        </p:nvSpPr>
        <p:spPr bwMode="auto">
          <a:xfrm>
            <a:off x="6321425" y="2527300"/>
            <a:ext cx="1350963" cy="124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fr-FR" altLang="en-US" sz="1500" b="1">
                <a:solidFill>
                  <a:schemeClr val="bg1"/>
                </a:solidFill>
              </a:rPr>
              <a:t>Include ocean in earth-system observation</a:t>
            </a:r>
          </a:p>
        </p:txBody>
      </p:sp>
      <p:sp>
        <p:nvSpPr>
          <p:cNvPr id="24" name="Rounded Rectangle 23"/>
          <p:cNvSpPr/>
          <p:nvPr/>
        </p:nvSpPr>
        <p:spPr>
          <a:xfrm>
            <a:off x="69850" y="911225"/>
            <a:ext cx="647700" cy="647700"/>
          </a:xfrm>
          <a:prstGeom prst="roundRect">
            <a:avLst>
              <a:gd name="adj" fmla="val 16670"/>
            </a:avLst>
          </a:prstGeom>
          <a:blipFill>
            <a:blip r:embed="rId11" cstate="email">
              <a:extLst>
                <a:ext uri="{28A0092B-C50C-407E-A947-70E740481C1C}">
                  <a14:useLocalDpi xmlns:a14="http://schemas.microsoft.com/office/drawing/2010/main"/>
                </a:ext>
              </a:extLst>
            </a:blip>
            <a:srcRect/>
            <a:stretch>
              <a:fillRect/>
            </a:stretch>
          </a:blipFill>
          <a:ln w="28575">
            <a:solidFill>
              <a:srgbClr val="92D050"/>
            </a:solid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22549" name="TextBox 2"/>
          <p:cNvSpPr txBox="1">
            <a:spLocks noChangeArrowheads="1"/>
          </p:cNvSpPr>
          <p:nvPr/>
        </p:nvSpPr>
        <p:spPr bwMode="auto">
          <a:xfrm>
            <a:off x="117475" y="3598863"/>
            <a:ext cx="1233488"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s-CO" altLang="en-US" sz="1600" b="1">
                <a:solidFill>
                  <a:srgbClr val="FFFF00"/>
                </a:solidFill>
              </a:rPr>
              <a:t>SeaBed 2030</a:t>
            </a:r>
          </a:p>
          <a:p>
            <a:pPr algn="ctr"/>
            <a:r>
              <a:rPr lang="es-CO" altLang="en-US" sz="1600" b="1">
                <a:solidFill>
                  <a:srgbClr val="FFFF00"/>
                </a:solidFill>
              </a:rPr>
              <a:t>IBCCA</a:t>
            </a:r>
            <a:endParaRPr lang="en-US" altLang="en-US" sz="1600" b="1">
              <a:solidFill>
                <a:srgbClr val="FFFF00"/>
              </a:solidFill>
            </a:endParaRPr>
          </a:p>
        </p:txBody>
      </p:sp>
      <p:sp>
        <p:nvSpPr>
          <p:cNvPr id="22550" name="TextBox 22"/>
          <p:cNvSpPr txBox="1">
            <a:spLocks noChangeArrowheads="1"/>
          </p:cNvSpPr>
          <p:nvPr/>
        </p:nvSpPr>
        <p:spPr bwMode="auto">
          <a:xfrm flipH="1">
            <a:off x="5038725" y="3846513"/>
            <a:ext cx="15494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s-CO" altLang="en-US" sz="1600" b="1">
                <a:solidFill>
                  <a:srgbClr val="FFFF00"/>
                </a:solidFill>
              </a:rPr>
              <a:t>CARIBE-EWS</a:t>
            </a:r>
          </a:p>
          <a:p>
            <a:pPr algn="ctr"/>
            <a:r>
              <a:rPr lang="es-CO" altLang="en-US" sz="1600" b="1">
                <a:solidFill>
                  <a:srgbClr val="FFFF00"/>
                </a:solidFill>
              </a:rPr>
              <a:t>CIFDP-C</a:t>
            </a:r>
          </a:p>
          <a:p>
            <a:pPr algn="ctr"/>
            <a:r>
              <a:rPr lang="es-CO" altLang="en-US" sz="1600" b="1">
                <a:solidFill>
                  <a:srgbClr val="FFFF00"/>
                </a:solidFill>
              </a:rPr>
              <a:t>SARGASSUM</a:t>
            </a:r>
          </a:p>
          <a:p>
            <a:pPr algn="ctr"/>
            <a:r>
              <a:rPr lang="es-CO" altLang="en-US" sz="1600" b="1">
                <a:solidFill>
                  <a:srgbClr val="FFFF00"/>
                </a:solidFill>
              </a:rPr>
              <a:t>OIL SPILLS</a:t>
            </a:r>
          </a:p>
          <a:p>
            <a:pPr algn="ctr"/>
            <a:r>
              <a:rPr lang="es-CO" altLang="en-US" sz="1600" b="1">
                <a:solidFill>
                  <a:srgbClr val="FFFF00"/>
                </a:solidFill>
              </a:rPr>
              <a:t>HAB</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 xmlns:a16="http://schemas.microsoft.com/office/drawing/2014/main" id="{91B7B7C8-CD57-9149-AA9B-D215D255DB03}"/>
              </a:ext>
            </a:extLst>
          </p:cNvPr>
          <p:cNvSpPr/>
          <p:nvPr/>
        </p:nvSpPr>
        <p:spPr>
          <a:xfrm>
            <a:off x="-30163" y="827088"/>
            <a:ext cx="9204326" cy="5203825"/>
          </a:xfrm>
          <a:prstGeom prst="rect">
            <a:avLst/>
          </a:prstGeom>
          <a:solidFill>
            <a:srgbClr val="0069B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1800" dirty="0"/>
          </a:p>
        </p:txBody>
      </p:sp>
      <p:sp>
        <p:nvSpPr>
          <p:cNvPr id="31" name="Title 1">
            <a:extLst>
              <a:ext uri="{FF2B5EF4-FFF2-40B4-BE49-F238E27FC236}">
                <a16:creationId xmlns="" xmlns:a16="http://schemas.microsoft.com/office/drawing/2014/main" id="{7061D8C6-9017-5344-9DDA-715F75CA464D}"/>
              </a:ext>
            </a:extLst>
          </p:cNvPr>
          <p:cNvSpPr txBox="1">
            <a:spLocks/>
          </p:cNvSpPr>
          <p:nvPr/>
        </p:nvSpPr>
        <p:spPr>
          <a:xfrm>
            <a:off x="0" y="865188"/>
            <a:ext cx="9144000" cy="423862"/>
          </a:xfrm>
          <a:prstGeom prst="rect">
            <a:avLst/>
          </a:prstGeom>
          <a:noFill/>
        </p:spPr>
        <p:txBody>
          <a:bodyPr lIns="68580" tIns="34290" rIns="68580" bIns="34290">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fr-FR" sz="2535" b="1" dirty="0">
                <a:solidFill>
                  <a:srgbClr val="92D050"/>
                </a:solidFill>
                <a:latin typeface="+mn-lt"/>
              </a:rPr>
              <a:t>Key Applications</a:t>
            </a:r>
          </a:p>
        </p:txBody>
      </p:sp>
      <p:sp>
        <p:nvSpPr>
          <p:cNvPr id="2" name="Ellipse 1">
            <a:extLst>
              <a:ext uri="{FF2B5EF4-FFF2-40B4-BE49-F238E27FC236}">
                <a16:creationId xmlns="" xmlns:a16="http://schemas.microsoft.com/office/drawing/2014/main" id="{2DF68B8F-185C-8542-A728-59B96E9C74F3}"/>
              </a:ext>
            </a:extLst>
          </p:cNvPr>
          <p:cNvSpPr/>
          <p:nvPr/>
        </p:nvSpPr>
        <p:spPr>
          <a:xfrm>
            <a:off x="144463" y="1338263"/>
            <a:ext cx="1235075" cy="123507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1800"/>
          </a:p>
        </p:txBody>
      </p:sp>
      <p:sp>
        <p:nvSpPr>
          <p:cNvPr id="9" name="Ellipse 8">
            <a:extLst>
              <a:ext uri="{FF2B5EF4-FFF2-40B4-BE49-F238E27FC236}">
                <a16:creationId xmlns="" xmlns:a16="http://schemas.microsoft.com/office/drawing/2014/main" id="{45950507-23DF-5C4B-B9D0-2A6270C36A76}"/>
              </a:ext>
            </a:extLst>
          </p:cNvPr>
          <p:cNvSpPr/>
          <p:nvPr/>
        </p:nvSpPr>
        <p:spPr>
          <a:xfrm>
            <a:off x="144463" y="2824163"/>
            <a:ext cx="1235075" cy="123507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1800"/>
          </a:p>
        </p:txBody>
      </p:sp>
      <p:sp>
        <p:nvSpPr>
          <p:cNvPr id="11" name="Ellipse 10">
            <a:extLst>
              <a:ext uri="{FF2B5EF4-FFF2-40B4-BE49-F238E27FC236}">
                <a16:creationId xmlns="" xmlns:a16="http://schemas.microsoft.com/office/drawing/2014/main" id="{FF8B5072-6A7E-3A4F-AA62-B428AECB7BE4}"/>
              </a:ext>
            </a:extLst>
          </p:cNvPr>
          <p:cNvSpPr/>
          <p:nvPr/>
        </p:nvSpPr>
        <p:spPr>
          <a:xfrm>
            <a:off x="144463" y="4314825"/>
            <a:ext cx="1235075" cy="123507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1800"/>
          </a:p>
        </p:txBody>
      </p:sp>
      <p:sp>
        <p:nvSpPr>
          <p:cNvPr id="12" name="Ellipse 11">
            <a:extLst>
              <a:ext uri="{FF2B5EF4-FFF2-40B4-BE49-F238E27FC236}">
                <a16:creationId xmlns="" xmlns:a16="http://schemas.microsoft.com/office/drawing/2014/main" id="{2061F252-50FF-B241-847C-226F2661EE00}"/>
              </a:ext>
            </a:extLst>
          </p:cNvPr>
          <p:cNvSpPr/>
          <p:nvPr/>
        </p:nvSpPr>
        <p:spPr>
          <a:xfrm>
            <a:off x="3052763" y="1338263"/>
            <a:ext cx="1235075" cy="123507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1800"/>
          </a:p>
        </p:txBody>
      </p:sp>
      <p:sp>
        <p:nvSpPr>
          <p:cNvPr id="13" name="Ellipse 12">
            <a:extLst>
              <a:ext uri="{FF2B5EF4-FFF2-40B4-BE49-F238E27FC236}">
                <a16:creationId xmlns="" xmlns:a16="http://schemas.microsoft.com/office/drawing/2014/main" id="{0EBDB7D4-273D-6749-BA6D-2B4F2A35585B}"/>
              </a:ext>
            </a:extLst>
          </p:cNvPr>
          <p:cNvSpPr/>
          <p:nvPr/>
        </p:nvSpPr>
        <p:spPr>
          <a:xfrm>
            <a:off x="3052763" y="2824163"/>
            <a:ext cx="1235075" cy="123507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1800"/>
          </a:p>
        </p:txBody>
      </p:sp>
      <p:sp>
        <p:nvSpPr>
          <p:cNvPr id="14" name="Ellipse 13">
            <a:extLst>
              <a:ext uri="{FF2B5EF4-FFF2-40B4-BE49-F238E27FC236}">
                <a16:creationId xmlns="" xmlns:a16="http://schemas.microsoft.com/office/drawing/2014/main" id="{1A434331-DC05-BE43-A4C8-D8CE9E355E7B}"/>
              </a:ext>
            </a:extLst>
          </p:cNvPr>
          <p:cNvSpPr/>
          <p:nvPr/>
        </p:nvSpPr>
        <p:spPr>
          <a:xfrm>
            <a:off x="3063875" y="4314825"/>
            <a:ext cx="1233488" cy="123507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1800"/>
          </a:p>
        </p:txBody>
      </p:sp>
      <p:sp>
        <p:nvSpPr>
          <p:cNvPr id="15" name="Ellipse 14">
            <a:extLst>
              <a:ext uri="{FF2B5EF4-FFF2-40B4-BE49-F238E27FC236}">
                <a16:creationId xmlns="" xmlns:a16="http://schemas.microsoft.com/office/drawing/2014/main" id="{67C0BB09-84A0-E54C-92B8-BFAD3A96F822}"/>
              </a:ext>
            </a:extLst>
          </p:cNvPr>
          <p:cNvSpPr/>
          <p:nvPr/>
        </p:nvSpPr>
        <p:spPr>
          <a:xfrm>
            <a:off x="6065838" y="1349375"/>
            <a:ext cx="1233487" cy="123348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1800"/>
          </a:p>
        </p:txBody>
      </p:sp>
      <p:sp>
        <p:nvSpPr>
          <p:cNvPr id="16" name="Ellipse 15">
            <a:extLst>
              <a:ext uri="{FF2B5EF4-FFF2-40B4-BE49-F238E27FC236}">
                <a16:creationId xmlns="" xmlns:a16="http://schemas.microsoft.com/office/drawing/2014/main" id="{49643F57-9784-2E41-8A7B-725E25EF043E}"/>
              </a:ext>
            </a:extLst>
          </p:cNvPr>
          <p:cNvSpPr/>
          <p:nvPr/>
        </p:nvSpPr>
        <p:spPr>
          <a:xfrm>
            <a:off x="6065838" y="2824163"/>
            <a:ext cx="1233487" cy="123507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1800"/>
          </a:p>
        </p:txBody>
      </p:sp>
      <p:sp>
        <p:nvSpPr>
          <p:cNvPr id="17" name="Ellipse 16">
            <a:extLst>
              <a:ext uri="{FF2B5EF4-FFF2-40B4-BE49-F238E27FC236}">
                <a16:creationId xmlns="" xmlns:a16="http://schemas.microsoft.com/office/drawing/2014/main" id="{2FE7D103-273C-DA43-AE9C-034CB6794712}"/>
              </a:ext>
            </a:extLst>
          </p:cNvPr>
          <p:cNvSpPr/>
          <p:nvPr/>
        </p:nvSpPr>
        <p:spPr>
          <a:xfrm>
            <a:off x="6086475" y="4319588"/>
            <a:ext cx="1233488" cy="123507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1800"/>
          </a:p>
        </p:txBody>
      </p:sp>
      <p:pic>
        <p:nvPicPr>
          <p:cNvPr id="24589" name="Image 17"/>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268288" y="1476375"/>
            <a:ext cx="989012" cy="98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ZoneTexte 20">
            <a:extLst>
              <a:ext uri="{FF2B5EF4-FFF2-40B4-BE49-F238E27FC236}">
                <a16:creationId xmlns="" xmlns:a16="http://schemas.microsoft.com/office/drawing/2014/main" id="{D3105EA6-7104-C24B-8D9D-4381C9DBB5CF}"/>
              </a:ext>
            </a:extLst>
          </p:cNvPr>
          <p:cNvSpPr txBox="1"/>
          <p:nvPr/>
        </p:nvSpPr>
        <p:spPr>
          <a:xfrm>
            <a:off x="1439863" y="1550988"/>
            <a:ext cx="1692275" cy="854075"/>
          </a:xfrm>
          <a:prstGeom prst="rect">
            <a:avLst/>
          </a:prstGeom>
          <a:noFill/>
        </p:spPr>
        <p:txBody>
          <a:bodyPr wrap="none">
            <a:spAutoFit/>
          </a:bodyPr>
          <a:lstStyle/>
          <a:p>
            <a:pPr>
              <a:defRPr/>
            </a:pPr>
            <a:r>
              <a:rPr lang="fr-FR" sz="1650" b="1" dirty="0" err="1">
                <a:solidFill>
                  <a:srgbClr val="FFFF00"/>
                </a:solidFill>
              </a:rPr>
              <a:t>Coastal</a:t>
            </a:r>
            <a:r>
              <a:rPr lang="fr-FR" sz="1650" b="1" dirty="0">
                <a:solidFill>
                  <a:srgbClr val="FFFF00"/>
                </a:solidFill>
              </a:rPr>
              <a:t> zone</a:t>
            </a:r>
          </a:p>
          <a:p>
            <a:pPr>
              <a:defRPr/>
            </a:pPr>
            <a:r>
              <a:rPr lang="fr-FR" sz="1650" b="1" dirty="0">
                <a:solidFill>
                  <a:srgbClr val="FFFF00"/>
                </a:solidFill>
              </a:rPr>
              <a:t>management</a:t>
            </a:r>
          </a:p>
          <a:p>
            <a:pPr>
              <a:defRPr/>
            </a:pPr>
            <a:r>
              <a:rPr lang="fr-FR" sz="1650" b="1" dirty="0">
                <a:solidFill>
                  <a:srgbClr val="FFFF00"/>
                </a:solidFill>
              </a:rPr>
              <a:t>and adaptation</a:t>
            </a:r>
          </a:p>
        </p:txBody>
      </p:sp>
      <p:pic>
        <p:nvPicPr>
          <p:cNvPr id="24591" name="Image 23"/>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3187700" y="1460500"/>
            <a:ext cx="985838" cy="98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ZoneTexte 25">
            <a:extLst>
              <a:ext uri="{FF2B5EF4-FFF2-40B4-BE49-F238E27FC236}">
                <a16:creationId xmlns="" xmlns:a16="http://schemas.microsoft.com/office/drawing/2014/main" id="{76765CF8-4E03-1345-BB2B-19E3B2DE22F3}"/>
              </a:ext>
            </a:extLst>
          </p:cNvPr>
          <p:cNvSpPr txBox="1"/>
          <p:nvPr/>
        </p:nvSpPr>
        <p:spPr>
          <a:xfrm>
            <a:off x="4346575" y="1409700"/>
            <a:ext cx="1630363" cy="1108075"/>
          </a:xfrm>
          <a:prstGeom prst="rect">
            <a:avLst/>
          </a:prstGeom>
          <a:noFill/>
        </p:spPr>
        <p:txBody>
          <a:bodyPr wrap="none">
            <a:spAutoFit/>
          </a:bodyPr>
          <a:lstStyle/>
          <a:p>
            <a:pPr>
              <a:defRPr/>
            </a:pPr>
            <a:r>
              <a:rPr lang="fr-FR" sz="1650" b="1" dirty="0">
                <a:solidFill>
                  <a:srgbClr val="FFFF00"/>
                </a:solidFill>
              </a:rPr>
              <a:t>Marine</a:t>
            </a:r>
          </a:p>
          <a:p>
            <a:pPr>
              <a:defRPr/>
            </a:pPr>
            <a:r>
              <a:rPr lang="fr-FR" sz="1650" b="1" dirty="0">
                <a:solidFill>
                  <a:srgbClr val="FFFF00"/>
                </a:solidFill>
              </a:rPr>
              <a:t>Spatial</a:t>
            </a:r>
          </a:p>
          <a:p>
            <a:pPr>
              <a:defRPr/>
            </a:pPr>
            <a:r>
              <a:rPr lang="fr-FR" sz="1650" b="1" dirty="0">
                <a:solidFill>
                  <a:srgbClr val="FFFF00"/>
                </a:solidFill>
              </a:rPr>
              <a:t>Planning/</a:t>
            </a:r>
          </a:p>
          <a:p>
            <a:pPr>
              <a:defRPr/>
            </a:pPr>
            <a:r>
              <a:rPr lang="fr-FR" sz="1650" b="1" dirty="0">
                <a:solidFill>
                  <a:srgbClr val="FFFF00"/>
                </a:solidFill>
              </a:rPr>
              <a:t>Blue </a:t>
            </a:r>
            <a:r>
              <a:rPr lang="fr-FR" sz="1650" b="1" dirty="0" err="1">
                <a:solidFill>
                  <a:srgbClr val="FFFF00"/>
                </a:solidFill>
              </a:rPr>
              <a:t>economy</a:t>
            </a:r>
            <a:endParaRPr lang="fr-FR" sz="1650" b="1" dirty="0">
              <a:solidFill>
                <a:srgbClr val="FFFF00"/>
              </a:solidFill>
            </a:endParaRPr>
          </a:p>
        </p:txBody>
      </p:sp>
      <p:pic>
        <p:nvPicPr>
          <p:cNvPr id="24593" name="Image 26"/>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6124575" y="1295400"/>
            <a:ext cx="1157288" cy="1157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ZoneTexte 28">
            <a:extLst>
              <a:ext uri="{FF2B5EF4-FFF2-40B4-BE49-F238E27FC236}">
                <a16:creationId xmlns="" xmlns:a16="http://schemas.microsoft.com/office/drawing/2014/main" id="{67AACD73-38DA-8141-890A-75EEC0ABC73D}"/>
              </a:ext>
            </a:extLst>
          </p:cNvPr>
          <p:cNvSpPr txBox="1"/>
          <p:nvPr/>
        </p:nvSpPr>
        <p:spPr>
          <a:xfrm>
            <a:off x="7359650" y="1550988"/>
            <a:ext cx="1900238" cy="854075"/>
          </a:xfrm>
          <a:prstGeom prst="rect">
            <a:avLst/>
          </a:prstGeom>
          <a:noFill/>
        </p:spPr>
        <p:txBody>
          <a:bodyPr wrap="none">
            <a:spAutoFit/>
          </a:bodyPr>
          <a:lstStyle/>
          <a:p>
            <a:pPr>
              <a:defRPr/>
            </a:pPr>
            <a:r>
              <a:rPr lang="fr-FR" sz="1650" b="1" dirty="0">
                <a:solidFill>
                  <a:srgbClr val="FFFF00"/>
                </a:solidFill>
              </a:rPr>
              <a:t>Establishment of</a:t>
            </a:r>
          </a:p>
          <a:p>
            <a:pPr>
              <a:defRPr/>
            </a:pPr>
            <a:r>
              <a:rPr lang="fr-FR" sz="1650" b="1" dirty="0">
                <a:solidFill>
                  <a:srgbClr val="FFFF00"/>
                </a:solidFill>
              </a:rPr>
              <a:t>Marine </a:t>
            </a:r>
            <a:r>
              <a:rPr lang="fr-FR" sz="1650" b="1" dirty="0" err="1">
                <a:solidFill>
                  <a:srgbClr val="FFFF00"/>
                </a:solidFill>
              </a:rPr>
              <a:t>Protected</a:t>
            </a:r>
            <a:endParaRPr lang="fr-FR" sz="1650" b="1" dirty="0">
              <a:solidFill>
                <a:srgbClr val="FFFF00"/>
              </a:solidFill>
            </a:endParaRPr>
          </a:p>
          <a:p>
            <a:pPr>
              <a:defRPr/>
            </a:pPr>
            <a:r>
              <a:rPr lang="fr-FR" sz="1650" b="1" dirty="0">
                <a:solidFill>
                  <a:srgbClr val="FFFF00"/>
                </a:solidFill>
              </a:rPr>
              <a:t>Areas</a:t>
            </a:r>
          </a:p>
        </p:txBody>
      </p:sp>
      <p:pic>
        <p:nvPicPr>
          <p:cNvPr id="24595" name="Image 29"/>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206375" y="2886075"/>
            <a:ext cx="1112838" cy="111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ZoneTexte 31">
            <a:extLst>
              <a:ext uri="{FF2B5EF4-FFF2-40B4-BE49-F238E27FC236}">
                <a16:creationId xmlns="" xmlns:a16="http://schemas.microsoft.com/office/drawing/2014/main" id="{F32F876C-3590-AC46-9579-ABC0F757A9E2}"/>
              </a:ext>
            </a:extLst>
          </p:cNvPr>
          <p:cNvSpPr txBox="1"/>
          <p:nvPr/>
        </p:nvSpPr>
        <p:spPr>
          <a:xfrm>
            <a:off x="1439863" y="3152775"/>
            <a:ext cx="1487487" cy="600075"/>
          </a:xfrm>
          <a:prstGeom prst="rect">
            <a:avLst/>
          </a:prstGeom>
          <a:noFill/>
        </p:spPr>
        <p:txBody>
          <a:bodyPr wrap="none">
            <a:spAutoFit/>
          </a:bodyPr>
          <a:lstStyle/>
          <a:p>
            <a:pPr>
              <a:defRPr/>
            </a:pPr>
            <a:r>
              <a:rPr lang="fr-FR" sz="1650" b="1" dirty="0" err="1">
                <a:solidFill>
                  <a:schemeClr val="bg1"/>
                </a:solidFill>
              </a:rPr>
              <a:t>Fishery</a:t>
            </a:r>
            <a:endParaRPr lang="fr-FR" sz="1650" b="1" dirty="0">
              <a:solidFill>
                <a:schemeClr val="bg1"/>
              </a:solidFill>
            </a:endParaRPr>
          </a:p>
          <a:p>
            <a:pPr>
              <a:defRPr/>
            </a:pPr>
            <a:r>
              <a:rPr lang="fr-FR" sz="1650" b="1" dirty="0">
                <a:solidFill>
                  <a:schemeClr val="bg1"/>
                </a:solidFill>
              </a:rPr>
              <a:t>management</a:t>
            </a:r>
          </a:p>
        </p:txBody>
      </p:sp>
      <p:pic>
        <p:nvPicPr>
          <p:cNvPr id="24597" name="Image 33"/>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a:off x="3119438" y="2906713"/>
            <a:ext cx="1122362"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ZoneTexte 34">
            <a:extLst>
              <a:ext uri="{FF2B5EF4-FFF2-40B4-BE49-F238E27FC236}">
                <a16:creationId xmlns="" xmlns:a16="http://schemas.microsoft.com/office/drawing/2014/main" id="{9CEE3196-C674-ED49-A3AA-713A5BB7FE79}"/>
              </a:ext>
            </a:extLst>
          </p:cNvPr>
          <p:cNvSpPr txBox="1"/>
          <p:nvPr/>
        </p:nvSpPr>
        <p:spPr>
          <a:xfrm>
            <a:off x="4346575" y="2898775"/>
            <a:ext cx="1574800" cy="1108075"/>
          </a:xfrm>
          <a:prstGeom prst="rect">
            <a:avLst/>
          </a:prstGeom>
          <a:noFill/>
        </p:spPr>
        <p:txBody>
          <a:bodyPr wrap="none">
            <a:spAutoFit/>
          </a:bodyPr>
          <a:lstStyle/>
          <a:p>
            <a:pPr>
              <a:defRPr/>
            </a:pPr>
            <a:r>
              <a:rPr lang="fr-FR" sz="1650" b="1" dirty="0" err="1">
                <a:solidFill>
                  <a:schemeClr val="bg1"/>
                </a:solidFill>
              </a:rPr>
              <a:t>Nationally</a:t>
            </a:r>
            <a:endParaRPr lang="fr-FR" sz="1650" b="1" dirty="0">
              <a:solidFill>
                <a:schemeClr val="bg1"/>
              </a:solidFill>
            </a:endParaRPr>
          </a:p>
          <a:p>
            <a:pPr>
              <a:defRPr/>
            </a:pPr>
            <a:r>
              <a:rPr lang="fr-FR" sz="1650" b="1" dirty="0" err="1">
                <a:solidFill>
                  <a:schemeClr val="bg1"/>
                </a:solidFill>
              </a:rPr>
              <a:t>Determined</a:t>
            </a:r>
            <a:endParaRPr lang="fr-FR" sz="1650" b="1" dirty="0">
              <a:solidFill>
                <a:schemeClr val="bg1"/>
              </a:solidFill>
            </a:endParaRPr>
          </a:p>
          <a:p>
            <a:pPr>
              <a:defRPr/>
            </a:pPr>
            <a:r>
              <a:rPr lang="fr-FR" sz="1650" b="1" dirty="0">
                <a:solidFill>
                  <a:schemeClr val="bg1"/>
                </a:solidFill>
              </a:rPr>
              <a:t>Contributions</a:t>
            </a:r>
          </a:p>
          <a:p>
            <a:pPr>
              <a:defRPr/>
            </a:pPr>
            <a:r>
              <a:rPr lang="fr-FR" sz="1650" b="1" dirty="0">
                <a:solidFill>
                  <a:schemeClr val="bg1"/>
                </a:solidFill>
              </a:rPr>
              <a:t>to UNFCCC</a:t>
            </a:r>
          </a:p>
        </p:txBody>
      </p:sp>
      <p:pic>
        <p:nvPicPr>
          <p:cNvPr id="24599" name="Image 39"/>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bwMode="auto">
          <a:xfrm>
            <a:off x="6122988" y="2906713"/>
            <a:ext cx="100012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ZoneTexte 40">
            <a:extLst>
              <a:ext uri="{FF2B5EF4-FFF2-40B4-BE49-F238E27FC236}">
                <a16:creationId xmlns="" xmlns:a16="http://schemas.microsoft.com/office/drawing/2014/main" id="{6F2EBDDA-F975-BA42-B660-14DA18995AF1}"/>
              </a:ext>
            </a:extLst>
          </p:cNvPr>
          <p:cNvSpPr txBox="1"/>
          <p:nvPr/>
        </p:nvSpPr>
        <p:spPr>
          <a:xfrm>
            <a:off x="7356475" y="2990850"/>
            <a:ext cx="1771650" cy="854075"/>
          </a:xfrm>
          <a:prstGeom prst="rect">
            <a:avLst/>
          </a:prstGeom>
          <a:noFill/>
        </p:spPr>
        <p:txBody>
          <a:bodyPr wrap="none">
            <a:spAutoFit/>
          </a:bodyPr>
          <a:lstStyle/>
          <a:p>
            <a:pPr>
              <a:defRPr/>
            </a:pPr>
            <a:r>
              <a:rPr lang="fr-FR" sz="1650" b="1" dirty="0" err="1">
                <a:solidFill>
                  <a:schemeClr val="bg1"/>
                </a:solidFill>
              </a:rPr>
              <a:t>Development</a:t>
            </a:r>
            <a:r>
              <a:rPr lang="fr-FR" sz="1650" b="1" dirty="0">
                <a:solidFill>
                  <a:schemeClr val="bg1"/>
                </a:solidFill>
              </a:rPr>
              <a:t> of</a:t>
            </a:r>
          </a:p>
          <a:p>
            <a:pPr>
              <a:defRPr/>
            </a:pPr>
            <a:r>
              <a:rPr lang="fr-FR" sz="1650" b="1" dirty="0">
                <a:solidFill>
                  <a:schemeClr val="bg1"/>
                </a:solidFill>
              </a:rPr>
              <a:t>national </a:t>
            </a:r>
            <a:r>
              <a:rPr lang="fr-FR" sz="1650" b="1" dirty="0" err="1">
                <a:solidFill>
                  <a:schemeClr val="bg1"/>
                </a:solidFill>
              </a:rPr>
              <a:t>ocean</a:t>
            </a:r>
            <a:endParaRPr lang="fr-FR" sz="1650" b="1" dirty="0">
              <a:solidFill>
                <a:schemeClr val="bg1"/>
              </a:solidFill>
            </a:endParaRPr>
          </a:p>
          <a:p>
            <a:pPr>
              <a:defRPr/>
            </a:pPr>
            <a:r>
              <a:rPr lang="fr-FR" sz="1650" b="1" dirty="0" err="1">
                <a:solidFill>
                  <a:schemeClr val="bg1"/>
                </a:solidFill>
              </a:rPr>
              <a:t>policies</a:t>
            </a:r>
            <a:endParaRPr lang="fr-FR" sz="1650" b="1" dirty="0">
              <a:solidFill>
                <a:schemeClr val="bg1"/>
              </a:solidFill>
            </a:endParaRPr>
          </a:p>
        </p:txBody>
      </p:sp>
      <p:pic>
        <p:nvPicPr>
          <p:cNvPr id="24601" name="Image 42"/>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bwMode="auto">
          <a:xfrm>
            <a:off x="215900" y="4386263"/>
            <a:ext cx="1092200"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 name="ZoneTexte 43">
            <a:extLst>
              <a:ext uri="{FF2B5EF4-FFF2-40B4-BE49-F238E27FC236}">
                <a16:creationId xmlns="" xmlns:a16="http://schemas.microsoft.com/office/drawing/2014/main" id="{F056972F-D44E-E349-B125-976C50FB275D}"/>
              </a:ext>
            </a:extLst>
          </p:cNvPr>
          <p:cNvSpPr txBox="1"/>
          <p:nvPr/>
        </p:nvSpPr>
        <p:spPr>
          <a:xfrm>
            <a:off x="1438275" y="4516438"/>
            <a:ext cx="1771650" cy="854075"/>
          </a:xfrm>
          <a:prstGeom prst="rect">
            <a:avLst/>
          </a:prstGeom>
          <a:noFill/>
        </p:spPr>
        <p:txBody>
          <a:bodyPr wrap="none">
            <a:spAutoFit/>
          </a:bodyPr>
          <a:lstStyle/>
          <a:p>
            <a:pPr>
              <a:defRPr/>
            </a:pPr>
            <a:r>
              <a:rPr lang="fr-FR" sz="1650" b="1" dirty="0" err="1">
                <a:solidFill>
                  <a:schemeClr val="bg1"/>
                </a:solidFill>
              </a:rPr>
              <a:t>Development</a:t>
            </a:r>
            <a:r>
              <a:rPr lang="fr-FR" sz="1650" b="1" dirty="0">
                <a:solidFill>
                  <a:schemeClr val="bg1"/>
                </a:solidFill>
              </a:rPr>
              <a:t> of</a:t>
            </a:r>
          </a:p>
          <a:p>
            <a:pPr>
              <a:defRPr/>
            </a:pPr>
            <a:r>
              <a:rPr lang="fr-FR" sz="1650" b="1" dirty="0">
                <a:solidFill>
                  <a:schemeClr val="bg1"/>
                </a:solidFill>
              </a:rPr>
              <a:t>national R&amp;D</a:t>
            </a:r>
          </a:p>
          <a:p>
            <a:pPr>
              <a:defRPr/>
            </a:pPr>
            <a:r>
              <a:rPr lang="fr-FR" sz="1650" b="1" dirty="0" err="1">
                <a:solidFill>
                  <a:schemeClr val="bg1"/>
                </a:solidFill>
              </a:rPr>
              <a:t>strategies</a:t>
            </a:r>
            <a:endParaRPr lang="fr-FR" sz="1650" b="1" dirty="0">
              <a:solidFill>
                <a:schemeClr val="bg1"/>
              </a:solidFill>
            </a:endParaRPr>
          </a:p>
        </p:txBody>
      </p:sp>
      <p:pic>
        <p:nvPicPr>
          <p:cNvPr id="24603" name="Image 45"/>
          <p:cNvPicPr>
            <a:picLocks noChangeAspect="1"/>
          </p:cNvPicPr>
          <p:nvPr/>
        </p:nvPicPr>
        <p:blipFill>
          <a:blip r:embed="rId10" cstate="email">
            <a:extLst>
              <a:ext uri="{28A0092B-C50C-407E-A947-70E740481C1C}">
                <a14:useLocalDpi xmlns:a14="http://schemas.microsoft.com/office/drawing/2010/main"/>
              </a:ext>
            </a:extLst>
          </a:blip>
          <a:srcRect/>
          <a:stretch>
            <a:fillRect/>
          </a:stretch>
        </p:blipFill>
        <p:spPr bwMode="auto">
          <a:xfrm>
            <a:off x="3209925" y="4460875"/>
            <a:ext cx="941388"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ZoneTexte 46">
            <a:extLst>
              <a:ext uri="{FF2B5EF4-FFF2-40B4-BE49-F238E27FC236}">
                <a16:creationId xmlns="" xmlns:a16="http://schemas.microsoft.com/office/drawing/2014/main" id="{3EAE1A28-CD1E-AE43-999E-73651ECD3088}"/>
              </a:ext>
            </a:extLst>
          </p:cNvPr>
          <p:cNvSpPr txBox="1"/>
          <p:nvPr/>
        </p:nvSpPr>
        <p:spPr>
          <a:xfrm>
            <a:off x="4346575" y="4386263"/>
            <a:ext cx="1901825" cy="1108075"/>
          </a:xfrm>
          <a:prstGeom prst="rect">
            <a:avLst/>
          </a:prstGeom>
          <a:noFill/>
        </p:spPr>
        <p:txBody>
          <a:bodyPr wrap="none">
            <a:spAutoFit/>
          </a:bodyPr>
          <a:lstStyle/>
          <a:p>
            <a:pPr>
              <a:defRPr/>
            </a:pPr>
            <a:r>
              <a:rPr lang="fr-FR" sz="1650" b="1" dirty="0" err="1">
                <a:solidFill>
                  <a:schemeClr val="bg1"/>
                </a:solidFill>
              </a:rPr>
              <a:t>Regional</a:t>
            </a:r>
            <a:r>
              <a:rPr lang="fr-FR" sz="1650" b="1" dirty="0">
                <a:solidFill>
                  <a:schemeClr val="bg1"/>
                </a:solidFill>
              </a:rPr>
              <a:t> and</a:t>
            </a:r>
          </a:p>
          <a:p>
            <a:pPr>
              <a:defRPr/>
            </a:pPr>
            <a:r>
              <a:rPr lang="fr-FR" sz="1650" b="1" dirty="0">
                <a:solidFill>
                  <a:schemeClr val="bg1"/>
                </a:solidFill>
              </a:rPr>
              <a:t>national </a:t>
            </a:r>
            <a:r>
              <a:rPr lang="fr-FR" sz="1650" b="1" dirty="0" err="1">
                <a:solidFill>
                  <a:schemeClr val="bg1"/>
                </a:solidFill>
              </a:rPr>
              <a:t>capacity</a:t>
            </a:r>
            <a:endParaRPr lang="fr-FR" sz="1650" b="1" dirty="0">
              <a:solidFill>
                <a:schemeClr val="bg1"/>
              </a:solidFill>
            </a:endParaRPr>
          </a:p>
          <a:p>
            <a:pPr>
              <a:defRPr/>
            </a:pPr>
            <a:r>
              <a:rPr lang="fr-FR" sz="1650" b="1" dirty="0" err="1">
                <a:solidFill>
                  <a:schemeClr val="bg1"/>
                </a:solidFill>
              </a:rPr>
              <a:t>development</a:t>
            </a:r>
            <a:r>
              <a:rPr lang="fr-FR" sz="1650" b="1" dirty="0">
                <a:solidFill>
                  <a:schemeClr val="bg1"/>
                </a:solidFill>
              </a:rPr>
              <a:t> </a:t>
            </a:r>
          </a:p>
          <a:p>
            <a:pPr>
              <a:defRPr/>
            </a:pPr>
            <a:r>
              <a:rPr lang="fr-FR" sz="1650" b="1" dirty="0">
                <a:solidFill>
                  <a:schemeClr val="bg1"/>
                </a:solidFill>
              </a:rPr>
              <a:t>planning</a:t>
            </a:r>
          </a:p>
        </p:txBody>
      </p:sp>
      <p:sp>
        <p:nvSpPr>
          <p:cNvPr id="48" name="ZoneTexte 47">
            <a:extLst>
              <a:ext uri="{FF2B5EF4-FFF2-40B4-BE49-F238E27FC236}">
                <a16:creationId xmlns="" xmlns:a16="http://schemas.microsoft.com/office/drawing/2014/main" id="{A120C961-D392-0A4D-93E1-DC4BD3529799}"/>
              </a:ext>
            </a:extLst>
          </p:cNvPr>
          <p:cNvSpPr txBox="1"/>
          <p:nvPr/>
        </p:nvSpPr>
        <p:spPr>
          <a:xfrm>
            <a:off x="7373938" y="4643438"/>
            <a:ext cx="1571625" cy="600075"/>
          </a:xfrm>
          <a:prstGeom prst="rect">
            <a:avLst/>
          </a:prstGeom>
          <a:noFill/>
        </p:spPr>
        <p:txBody>
          <a:bodyPr wrap="none">
            <a:spAutoFit/>
          </a:bodyPr>
          <a:lstStyle/>
          <a:p>
            <a:pPr>
              <a:defRPr/>
            </a:pPr>
            <a:r>
              <a:rPr lang="fr-FR" sz="1650" b="1" dirty="0" err="1">
                <a:solidFill>
                  <a:srgbClr val="FFFF00"/>
                </a:solidFill>
              </a:rPr>
              <a:t>Early</a:t>
            </a:r>
            <a:r>
              <a:rPr lang="fr-FR" sz="1650" b="1" dirty="0">
                <a:solidFill>
                  <a:srgbClr val="FFFF00"/>
                </a:solidFill>
              </a:rPr>
              <a:t> warning</a:t>
            </a:r>
          </a:p>
          <a:p>
            <a:pPr>
              <a:defRPr/>
            </a:pPr>
            <a:r>
              <a:rPr lang="fr-FR" sz="1650" b="1" dirty="0" err="1">
                <a:solidFill>
                  <a:srgbClr val="FFFF00"/>
                </a:solidFill>
              </a:rPr>
              <a:t>systems</a:t>
            </a:r>
            <a:endParaRPr lang="fr-FR" sz="1650" b="1" dirty="0">
              <a:solidFill>
                <a:srgbClr val="FFFF00"/>
              </a:solidFill>
            </a:endParaRPr>
          </a:p>
        </p:txBody>
      </p:sp>
      <p:pic>
        <p:nvPicPr>
          <p:cNvPr id="24606" name="Image 49"/>
          <p:cNvPicPr>
            <a:picLocks noChangeAspect="1"/>
          </p:cNvPicPr>
          <p:nvPr/>
        </p:nvPicPr>
        <p:blipFill>
          <a:blip r:embed="rId11" cstate="email">
            <a:extLst>
              <a:ext uri="{28A0092B-C50C-407E-A947-70E740481C1C}">
                <a14:useLocalDpi xmlns:a14="http://schemas.microsoft.com/office/drawing/2010/main"/>
              </a:ext>
            </a:extLst>
          </a:blip>
          <a:srcRect/>
          <a:stretch>
            <a:fillRect/>
          </a:stretch>
        </p:blipFill>
        <p:spPr bwMode="auto">
          <a:xfrm>
            <a:off x="6030913" y="4243388"/>
            <a:ext cx="1370012" cy="1370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Rounded Rectangle 35"/>
          <p:cNvSpPr/>
          <p:nvPr/>
        </p:nvSpPr>
        <p:spPr>
          <a:xfrm>
            <a:off x="8318500" y="5180013"/>
            <a:ext cx="647700" cy="647700"/>
          </a:xfrm>
          <a:prstGeom prst="roundRect">
            <a:avLst>
              <a:gd name="adj" fmla="val 16670"/>
            </a:avLst>
          </a:prstGeom>
          <a:blipFill>
            <a:blip r:embed="rId12" cstate="email">
              <a:extLst>
                <a:ext uri="{28A0092B-C50C-407E-A947-70E740481C1C}">
                  <a14:useLocalDpi xmlns:a14="http://schemas.microsoft.com/office/drawing/2010/main"/>
                </a:ext>
              </a:extLst>
            </a:blip>
            <a:srcRect/>
            <a:stretch>
              <a:fillRect/>
            </a:stretch>
          </a:blipFill>
          <a:ln w="28575">
            <a:solidFill>
              <a:srgbClr val="92D050"/>
            </a:solid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5" descr="IMG_4828.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Rectangle 5"/>
          <p:cNvSpPr>
            <a:spLocks noChangeArrowheads="1"/>
          </p:cNvSpPr>
          <p:nvPr/>
        </p:nvSpPr>
        <p:spPr bwMode="auto">
          <a:xfrm>
            <a:off x="3851275" y="2335213"/>
            <a:ext cx="2530475"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bg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bg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bg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bg1"/>
                </a:solidFill>
                <a:latin typeface="Arial" panose="020B0604020202020204" pitchFamily="34" charset="0"/>
                <a:ea typeface="ＭＳ Ｐゴシック" panose="020B0600070205080204" pitchFamily="34" charset="-128"/>
              </a:defRPr>
            </a:lvl4pPr>
            <a:lvl5pPr marL="2057400" indent="-228600">
              <a:spcBef>
                <a:spcPct val="20000"/>
              </a:spcBef>
              <a:buChar char="»"/>
              <a:defRPr sz="1600">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bg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ko-KR" altLang="es-CO" b="1">
                <a:solidFill>
                  <a:srgbClr val="FFFF00"/>
                </a:solidFill>
              </a:rPr>
              <a:t>감사합니다</a:t>
            </a:r>
            <a:r>
              <a:rPr lang="es-CO" altLang="ko-KR" b="1">
                <a:solidFill>
                  <a:srgbClr val="FFFF00"/>
                </a:solidFill>
              </a:rPr>
              <a:t>!</a:t>
            </a:r>
            <a:endParaRPr lang="es-ES_tradnl" altLang="es-ES" b="1">
              <a:solidFill>
                <a:srgbClr val="FFFF00"/>
              </a:solidFill>
            </a:endParaRPr>
          </a:p>
          <a:p>
            <a:pPr eaLnBrk="1" hangingPunct="1">
              <a:spcBef>
                <a:spcPct val="0"/>
              </a:spcBef>
              <a:buFontTx/>
              <a:buNone/>
            </a:pPr>
            <a:r>
              <a:rPr lang="es-ES_tradnl" altLang="es-ES">
                <a:solidFill>
                  <a:srgbClr val="002060"/>
                </a:solidFill>
              </a:rPr>
              <a:t>¡Muchas gracias!</a:t>
            </a:r>
            <a:endParaRPr lang="en-US" altLang="es-ES">
              <a:solidFill>
                <a:srgbClr val="002060"/>
              </a:solidFill>
            </a:endParaRPr>
          </a:p>
          <a:p>
            <a:pPr eaLnBrk="1" hangingPunct="1">
              <a:spcBef>
                <a:spcPct val="0"/>
              </a:spcBef>
              <a:buFontTx/>
              <a:buNone/>
            </a:pPr>
            <a:r>
              <a:rPr lang="es-ES_tradnl" altLang="es-ES">
                <a:solidFill>
                  <a:srgbClr val="FFFF00"/>
                </a:solidFill>
              </a:rPr>
              <a:t>Merci beaucoup!</a:t>
            </a:r>
          </a:p>
          <a:p>
            <a:pPr eaLnBrk="1" hangingPunct="1">
              <a:spcBef>
                <a:spcPct val="0"/>
              </a:spcBef>
              <a:buFontTx/>
              <a:buNone/>
            </a:pPr>
            <a:r>
              <a:rPr lang="en-US" altLang="es-ES">
                <a:solidFill>
                  <a:srgbClr val="002060"/>
                </a:solidFill>
              </a:rPr>
              <a:t>Thank you!</a:t>
            </a:r>
          </a:p>
          <a:p>
            <a:pPr eaLnBrk="1" hangingPunct="1">
              <a:spcBef>
                <a:spcPct val="0"/>
              </a:spcBef>
              <a:buFontTx/>
              <a:buNone/>
            </a:pPr>
            <a:r>
              <a:rPr lang="ar-SA" altLang="es-ES">
                <a:solidFill>
                  <a:schemeClr val="tx1"/>
                </a:solidFill>
                <a:cs typeface="Times New Roman" panose="02020603050405020304" pitchFamily="18" charset="0"/>
              </a:rPr>
              <a:t>شُكْرًا</a:t>
            </a:r>
            <a:r>
              <a:rPr lang="es-ES" altLang="es-ES">
                <a:solidFill>
                  <a:schemeClr val="tx1"/>
                </a:solidFill>
                <a:cs typeface="Times New Roman" panose="02020603050405020304" pitchFamily="18" charset="0"/>
              </a:rPr>
              <a:t> </a:t>
            </a:r>
          </a:p>
          <a:p>
            <a:pPr eaLnBrk="1" hangingPunct="1">
              <a:spcBef>
                <a:spcPct val="0"/>
              </a:spcBef>
              <a:buFontTx/>
              <a:buNone/>
            </a:pPr>
            <a:r>
              <a:rPr lang="az-Cyrl-AZ" altLang="es-ES">
                <a:solidFill>
                  <a:srgbClr val="FFFF00"/>
                </a:solidFill>
                <a:cs typeface="Times New Roman" panose="02020603050405020304" pitchFamily="18" charset="0"/>
              </a:rPr>
              <a:t>Спасибо</a:t>
            </a:r>
            <a:endParaRPr lang="es-ES_tradnl" altLang="es-ES">
              <a:solidFill>
                <a:srgbClr val="FFFF00"/>
              </a:solidFill>
              <a:cs typeface="Times New Roman" panose="02020603050405020304" pitchFamily="18" charset="0"/>
            </a:endParaRPr>
          </a:p>
          <a:p>
            <a:pPr eaLnBrk="1" hangingPunct="1">
              <a:spcBef>
                <a:spcPct val="0"/>
              </a:spcBef>
              <a:buFontTx/>
              <a:buNone/>
            </a:pPr>
            <a:r>
              <a:rPr lang="zh-TW" altLang="en-US">
                <a:solidFill>
                  <a:srgbClr val="FFFF00"/>
                </a:solidFill>
                <a:cs typeface="Times New Roman" panose="02020603050405020304" pitchFamily="18" charset="0"/>
              </a:rPr>
              <a:t>谢谢</a:t>
            </a:r>
            <a:endParaRPr lang="en-US" altLang="es-ES">
              <a:solidFill>
                <a:srgbClr val="FFFF00"/>
              </a:solidFill>
              <a:cs typeface="Times New Roman" panose="02020603050405020304" pitchFamily="18" charset="0"/>
            </a:endParaRPr>
          </a:p>
        </p:txBody>
      </p:sp>
      <p:sp>
        <p:nvSpPr>
          <p:cNvPr id="80901" name="TextBox 2"/>
          <p:cNvSpPr txBox="1">
            <a:spLocks noChangeArrowheads="1"/>
          </p:cNvSpPr>
          <p:nvPr/>
        </p:nvSpPr>
        <p:spPr bwMode="auto">
          <a:xfrm>
            <a:off x="684213" y="1125538"/>
            <a:ext cx="8027987" cy="1200150"/>
          </a:xfrm>
          <a:prstGeom prst="rect">
            <a:avLst/>
          </a:prstGeom>
          <a:noFill/>
          <a:ln w="9525">
            <a:noFill/>
            <a:miter lim="800000"/>
            <a:headEnd/>
            <a:tailEnd/>
          </a:ln>
        </p:spPr>
        <p:txBody>
          <a:bodyPr>
            <a:spAutoFit/>
          </a:bodyPr>
          <a:lstStyle/>
          <a:p>
            <a:pPr algn="ctr" eaLnBrk="1" hangingPunct="1">
              <a:defRPr/>
            </a:pPr>
            <a:r>
              <a:rPr lang="en-US" altLang="es-ES" b="1" dirty="0">
                <a:solidFill>
                  <a:schemeClr val="accent2">
                    <a:lumMod val="60000"/>
                    <a:lumOff val="40000"/>
                  </a:schemeClr>
                </a:solidFill>
                <a:latin typeface="Arial" charset="0"/>
              </a:rPr>
              <a:t>ioc.unesco.org</a:t>
            </a:r>
          </a:p>
          <a:p>
            <a:pPr algn="ctr" eaLnBrk="1" hangingPunct="1">
              <a:defRPr/>
            </a:pPr>
            <a:r>
              <a:rPr lang="en-US" b="1" i="1" dirty="0">
                <a:latin typeface="Arial" charset="0"/>
              </a:rPr>
              <a:t>iocaribe</a:t>
            </a:r>
            <a:r>
              <a:rPr lang="en-US" i="1" dirty="0">
                <a:latin typeface="Arial" charset="0"/>
              </a:rPr>
              <a:t>.</a:t>
            </a:r>
            <a:r>
              <a:rPr lang="en-US" b="1" i="1" dirty="0">
                <a:latin typeface="Arial" charset="0"/>
              </a:rPr>
              <a:t>ioc</a:t>
            </a:r>
            <a:r>
              <a:rPr lang="en-US" i="1" dirty="0">
                <a:latin typeface="Arial" charset="0"/>
              </a:rPr>
              <a:t>-</a:t>
            </a:r>
            <a:r>
              <a:rPr lang="en-US" b="1" i="1" dirty="0">
                <a:latin typeface="Arial" charset="0"/>
              </a:rPr>
              <a:t>unesco</a:t>
            </a:r>
            <a:r>
              <a:rPr lang="en-US" i="1" dirty="0">
                <a:latin typeface="Arial" charset="0"/>
              </a:rPr>
              <a:t>.</a:t>
            </a:r>
            <a:r>
              <a:rPr lang="en-US" b="1" i="1" dirty="0">
                <a:latin typeface="Arial" charset="0"/>
              </a:rPr>
              <a:t>org</a:t>
            </a:r>
            <a:r>
              <a:rPr lang="en-US" i="1" dirty="0">
                <a:latin typeface="Arial" charset="0"/>
              </a:rPr>
              <a:t>/</a:t>
            </a:r>
          </a:p>
          <a:p>
            <a:pPr algn="ctr" eaLnBrk="1" hangingPunct="1">
              <a:defRPr/>
            </a:pPr>
            <a:r>
              <a:rPr lang="es-CO" altLang="es-ES" b="1" i="1" dirty="0">
                <a:solidFill>
                  <a:schemeClr val="accent2">
                    <a:lumMod val="60000"/>
                    <a:lumOff val="40000"/>
                  </a:schemeClr>
                </a:solidFill>
                <a:latin typeface="Arial" charset="0"/>
              </a:rPr>
              <a:t>c.toro@unesco.org</a:t>
            </a:r>
            <a:endParaRPr lang="en-US" altLang="es-ES" b="1" dirty="0">
              <a:solidFill>
                <a:schemeClr val="accent2">
                  <a:lumMod val="60000"/>
                  <a:lumOff val="40000"/>
                </a:schemeClr>
              </a:solidFill>
              <a:latin typeface="Arial"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4" descr="iocaribe-web-banne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219700" y="6237288"/>
            <a:ext cx="3924300" cy="62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Text Box 6"/>
          <p:cNvSpPr txBox="1">
            <a:spLocks noChangeArrowheads="1"/>
          </p:cNvSpPr>
          <p:nvPr/>
        </p:nvSpPr>
        <p:spPr bwMode="auto">
          <a:xfrm>
            <a:off x="395288" y="333375"/>
            <a:ext cx="84978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bg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bg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bg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bg1"/>
                </a:solidFill>
                <a:latin typeface="Arial" panose="020B0604020202020204" pitchFamily="34" charset="0"/>
                <a:ea typeface="ＭＳ Ｐゴシック" panose="020B0600070205080204" pitchFamily="34" charset="-128"/>
              </a:defRPr>
            </a:lvl4pPr>
            <a:lvl5pPr marL="2057400" indent="-228600">
              <a:spcBef>
                <a:spcPct val="20000"/>
              </a:spcBef>
              <a:buChar char="»"/>
              <a:defRPr sz="1600">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bg1"/>
                </a:solidFill>
                <a:latin typeface="Arial" panose="020B0604020202020204" pitchFamily="34" charset="0"/>
                <a:ea typeface="ＭＳ Ｐゴシック" panose="020B0600070205080204" pitchFamily="34" charset="-128"/>
              </a:defRPr>
            </a:lvl9pPr>
          </a:lstStyle>
          <a:p>
            <a:pPr algn="ctr">
              <a:spcBef>
                <a:spcPct val="50000"/>
              </a:spcBef>
              <a:buFontTx/>
              <a:buNone/>
            </a:pPr>
            <a:endParaRPr lang="es-CO" altLang="es-CO"/>
          </a:p>
        </p:txBody>
      </p:sp>
      <p:sp>
        <p:nvSpPr>
          <p:cNvPr id="6148" name="CuadroTexto 5"/>
          <p:cNvSpPr txBox="1">
            <a:spLocks noChangeArrowheads="1"/>
          </p:cNvSpPr>
          <p:nvPr/>
        </p:nvSpPr>
        <p:spPr bwMode="auto">
          <a:xfrm>
            <a:off x="0" y="31750"/>
            <a:ext cx="9144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bg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bg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bg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bg1"/>
                </a:solidFill>
                <a:latin typeface="Arial" panose="020B0604020202020204" pitchFamily="34" charset="0"/>
                <a:ea typeface="ＭＳ Ｐゴシック" panose="020B0600070205080204" pitchFamily="34" charset="-128"/>
              </a:defRPr>
            </a:lvl4pPr>
            <a:lvl5pPr marL="2057400" indent="-228600">
              <a:spcBef>
                <a:spcPct val="20000"/>
              </a:spcBef>
              <a:buChar char="»"/>
              <a:defRPr sz="1600">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bg1"/>
                </a:solidFill>
                <a:latin typeface="Arial" panose="020B0604020202020204" pitchFamily="34" charset="0"/>
                <a:ea typeface="ＭＳ Ｐゴシック" panose="020B0600070205080204" pitchFamily="34" charset="-128"/>
              </a:defRPr>
            </a:lvl9pPr>
          </a:lstStyle>
          <a:p>
            <a:pPr>
              <a:spcBef>
                <a:spcPct val="0"/>
              </a:spcBef>
              <a:buFontTx/>
              <a:buNone/>
            </a:pPr>
            <a:endParaRPr lang="es-CO" altLang="es-CO" sz="2000">
              <a:solidFill>
                <a:srgbClr val="008AF2"/>
              </a:solidFill>
            </a:endParaRPr>
          </a:p>
          <a:p>
            <a:pPr>
              <a:spcBef>
                <a:spcPct val="0"/>
              </a:spcBef>
              <a:buFontTx/>
              <a:buNone/>
            </a:pPr>
            <a:endParaRPr lang="en-US" altLang="es-CO" sz="2000">
              <a:solidFill>
                <a:srgbClr val="008AF2"/>
              </a:solidFill>
            </a:endParaRPr>
          </a:p>
        </p:txBody>
      </p:sp>
      <p:sp>
        <p:nvSpPr>
          <p:cNvPr id="8" name="Content Placeholder 2"/>
          <p:cNvSpPr>
            <a:spLocks noGrp="1"/>
          </p:cNvSpPr>
          <p:nvPr>
            <p:ph idx="1"/>
          </p:nvPr>
        </p:nvSpPr>
        <p:spPr>
          <a:xfrm>
            <a:off x="136525" y="377825"/>
            <a:ext cx="8748713" cy="6394450"/>
          </a:xfrm>
        </p:spPr>
        <p:txBody>
          <a:bodyPr/>
          <a:lstStyle/>
          <a:p>
            <a:pPr marL="0" indent="0" algn="just">
              <a:spcAft>
                <a:spcPts val="2400"/>
              </a:spcAft>
              <a:buFontTx/>
              <a:buNone/>
              <a:defRPr/>
            </a:pPr>
            <a:r>
              <a:rPr lang="en-US" sz="2000" b="1" dirty="0" smtClean="0">
                <a:solidFill>
                  <a:srgbClr val="00B0F0"/>
                </a:solidFill>
                <a:ea typeface="MS PGothic" panose="020B0600070205080204" pitchFamily="34" charset="-128"/>
              </a:rPr>
              <a:t>The Intergovernmental Oceanographic Commission (IOC) of UNESCO</a:t>
            </a:r>
          </a:p>
          <a:p>
            <a:pPr algn="just">
              <a:spcAft>
                <a:spcPts val="2400"/>
              </a:spcAft>
              <a:buFont typeface="Wingdings" panose="05000000000000000000" pitchFamily="2" charset="2"/>
              <a:buChar char="Ø"/>
              <a:defRPr/>
            </a:pPr>
            <a:r>
              <a:rPr lang="es-CR" altLang="zh-CN" sz="2000" i="1" dirty="0" smtClean="0">
                <a:solidFill>
                  <a:schemeClr val="bg1">
                    <a:lumMod val="95000"/>
                  </a:schemeClr>
                </a:solidFill>
                <a:ea typeface="Times New Roman" charset="0"/>
                <a:cs typeface="Times New Roman" charset="0"/>
                <a:sym typeface="Gill Sans"/>
              </a:rPr>
              <a:t>The </a:t>
            </a:r>
            <a:r>
              <a:rPr lang="es-CR" altLang="zh-CN" sz="2000" i="1" dirty="0" err="1">
                <a:solidFill>
                  <a:schemeClr val="bg1">
                    <a:lumMod val="95000"/>
                  </a:schemeClr>
                </a:solidFill>
                <a:ea typeface="Times New Roman" charset="0"/>
                <a:cs typeface="Times New Roman" charset="0"/>
                <a:sym typeface="Gill Sans"/>
              </a:rPr>
              <a:t>Intergovernmental</a:t>
            </a:r>
            <a:r>
              <a:rPr lang="es-CR" altLang="zh-CN" sz="2000" i="1" dirty="0">
                <a:solidFill>
                  <a:schemeClr val="bg1">
                    <a:lumMod val="95000"/>
                  </a:schemeClr>
                </a:solidFill>
                <a:ea typeface="Times New Roman" charset="0"/>
                <a:cs typeface="Times New Roman" charset="0"/>
                <a:sym typeface="Gill Sans"/>
              </a:rPr>
              <a:t> </a:t>
            </a:r>
            <a:r>
              <a:rPr lang="es-CR" altLang="zh-CN" sz="2000" i="1" dirty="0" err="1">
                <a:solidFill>
                  <a:schemeClr val="bg1">
                    <a:lumMod val="95000"/>
                  </a:schemeClr>
                </a:solidFill>
                <a:ea typeface="Times New Roman" charset="0"/>
                <a:cs typeface="Times New Roman" charset="0"/>
                <a:sym typeface="Gill Sans"/>
              </a:rPr>
              <a:t>Oceanographic</a:t>
            </a:r>
            <a:r>
              <a:rPr lang="es-CR" altLang="zh-CN" sz="2000" i="1" dirty="0">
                <a:solidFill>
                  <a:schemeClr val="bg1">
                    <a:lumMod val="95000"/>
                  </a:schemeClr>
                </a:solidFill>
                <a:ea typeface="Times New Roman" charset="0"/>
                <a:cs typeface="Times New Roman" charset="0"/>
                <a:sym typeface="Gill Sans"/>
              </a:rPr>
              <a:t> </a:t>
            </a:r>
            <a:r>
              <a:rPr lang="es-CR" altLang="zh-CN" sz="2000" i="1" dirty="0" err="1">
                <a:solidFill>
                  <a:schemeClr val="bg1">
                    <a:lumMod val="95000"/>
                  </a:schemeClr>
                </a:solidFill>
                <a:ea typeface="Times New Roman" charset="0"/>
                <a:cs typeface="Times New Roman" charset="0"/>
                <a:sym typeface="Gill Sans"/>
              </a:rPr>
              <a:t>Commission</a:t>
            </a:r>
            <a:r>
              <a:rPr lang="es-CR" altLang="zh-CN" sz="2000" i="1" dirty="0">
                <a:solidFill>
                  <a:schemeClr val="bg1">
                    <a:lumMod val="95000"/>
                  </a:schemeClr>
                </a:solidFill>
                <a:ea typeface="Times New Roman" charset="0"/>
                <a:cs typeface="Times New Roman" charset="0"/>
                <a:sym typeface="Gill Sans"/>
              </a:rPr>
              <a:t> of UNESCO </a:t>
            </a:r>
            <a:r>
              <a:rPr lang="es-CR" altLang="zh-CN" sz="2000" i="1" dirty="0" smtClean="0">
                <a:solidFill>
                  <a:schemeClr val="bg1">
                    <a:lumMod val="95000"/>
                  </a:schemeClr>
                </a:solidFill>
                <a:ea typeface="Times New Roman" charset="0"/>
                <a:cs typeface="Times New Roman" charset="0"/>
                <a:sym typeface="Gill Sans"/>
              </a:rPr>
              <a:t>(IOC-UNESCO), </a:t>
            </a:r>
            <a:r>
              <a:rPr lang="es-CR" altLang="zh-CN" sz="2000" i="1" dirty="0" err="1" smtClean="0">
                <a:solidFill>
                  <a:schemeClr val="bg1">
                    <a:lumMod val="95000"/>
                  </a:schemeClr>
                </a:solidFill>
                <a:ea typeface="Times New Roman" charset="0"/>
                <a:cs typeface="Times New Roman" charset="0"/>
                <a:sym typeface="Gill Sans"/>
              </a:rPr>
              <a:t>established</a:t>
            </a:r>
            <a:r>
              <a:rPr lang="es-CR" altLang="zh-CN" sz="2000" i="1" dirty="0" smtClean="0">
                <a:solidFill>
                  <a:schemeClr val="bg1">
                    <a:lumMod val="95000"/>
                  </a:schemeClr>
                </a:solidFill>
                <a:ea typeface="Times New Roman" charset="0"/>
                <a:cs typeface="Times New Roman" charset="0"/>
                <a:sym typeface="Gill Sans"/>
              </a:rPr>
              <a:t> in 1960 as a </a:t>
            </a:r>
            <a:r>
              <a:rPr lang="es-CR" altLang="zh-CN" sz="2000" i="1" dirty="0" err="1" smtClean="0">
                <a:solidFill>
                  <a:schemeClr val="bg1">
                    <a:lumMod val="95000"/>
                  </a:schemeClr>
                </a:solidFill>
                <a:ea typeface="Times New Roman" charset="0"/>
                <a:cs typeface="Times New Roman" charset="0"/>
                <a:sym typeface="Gill Sans"/>
              </a:rPr>
              <a:t>body</a:t>
            </a:r>
            <a:r>
              <a:rPr lang="es-CR" altLang="zh-CN" sz="2000" i="1" dirty="0" smtClean="0">
                <a:solidFill>
                  <a:schemeClr val="bg1">
                    <a:lumMod val="95000"/>
                  </a:schemeClr>
                </a:solidFill>
                <a:ea typeface="Times New Roman" charset="0"/>
                <a:cs typeface="Times New Roman" charset="0"/>
                <a:sym typeface="Gill Sans"/>
              </a:rPr>
              <a:t> </a:t>
            </a:r>
            <a:r>
              <a:rPr lang="es-CR" altLang="zh-CN" sz="2000" i="1" dirty="0" err="1" smtClean="0">
                <a:solidFill>
                  <a:schemeClr val="bg1">
                    <a:lumMod val="95000"/>
                  </a:schemeClr>
                </a:solidFill>
                <a:ea typeface="Times New Roman" charset="0"/>
                <a:cs typeface="Times New Roman" charset="0"/>
                <a:sym typeface="Gill Sans"/>
              </a:rPr>
              <a:t>with</a:t>
            </a:r>
            <a:r>
              <a:rPr lang="es-CR" altLang="zh-CN" sz="2000" i="1" dirty="0" smtClean="0">
                <a:solidFill>
                  <a:schemeClr val="bg1">
                    <a:lumMod val="95000"/>
                  </a:schemeClr>
                </a:solidFill>
                <a:ea typeface="Times New Roman" charset="0"/>
                <a:cs typeface="Times New Roman" charset="0"/>
                <a:sym typeface="Gill Sans"/>
              </a:rPr>
              <a:t> </a:t>
            </a:r>
            <a:r>
              <a:rPr lang="es-CR" altLang="zh-CN" sz="2000" i="1" dirty="0" err="1" smtClean="0">
                <a:solidFill>
                  <a:schemeClr val="bg1">
                    <a:lumMod val="95000"/>
                  </a:schemeClr>
                </a:solidFill>
                <a:ea typeface="Times New Roman" charset="0"/>
                <a:cs typeface="Times New Roman" charset="0"/>
                <a:sym typeface="Gill Sans"/>
              </a:rPr>
              <a:t>functional</a:t>
            </a:r>
            <a:r>
              <a:rPr lang="es-CR" altLang="zh-CN" sz="2000" i="1" dirty="0" smtClean="0">
                <a:solidFill>
                  <a:schemeClr val="bg1">
                    <a:lumMod val="95000"/>
                  </a:schemeClr>
                </a:solidFill>
                <a:ea typeface="Times New Roman" charset="0"/>
                <a:cs typeface="Times New Roman" charset="0"/>
                <a:sym typeface="Gill Sans"/>
              </a:rPr>
              <a:t> </a:t>
            </a:r>
            <a:r>
              <a:rPr lang="es-CR" altLang="zh-CN" sz="2000" i="1" dirty="0" err="1" smtClean="0">
                <a:solidFill>
                  <a:schemeClr val="bg1">
                    <a:lumMod val="95000"/>
                  </a:schemeClr>
                </a:solidFill>
                <a:ea typeface="Times New Roman" charset="0"/>
                <a:cs typeface="Times New Roman" charset="0"/>
                <a:sym typeface="Gill Sans"/>
              </a:rPr>
              <a:t>autonomy</a:t>
            </a:r>
            <a:r>
              <a:rPr lang="es-CR" altLang="zh-CN" sz="2000" i="1" dirty="0" smtClean="0">
                <a:solidFill>
                  <a:schemeClr val="bg1">
                    <a:lumMod val="95000"/>
                  </a:schemeClr>
                </a:solidFill>
                <a:ea typeface="Times New Roman" charset="0"/>
                <a:cs typeface="Times New Roman" charset="0"/>
                <a:sym typeface="Gill Sans"/>
              </a:rPr>
              <a:t> </a:t>
            </a:r>
            <a:r>
              <a:rPr lang="es-CR" altLang="zh-CN" sz="2000" i="1" dirty="0" err="1" smtClean="0">
                <a:solidFill>
                  <a:schemeClr val="bg1">
                    <a:lumMod val="95000"/>
                  </a:schemeClr>
                </a:solidFill>
                <a:ea typeface="Times New Roman" charset="0"/>
                <a:cs typeface="Times New Roman" charset="0"/>
                <a:sym typeface="Gill Sans"/>
              </a:rPr>
              <a:t>within</a:t>
            </a:r>
            <a:r>
              <a:rPr lang="es-CR" altLang="zh-CN" sz="2000" i="1" dirty="0" smtClean="0">
                <a:solidFill>
                  <a:schemeClr val="bg1">
                    <a:lumMod val="95000"/>
                  </a:schemeClr>
                </a:solidFill>
                <a:ea typeface="Times New Roman" charset="0"/>
                <a:cs typeface="Times New Roman" charset="0"/>
                <a:sym typeface="Gill Sans"/>
              </a:rPr>
              <a:t> UNESCO, </a:t>
            </a:r>
            <a:r>
              <a:rPr lang="es-CR" altLang="zh-CN" sz="2000" i="1" dirty="0" err="1" smtClean="0">
                <a:solidFill>
                  <a:schemeClr val="bg1">
                    <a:lumMod val="95000"/>
                  </a:schemeClr>
                </a:solidFill>
                <a:ea typeface="Times New Roman" charset="0"/>
                <a:cs typeface="Times New Roman" charset="0"/>
                <a:sym typeface="Gill Sans"/>
              </a:rPr>
              <a:t>is</a:t>
            </a:r>
            <a:r>
              <a:rPr lang="es-CR" altLang="zh-CN" sz="2000" i="1" dirty="0" smtClean="0">
                <a:solidFill>
                  <a:schemeClr val="bg1">
                    <a:lumMod val="95000"/>
                  </a:schemeClr>
                </a:solidFill>
                <a:ea typeface="Times New Roman" charset="0"/>
                <a:cs typeface="Times New Roman" charset="0"/>
                <a:sym typeface="Gill Sans"/>
              </a:rPr>
              <a:t> the </a:t>
            </a:r>
            <a:r>
              <a:rPr lang="es-CR" altLang="zh-CN" sz="2000" i="1" dirty="0" err="1" smtClean="0">
                <a:solidFill>
                  <a:schemeClr val="bg1">
                    <a:lumMod val="95000"/>
                  </a:schemeClr>
                </a:solidFill>
                <a:ea typeface="Times New Roman" charset="0"/>
                <a:cs typeface="Times New Roman" charset="0"/>
                <a:sym typeface="Gill Sans"/>
              </a:rPr>
              <a:t>only</a:t>
            </a:r>
            <a:r>
              <a:rPr lang="es-CR" altLang="zh-CN" sz="2000" i="1" dirty="0" smtClean="0">
                <a:solidFill>
                  <a:schemeClr val="bg1">
                    <a:lumMod val="95000"/>
                  </a:schemeClr>
                </a:solidFill>
                <a:ea typeface="Times New Roman" charset="0"/>
                <a:cs typeface="Times New Roman" charset="0"/>
                <a:sym typeface="Gill Sans"/>
              </a:rPr>
              <a:t> </a:t>
            </a:r>
            <a:r>
              <a:rPr lang="es-CR" altLang="zh-CN" sz="2000" i="1" dirty="0" err="1" smtClean="0">
                <a:solidFill>
                  <a:schemeClr val="bg1">
                    <a:lumMod val="95000"/>
                  </a:schemeClr>
                </a:solidFill>
                <a:ea typeface="Times New Roman" charset="0"/>
                <a:cs typeface="Times New Roman" charset="0"/>
                <a:sym typeface="Gill Sans"/>
              </a:rPr>
              <a:t>competent</a:t>
            </a:r>
            <a:r>
              <a:rPr lang="es-CR" altLang="zh-CN" sz="2000" i="1" dirty="0" smtClean="0">
                <a:solidFill>
                  <a:schemeClr val="bg1">
                    <a:lumMod val="95000"/>
                  </a:schemeClr>
                </a:solidFill>
                <a:ea typeface="Times New Roman" charset="0"/>
                <a:cs typeface="Times New Roman" charset="0"/>
                <a:sym typeface="Gill Sans"/>
              </a:rPr>
              <a:t> </a:t>
            </a:r>
            <a:r>
              <a:rPr lang="es-CR" altLang="zh-CN" sz="2000" i="1" dirty="0" err="1" smtClean="0">
                <a:solidFill>
                  <a:schemeClr val="bg1">
                    <a:lumMod val="95000"/>
                  </a:schemeClr>
                </a:solidFill>
                <a:ea typeface="Times New Roman" charset="0"/>
                <a:cs typeface="Times New Roman" charset="0"/>
                <a:sym typeface="Gill Sans"/>
              </a:rPr>
              <a:t>organization</a:t>
            </a:r>
            <a:r>
              <a:rPr lang="es-CR" altLang="zh-CN" sz="2000" i="1" dirty="0" smtClean="0">
                <a:solidFill>
                  <a:schemeClr val="bg1">
                    <a:lumMod val="95000"/>
                  </a:schemeClr>
                </a:solidFill>
                <a:ea typeface="Times New Roman" charset="0"/>
                <a:cs typeface="Times New Roman" charset="0"/>
                <a:sym typeface="Gill Sans"/>
              </a:rPr>
              <a:t> </a:t>
            </a:r>
            <a:r>
              <a:rPr lang="es-CR" altLang="zh-CN" sz="2000" i="1" dirty="0" err="1" smtClean="0">
                <a:solidFill>
                  <a:schemeClr val="bg1">
                    <a:lumMod val="95000"/>
                  </a:schemeClr>
                </a:solidFill>
                <a:ea typeface="Times New Roman" charset="0"/>
                <a:cs typeface="Times New Roman" charset="0"/>
                <a:sym typeface="Gill Sans"/>
              </a:rPr>
              <a:t>for</a:t>
            </a:r>
            <a:r>
              <a:rPr lang="es-CR" altLang="zh-CN" sz="2000" i="1" dirty="0">
                <a:solidFill>
                  <a:schemeClr val="bg1">
                    <a:lumMod val="95000"/>
                  </a:schemeClr>
                </a:solidFill>
                <a:ea typeface="Times New Roman" charset="0"/>
                <a:cs typeface="Times New Roman" charset="0"/>
                <a:sym typeface="Gill Sans"/>
              </a:rPr>
              <a:t> </a:t>
            </a:r>
            <a:r>
              <a:rPr lang="es-CR" altLang="zh-CN" sz="2000" i="1" dirty="0" err="1" smtClean="0">
                <a:solidFill>
                  <a:schemeClr val="bg1">
                    <a:lumMod val="95000"/>
                  </a:schemeClr>
                </a:solidFill>
                <a:ea typeface="Times New Roman" charset="0"/>
                <a:cs typeface="Times New Roman" charset="0"/>
                <a:sym typeface="Gill Sans"/>
              </a:rPr>
              <a:t>Ocean</a:t>
            </a:r>
            <a:r>
              <a:rPr lang="es-CR" altLang="zh-CN" sz="2000" i="1" dirty="0" smtClean="0">
                <a:solidFill>
                  <a:schemeClr val="bg1">
                    <a:lumMod val="95000"/>
                  </a:schemeClr>
                </a:solidFill>
                <a:ea typeface="Times New Roman" charset="0"/>
                <a:cs typeface="Times New Roman" charset="0"/>
                <a:sym typeface="Gill Sans"/>
              </a:rPr>
              <a:t> </a:t>
            </a:r>
            <a:r>
              <a:rPr lang="es-CR" altLang="zh-CN" sz="2000" i="1" dirty="0" err="1" smtClean="0">
                <a:solidFill>
                  <a:schemeClr val="bg1">
                    <a:lumMod val="95000"/>
                  </a:schemeClr>
                </a:solidFill>
                <a:ea typeface="Times New Roman" charset="0"/>
                <a:cs typeface="Times New Roman" charset="0"/>
                <a:sym typeface="Gill Sans"/>
              </a:rPr>
              <a:t>Sciences</a:t>
            </a:r>
            <a:r>
              <a:rPr lang="es-CR" altLang="zh-CN" sz="2000" i="1" dirty="0" smtClean="0">
                <a:solidFill>
                  <a:schemeClr val="bg1">
                    <a:lumMod val="95000"/>
                  </a:schemeClr>
                </a:solidFill>
                <a:ea typeface="Times New Roman" charset="0"/>
                <a:cs typeface="Times New Roman" charset="0"/>
                <a:sym typeface="Gill Sans"/>
              </a:rPr>
              <a:t> </a:t>
            </a:r>
            <a:r>
              <a:rPr lang="es-CR" altLang="zh-CN" sz="2000" i="1" dirty="0" err="1">
                <a:solidFill>
                  <a:schemeClr val="bg1">
                    <a:lumMod val="95000"/>
                  </a:schemeClr>
                </a:solidFill>
                <a:ea typeface="Times New Roman" charset="0"/>
                <a:cs typeface="Times New Roman" charset="0"/>
                <a:sym typeface="Gill Sans"/>
              </a:rPr>
              <a:t>within</a:t>
            </a:r>
            <a:r>
              <a:rPr lang="es-CR" altLang="zh-CN" sz="2000" i="1" dirty="0">
                <a:solidFill>
                  <a:schemeClr val="bg1">
                    <a:lumMod val="95000"/>
                  </a:schemeClr>
                </a:solidFill>
                <a:ea typeface="Times New Roman" charset="0"/>
                <a:cs typeface="Times New Roman" charset="0"/>
                <a:sym typeface="Gill Sans"/>
              </a:rPr>
              <a:t> the UN </a:t>
            </a:r>
            <a:r>
              <a:rPr lang="es-CR" altLang="zh-CN" sz="2000" i="1" dirty="0" err="1">
                <a:solidFill>
                  <a:schemeClr val="bg1">
                    <a:lumMod val="95000"/>
                  </a:schemeClr>
                </a:solidFill>
                <a:ea typeface="Times New Roman" charset="0"/>
                <a:cs typeface="Times New Roman" charset="0"/>
                <a:sym typeface="Gill Sans"/>
              </a:rPr>
              <a:t>system</a:t>
            </a:r>
            <a:r>
              <a:rPr lang="es-CR" altLang="zh-CN" sz="2000" i="1" dirty="0" smtClean="0">
                <a:solidFill>
                  <a:schemeClr val="bg1">
                    <a:lumMod val="95000"/>
                  </a:schemeClr>
                </a:solidFill>
                <a:ea typeface="Times New Roman" charset="0"/>
                <a:cs typeface="Times New Roman" charset="0"/>
                <a:sym typeface="Gill Sans"/>
              </a:rPr>
              <a:t>.</a:t>
            </a:r>
            <a:endParaRPr lang="es-CR" altLang="zh-CN" sz="2000" i="1" dirty="0">
              <a:solidFill>
                <a:schemeClr val="bg1">
                  <a:lumMod val="95000"/>
                </a:schemeClr>
              </a:solidFill>
              <a:ea typeface="Times New Roman" charset="0"/>
              <a:cs typeface="Times New Roman" charset="0"/>
              <a:sym typeface="Gill Sans"/>
            </a:endParaRPr>
          </a:p>
          <a:p>
            <a:pPr algn="just">
              <a:spcAft>
                <a:spcPts val="2400"/>
              </a:spcAft>
              <a:buFont typeface="Wingdings" panose="05000000000000000000" pitchFamily="2" charset="2"/>
              <a:buChar char="Ø"/>
              <a:defRPr/>
            </a:pPr>
            <a:r>
              <a:rPr lang="es-CR" sz="2000" i="1" dirty="0" smtClean="0">
                <a:solidFill>
                  <a:srgbClr val="FFFF00"/>
                </a:solidFill>
                <a:ea typeface="Times New Roman" charset="0"/>
                <a:cs typeface="Times New Roman" charset="0"/>
                <a:sym typeface="Gill Sans"/>
              </a:rPr>
              <a:t>IOC </a:t>
            </a:r>
            <a:r>
              <a:rPr lang="es-CR" sz="2000" i="1" dirty="0" err="1">
                <a:solidFill>
                  <a:srgbClr val="FFFF00"/>
                </a:solidFill>
                <a:ea typeface="Times New Roman" charset="0"/>
                <a:cs typeface="Times New Roman" charset="0"/>
                <a:sym typeface="Gill Sans"/>
              </a:rPr>
              <a:t>promotes</a:t>
            </a:r>
            <a:r>
              <a:rPr lang="es-CR" sz="2000" i="1" dirty="0">
                <a:solidFill>
                  <a:srgbClr val="FFFF00"/>
                </a:solidFill>
                <a:ea typeface="Times New Roman" charset="0"/>
                <a:cs typeface="Times New Roman" charset="0"/>
                <a:sym typeface="Gill Sans"/>
              </a:rPr>
              <a:t> </a:t>
            </a:r>
            <a:r>
              <a:rPr lang="es-CR" sz="2000" i="1" dirty="0" err="1">
                <a:solidFill>
                  <a:srgbClr val="FFFF00"/>
                </a:solidFill>
                <a:ea typeface="Times New Roman" charset="0"/>
                <a:cs typeface="Times New Roman" charset="0"/>
                <a:sym typeface="Gill Sans"/>
              </a:rPr>
              <a:t>international</a:t>
            </a:r>
            <a:r>
              <a:rPr lang="es-CR" sz="2000" i="1" dirty="0">
                <a:solidFill>
                  <a:srgbClr val="FFFF00"/>
                </a:solidFill>
                <a:ea typeface="Times New Roman" charset="0"/>
                <a:cs typeface="Times New Roman" charset="0"/>
                <a:sym typeface="Gill Sans"/>
              </a:rPr>
              <a:t> </a:t>
            </a:r>
            <a:r>
              <a:rPr lang="es-CR" sz="2000" i="1" dirty="0" err="1">
                <a:solidFill>
                  <a:srgbClr val="FFFF00"/>
                </a:solidFill>
                <a:ea typeface="Times New Roman" charset="0"/>
                <a:cs typeface="Times New Roman" charset="0"/>
                <a:sym typeface="Gill Sans"/>
              </a:rPr>
              <a:t>cooperation</a:t>
            </a:r>
            <a:r>
              <a:rPr lang="es-CR" sz="2000" i="1" dirty="0">
                <a:solidFill>
                  <a:srgbClr val="FFFF00"/>
                </a:solidFill>
                <a:ea typeface="Times New Roman" charset="0"/>
                <a:cs typeface="Times New Roman" charset="0"/>
                <a:sym typeface="Gill Sans"/>
              </a:rPr>
              <a:t> and </a:t>
            </a:r>
            <a:r>
              <a:rPr lang="es-CR" sz="2000" i="1" dirty="0" err="1" smtClean="0">
                <a:solidFill>
                  <a:srgbClr val="FFFF00"/>
                </a:solidFill>
                <a:ea typeface="Times New Roman" charset="0"/>
                <a:cs typeface="Times New Roman" charset="0"/>
                <a:sym typeface="Gill Sans"/>
              </a:rPr>
              <a:t>coordinates</a:t>
            </a:r>
            <a:r>
              <a:rPr lang="es-CR" sz="2000" i="1" dirty="0" smtClean="0">
                <a:solidFill>
                  <a:srgbClr val="FFFF00"/>
                </a:solidFill>
                <a:ea typeface="Times New Roman" charset="0"/>
                <a:cs typeface="Times New Roman" charset="0"/>
                <a:sym typeface="Gill Sans"/>
              </a:rPr>
              <a:t> </a:t>
            </a:r>
            <a:r>
              <a:rPr lang="es-CR" sz="2000" i="1" dirty="0">
                <a:solidFill>
                  <a:srgbClr val="FFFF00"/>
                </a:solidFill>
                <a:ea typeface="Times New Roman" charset="0"/>
                <a:cs typeface="Times New Roman" charset="0"/>
                <a:sym typeface="Gill Sans"/>
              </a:rPr>
              <a:t>programmes in marine </a:t>
            </a:r>
            <a:r>
              <a:rPr lang="es-CR" sz="2000" i="1" dirty="0" err="1">
                <a:solidFill>
                  <a:srgbClr val="FFFF00"/>
                </a:solidFill>
                <a:ea typeface="Times New Roman" charset="0"/>
                <a:cs typeface="Times New Roman" charset="0"/>
                <a:sym typeface="Gill Sans"/>
              </a:rPr>
              <a:t>research</a:t>
            </a:r>
            <a:r>
              <a:rPr lang="es-CR" sz="2000" i="1" dirty="0">
                <a:solidFill>
                  <a:srgbClr val="FFFF00"/>
                </a:solidFill>
                <a:ea typeface="Times New Roman" charset="0"/>
                <a:cs typeface="Times New Roman" charset="0"/>
                <a:sym typeface="Gill Sans"/>
              </a:rPr>
              <a:t>, </a:t>
            </a:r>
            <a:r>
              <a:rPr lang="es-CR" sz="2000" i="1" dirty="0" err="1">
                <a:solidFill>
                  <a:srgbClr val="FFFF00"/>
                </a:solidFill>
                <a:ea typeface="Times New Roman" charset="0"/>
                <a:cs typeface="Times New Roman" charset="0"/>
                <a:sym typeface="Gill Sans"/>
              </a:rPr>
              <a:t>services</a:t>
            </a:r>
            <a:r>
              <a:rPr lang="es-CR" sz="2000" i="1" dirty="0">
                <a:solidFill>
                  <a:srgbClr val="FFFF00"/>
                </a:solidFill>
                <a:ea typeface="Times New Roman" charset="0"/>
                <a:cs typeface="Times New Roman" charset="0"/>
                <a:sym typeface="Gill Sans"/>
              </a:rPr>
              <a:t>, </a:t>
            </a:r>
            <a:r>
              <a:rPr lang="es-CR" sz="2000" i="1" dirty="0" err="1">
                <a:solidFill>
                  <a:srgbClr val="FFFF00"/>
                </a:solidFill>
                <a:ea typeface="Times New Roman" charset="0"/>
                <a:cs typeface="Times New Roman" charset="0"/>
                <a:sym typeface="Gill Sans"/>
              </a:rPr>
              <a:t>observation</a:t>
            </a:r>
            <a:r>
              <a:rPr lang="es-CR" sz="2000" i="1" dirty="0">
                <a:solidFill>
                  <a:srgbClr val="FFFF00"/>
                </a:solidFill>
                <a:ea typeface="Times New Roman" charset="0"/>
                <a:cs typeface="Times New Roman" charset="0"/>
                <a:sym typeface="Gill Sans"/>
              </a:rPr>
              <a:t> </a:t>
            </a:r>
            <a:r>
              <a:rPr lang="es-CR" sz="2000" i="1" dirty="0" err="1">
                <a:solidFill>
                  <a:srgbClr val="FFFF00"/>
                </a:solidFill>
                <a:ea typeface="Times New Roman" charset="0"/>
                <a:cs typeface="Times New Roman" charset="0"/>
                <a:sym typeface="Gill Sans"/>
              </a:rPr>
              <a:t>systems</a:t>
            </a:r>
            <a:r>
              <a:rPr lang="es-CR" sz="2000" i="1" dirty="0">
                <a:solidFill>
                  <a:srgbClr val="FFFF00"/>
                </a:solidFill>
                <a:ea typeface="Times New Roman" charset="0"/>
                <a:cs typeface="Times New Roman" charset="0"/>
                <a:sym typeface="Gill Sans"/>
              </a:rPr>
              <a:t>, </a:t>
            </a:r>
            <a:r>
              <a:rPr lang="es-CR" sz="2000" i="1" dirty="0" err="1">
                <a:solidFill>
                  <a:srgbClr val="FFFF00"/>
                </a:solidFill>
                <a:ea typeface="Times New Roman" charset="0"/>
                <a:cs typeface="Times New Roman" charset="0"/>
                <a:sym typeface="Gill Sans"/>
              </a:rPr>
              <a:t>hazard</a:t>
            </a:r>
            <a:r>
              <a:rPr lang="es-CR" sz="2000" i="1" dirty="0">
                <a:solidFill>
                  <a:srgbClr val="FFFF00"/>
                </a:solidFill>
                <a:ea typeface="Times New Roman" charset="0"/>
                <a:cs typeface="Times New Roman" charset="0"/>
                <a:sym typeface="Gill Sans"/>
              </a:rPr>
              <a:t> </a:t>
            </a:r>
            <a:r>
              <a:rPr lang="es-CR" sz="2000" i="1" dirty="0" err="1">
                <a:solidFill>
                  <a:srgbClr val="FFFF00"/>
                </a:solidFill>
                <a:ea typeface="Times New Roman" charset="0"/>
                <a:cs typeface="Times New Roman" charset="0"/>
                <a:sym typeface="Gill Sans"/>
              </a:rPr>
              <a:t>mitigation</a:t>
            </a:r>
            <a:r>
              <a:rPr lang="es-CR" sz="2000" i="1" dirty="0">
                <a:solidFill>
                  <a:srgbClr val="FFFF00"/>
                </a:solidFill>
                <a:ea typeface="Times New Roman" charset="0"/>
                <a:cs typeface="Times New Roman" charset="0"/>
                <a:sym typeface="Gill Sans"/>
              </a:rPr>
              <a:t>, and </a:t>
            </a:r>
            <a:r>
              <a:rPr lang="es-CR" sz="2000" i="1" dirty="0" err="1" smtClean="0">
                <a:solidFill>
                  <a:srgbClr val="FFFF00"/>
                </a:solidFill>
                <a:ea typeface="Times New Roman" charset="0"/>
                <a:cs typeface="Times New Roman" charset="0"/>
                <a:sym typeface="Gill Sans"/>
              </a:rPr>
              <a:t>capacity</a:t>
            </a:r>
            <a:r>
              <a:rPr lang="es-CR" sz="2000" i="1" dirty="0" smtClean="0">
                <a:solidFill>
                  <a:srgbClr val="FFFF00"/>
                </a:solidFill>
                <a:ea typeface="Times New Roman" charset="0"/>
                <a:cs typeface="Times New Roman" charset="0"/>
                <a:sym typeface="Gill Sans"/>
              </a:rPr>
              <a:t> </a:t>
            </a:r>
            <a:r>
              <a:rPr lang="es-CR" sz="2000" i="1" dirty="0" err="1">
                <a:solidFill>
                  <a:srgbClr val="FFFF00"/>
                </a:solidFill>
                <a:ea typeface="Times New Roman" charset="0"/>
                <a:cs typeface="Times New Roman" charset="0"/>
                <a:sym typeface="Gill Sans"/>
              </a:rPr>
              <a:t>development</a:t>
            </a:r>
            <a:r>
              <a:rPr lang="es-CR" sz="2000" i="1" dirty="0">
                <a:solidFill>
                  <a:srgbClr val="FFFF00"/>
                </a:solidFill>
                <a:ea typeface="Times New Roman" charset="0"/>
                <a:cs typeface="Times New Roman" charset="0"/>
                <a:sym typeface="Gill Sans"/>
              </a:rPr>
              <a:t> in </a:t>
            </a:r>
            <a:r>
              <a:rPr lang="es-CR" sz="2000" i="1" dirty="0" err="1">
                <a:solidFill>
                  <a:srgbClr val="FFFF00"/>
                </a:solidFill>
                <a:ea typeface="Times New Roman" charset="0"/>
                <a:cs typeface="Times New Roman" charset="0"/>
                <a:sym typeface="Gill Sans"/>
              </a:rPr>
              <a:t>order</a:t>
            </a:r>
            <a:r>
              <a:rPr lang="es-CR" sz="2000" i="1" dirty="0">
                <a:solidFill>
                  <a:srgbClr val="FFFF00"/>
                </a:solidFill>
                <a:ea typeface="Times New Roman" charset="0"/>
                <a:cs typeface="Times New Roman" charset="0"/>
                <a:sym typeface="Gill Sans"/>
              </a:rPr>
              <a:t> to </a:t>
            </a:r>
            <a:r>
              <a:rPr lang="es-CR" sz="2000" i="1" dirty="0" err="1">
                <a:solidFill>
                  <a:srgbClr val="FFFF00"/>
                </a:solidFill>
                <a:ea typeface="Times New Roman" charset="0"/>
                <a:cs typeface="Times New Roman" charset="0"/>
                <a:sym typeface="Gill Sans"/>
              </a:rPr>
              <a:t>understand</a:t>
            </a:r>
            <a:r>
              <a:rPr lang="es-CR" sz="2000" i="1" dirty="0">
                <a:solidFill>
                  <a:srgbClr val="FFFF00"/>
                </a:solidFill>
                <a:ea typeface="Times New Roman" charset="0"/>
                <a:cs typeface="Times New Roman" charset="0"/>
                <a:sym typeface="Gill Sans"/>
              </a:rPr>
              <a:t> and </a:t>
            </a:r>
            <a:r>
              <a:rPr lang="es-CR" sz="2000" i="1" dirty="0" err="1">
                <a:solidFill>
                  <a:srgbClr val="FFFF00"/>
                </a:solidFill>
                <a:ea typeface="Times New Roman" charset="0"/>
                <a:cs typeface="Times New Roman" charset="0"/>
                <a:sym typeface="Gill Sans"/>
              </a:rPr>
              <a:t>effectively</a:t>
            </a:r>
            <a:r>
              <a:rPr lang="es-CR" sz="2000" i="1" dirty="0">
                <a:solidFill>
                  <a:srgbClr val="FFFF00"/>
                </a:solidFill>
                <a:ea typeface="Times New Roman" charset="0"/>
                <a:cs typeface="Times New Roman" charset="0"/>
                <a:sym typeface="Gill Sans"/>
              </a:rPr>
              <a:t> </a:t>
            </a:r>
            <a:r>
              <a:rPr lang="es-CR" sz="2000" i="1" dirty="0" err="1">
                <a:solidFill>
                  <a:srgbClr val="FFFF00"/>
                </a:solidFill>
                <a:ea typeface="Times New Roman" charset="0"/>
                <a:cs typeface="Times New Roman" charset="0"/>
                <a:sym typeface="Gill Sans"/>
              </a:rPr>
              <a:t>manage</a:t>
            </a:r>
            <a:r>
              <a:rPr lang="es-CR" sz="2000" i="1" dirty="0">
                <a:solidFill>
                  <a:srgbClr val="FFFF00"/>
                </a:solidFill>
                <a:ea typeface="Times New Roman" charset="0"/>
                <a:cs typeface="Times New Roman" charset="0"/>
                <a:sym typeface="Gill Sans"/>
              </a:rPr>
              <a:t> the </a:t>
            </a:r>
            <a:r>
              <a:rPr lang="es-CR" sz="2000" i="1" dirty="0" err="1">
                <a:solidFill>
                  <a:srgbClr val="FFFF00"/>
                </a:solidFill>
                <a:ea typeface="Times New Roman" charset="0"/>
                <a:cs typeface="Times New Roman" charset="0"/>
                <a:sym typeface="Gill Sans"/>
              </a:rPr>
              <a:t>resources</a:t>
            </a:r>
            <a:r>
              <a:rPr lang="es-CR" sz="2000" i="1" dirty="0">
                <a:solidFill>
                  <a:srgbClr val="FFFF00"/>
                </a:solidFill>
                <a:ea typeface="Times New Roman" charset="0"/>
                <a:cs typeface="Times New Roman" charset="0"/>
                <a:sym typeface="Gill Sans"/>
              </a:rPr>
              <a:t> of the </a:t>
            </a:r>
            <a:r>
              <a:rPr lang="es-CR" sz="2000" i="1" dirty="0" err="1">
                <a:solidFill>
                  <a:srgbClr val="FFFF00"/>
                </a:solidFill>
                <a:ea typeface="Times New Roman" charset="0"/>
                <a:cs typeface="Times New Roman" charset="0"/>
                <a:sym typeface="Gill Sans"/>
              </a:rPr>
              <a:t>ocean</a:t>
            </a:r>
            <a:r>
              <a:rPr lang="es-CR" sz="2000" i="1" dirty="0">
                <a:solidFill>
                  <a:srgbClr val="FFFF00"/>
                </a:solidFill>
                <a:ea typeface="Times New Roman" charset="0"/>
                <a:cs typeface="Times New Roman" charset="0"/>
                <a:sym typeface="Gill Sans"/>
              </a:rPr>
              <a:t> and </a:t>
            </a:r>
            <a:r>
              <a:rPr lang="es-CR" sz="2000" i="1" dirty="0" err="1">
                <a:solidFill>
                  <a:srgbClr val="FFFF00"/>
                </a:solidFill>
                <a:ea typeface="Times New Roman" charset="0"/>
                <a:cs typeface="Times New Roman" charset="0"/>
                <a:sym typeface="Gill Sans"/>
              </a:rPr>
              <a:t>coastal</a:t>
            </a:r>
            <a:r>
              <a:rPr lang="es-CR" sz="2000" i="1" dirty="0">
                <a:solidFill>
                  <a:srgbClr val="FFFF00"/>
                </a:solidFill>
                <a:ea typeface="Times New Roman" charset="0"/>
                <a:cs typeface="Times New Roman" charset="0"/>
                <a:sym typeface="Gill Sans"/>
              </a:rPr>
              <a:t> </a:t>
            </a:r>
            <a:r>
              <a:rPr lang="es-CR" sz="2000" i="1" dirty="0" err="1">
                <a:solidFill>
                  <a:srgbClr val="FFFF00"/>
                </a:solidFill>
                <a:ea typeface="Times New Roman" charset="0"/>
                <a:cs typeface="Times New Roman" charset="0"/>
                <a:sym typeface="Gill Sans"/>
              </a:rPr>
              <a:t>areas</a:t>
            </a:r>
            <a:r>
              <a:rPr lang="es-CR" sz="2000" i="1" dirty="0">
                <a:solidFill>
                  <a:srgbClr val="FFFF00"/>
                </a:solidFill>
                <a:ea typeface="Times New Roman" charset="0"/>
                <a:cs typeface="Times New Roman" charset="0"/>
                <a:sym typeface="Gill Sans"/>
              </a:rPr>
              <a:t> a</a:t>
            </a:r>
            <a:r>
              <a:rPr lang="en-US" sz="2000" i="1" dirty="0" err="1">
                <a:solidFill>
                  <a:srgbClr val="FFFF00"/>
                </a:solidFill>
                <a:ea typeface="Times New Roman" charset="0"/>
                <a:cs typeface="Times New Roman" charset="0"/>
                <a:sym typeface="Gill Sans"/>
              </a:rPr>
              <a:t>nd</a:t>
            </a:r>
            <a:r>
              <a:rPr lang="en-US" sz="2000" i="1" dirty="0">
                <a:solidFill>
                  <a:srgbClr val="FFFF00"/>
                </a:solidFill>
                <a:ea typeface="Times New Roman" charset="0"/>
                <a:cs typeface="Times New Roman" charset="0"/>
                <a:sym typeface="Gill Sans"/>
              </a:rPr>
              <a:t> to apply that knowledge for the improvement of management, sustainable development and protection of the marine environment and the decision-making process of its Member States.</a:t>
            </a:r>
          </a:p>
          <a:p>
            <a:pPr>
              <a:defRPr/>
            </a:pP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4" descr="iocaribe-web-banne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219700" y="6237288"/>
            <a:ext cx="3924300" cy="62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ext Box 6"/>
          <p:cNvSpPr txBox="1">
            <a:spLocks noChangeArrowheads="1"/>
          </p:cNvSpPr>
          <p:nvPr/>
        </p:nvSpPr>
        <p:spPr bwMode="auto">
          <a:xfrm>
            <a:off x="250825" y="333375"/>
            <a:ext cx="8497888" cy="6862763"/>
          </a:xfrm>
          <a:prstGeom prst="rect">
            <a:avLst/>
          </a:prstGeom>
          <a:noFill/>
          <a:ln w="9525">
            <a:noFill/>
            <a:miter lim="800000"/>
            <a:headEnd/>
            <a:tailEnd/>
          </a:ln>
        </p:spPr>
        <p:txBody>
          <a:bodyPr>
            <a:spAutoFit/>
          </a:bodyPr>
          <a:lstStyle/>
          <a:p>
            <a:pPr algn="ctr">
              <a:defRPr/>
            </a:pPr>
            <a:r>
              <a:rPr lang="en-US" b="1" dirty="0">
                <a:solidFill>
                  <a:srgbClr val="FFFF00"/>
                </a:solidFill>
                <a:ea typeface="MS PGothic" panose="020B0600070205080204" pitchFamily="34" charset="-128"/>
              </a:rPr>
              <a:t>The Intergovernmental Oceanographic Commission (IOC) of UNESCO</a:t>
            </a:r>
          </a:p>
          <a:p>
            <a:pPr algn="ctr">
              <a:defRPr/>
            </a:pPr>
            <a:endParaRPr lang="en-US" b="1" dirty="0">
              <a:solidFill>
                <a:srgbClr val="FFFF00"/>
              </a:solidFill>
              <a:ea typeface="MS PGothic" panose="020B0600070205080204" pitchFamily="34" charset="-128"/>
            </a:endParaRPr>
          </a:p>
          <a:p>
            <a:pPr>
              <a:defRPr/>
            </a:pPr>
            <a:r>
              <a:rPr lang="en-US" sz="2200" dirty="0">
                <a:solidFill>
                  <a:srgbClr val="008AF2"/>
                </a:solidFill>
                <a:ea typeface="MS PGothic" panose="020B0600070205080204" pitchFamily="34" charset="-128"/>
              </a:rPr>
              <a:t>IOC is promoting knowledge and capacity for protecting and sustainably managing the ocean and coasts</a:t>
            </a:r>
            <a:endParaRPr lang="es-CO" sz="2200" dirty="0">
              <a:solidFill>
                <a:srgbClr val="008AF2"/>
              </a:solidFill>
              <a:ea typeface="MS PGothic" panose="020B0600070205080204" pitchFamily="34" charset="-128"/>
            </a:endParaRPr>
          </a:p>
          <a:p>
            <a:pPr>
              <a:defRPr/>
            </a:pPr>
            <a:r>
              <a:rPr lang="en-US" dirty="0">
                <a:ea typeface="MS PGothic" panose="020B0600070205080204" pitchFamily="34" charset="-128"/>
              </a:rPr>
              <a:t> </a:t>
            </a:r>
            <a:endParaRPr lang="es-CO" dirty="0">
              <a:ea typeface="MS PGothic" panose="020B0600070205080204" pitchFamily="34" charset="-128"/>
            </a:endParaRPr>
          </a:p>
          <a:p>
            <a:pPr>
              <a:defRPr/>
            </a:pPr>
            <a:r>
              <a:rPr lang="en-US" sz="2000" b="1" dirty="0">
                <a:solidFill>
                  <a:srgbClr val="FFFF00"/>
                </a:solidFill>
                <a:ea typeface="MS PGothic" panose="020B0600070205080204" pitchFamily="34" charset="-128"/>
              </a:rPr>
              <a:t>Main Priorities </a:t>
            </a:r>
            <a:endParaRPr lang="es-CO" sz="2000" b="1" dirty="0">
              <a:solidFill>
                <a:srgbClr val="FFFF00"/>
              </a:solidFill>
              <a:ea typeface="MS PGothic" panose="020B0600070205080204" pitchFamily="34" charset="-128"/>
            </a:endParaRPr>
          </a:p>
          <a:p>
            <a:pPr>
              <a:defRPr/>
            </a:pPr>
            <a:endParaRPr lang="en-US" sz="2000" dirty="0">
              <a:solidFill>
                <a:srgbClr val="008AF2"/>
              </a:solidFill>
              <a:ea typeface="MS PGothic" panose="020B0600070205080204" pitchFamily="34" charset="-128"/>
            </a:endParaRPr>
          </a:p>
          <a:p>
            <a:pPr marL="342900" indent="-342900">
              <a:buFont typeface="Arial" panose="020B0604020202020204" pitchFamily="34" charset="0"/>
              <a:buChar char="•"/>
              <a:defRPr/>
            </a:pPr>
            <a:r>
              <a:rPr lang="en-US" sz="2000" dirty="0">
                <a:solidFill>
                  <a:schemeClr val="bg1"/>
                </a:solidFill>
                <a:ea typeface="MS PGothic" panose="020B0600070205080204" pitchFamily="34" charset="-128"/>
              </a:rPr>
              <a:t>Scientific understanding of ocean and coastal processes bolstered and used by Member States to improve the management of the human relationship with the ocean.</a:t>
            </a:r>
            <a:endParaRPr lang="es-CO" sz="2000" dirty="0">
              <a:solidFill>
                <a:schemeClr val="bg1"/>
              </a:solidFill>
              <a:ea typeface="MS PGothic" panose="020B0600070205080204" pitchFamily="34" charset="-128"/>
            </a:endParaRPr>
          </a:p>
          <a:p>
            <a:pPr marL="342900" indent="-342900">
              <a:buFont typeface="Arial" panose="020B0604020202020204" pitchFamily="34" charset="0"/>
              <a:buChar char="•"/>
              <a:defRPr/>
            </a:pPr>
            <a:r>
              <a:rPr lang="en-US" sz="2000" dirty="0">
                <a:solidFill>
                  <a:srgbClr val="008AF2"/>
                </a:solidFill>
                <a:ea typeface="MS PGothic" panose="020B0600070205080204" pitchFamily="34" charset="-128"/>
              </a:rPr>
              <a:t>Risks and impacts of ocean-related hazard reduced, climate change adaptation and mitigation measures taken, and policies for healthy ocean ecosystems developed and implemented by Member States;</a:t>
            </a:r>
            <a:endParaRPr lang="es-CO" sz="2000" dirty="0">
              <a:solidFill>
                <a:srgbClr val="008AF2"/>
              </a:solidFill>
              <a:ea typeface="MS PGothic" panose="020B0600070205080204" pitchFamily="34" charset="-128"/>
            </a:endParaRPr>
          </a:p>
          <a:p>
            <a:pPr marL="342900" indent="-342900">
              <a:buFont typeface="Arial" panose="020B0604020202020204" pitchFamily="34" charset="0"/>
              <a:buChar char="•"/>
              <a:defRPr/>
            </a:pPr>
            <a:r>
              <a:rPr lang="en-US" sz="2000" dirty="0">
                <a:solidFill>
                  <a:schemeClr val="bg1"/>
                </a:solidFill>
                <a:ea typeface="MS PGothic" panose="020B0600070205080204" pitchFamily="34" charset="-128"/>
              </a:rPr>
              <a:t>Member States’ institutional capacities reinforced to protect and sustainably manage ocean and coastal resources</a:t>
            </a:r>
            <a:endParaRPr lang="es-CO" sz="2000" dirty="0">
              <a:solidFill>
                <a:schemeClr val="bg1"/>
              </a:solidFill>
              <a:ea typeface="MS PGothic" panose="020B0600070205080204" pitchFamily="34" charset="-128"/>
            </a:endParaRPr>
          </a:p>
          <a:p>
            <a:pPr algn="ctr">
              <a:defRPr/>
            </a:pPr>
            <a:endParaRPr lang="en-US" b="1" dirty="0">
              <a:solidFill>
                <a:srgbClr val="FFFF00"/>
              </a:solidFill>
              <a:ea typeface="MS PGothic" panose="020B0600070205080204" pitchFamily="34" charset="-128"/>
            </a:endParaRPr>
          </a:p>
          <a:p>
            <a:pPr>
              <a:defRPr/>
            </a:pPr>
            <a:r>
              <a:rPr lang="en-US" b="1" dirty="0">
                <a:solidFill>
                  <a:srgbClr val="FFFF00"/>
                </a:solidFill>
                <a:ea typeface="MS PGothic" panose="020B0600070205080204" pitchFamily="34" charset="-128"/>
              </a:rPr>
              <a:t> </a:t>
            </a:r>
            <a:endParaRPr lang="es-CO" dirty="0">
              <a:solidFill>
                <a:srgbClr val="FFFF00"/>
              </a:solidFill>
              <a:ea typeface="MS PGothic" panose="020B0600070205080204" pitchFamily="34" charset="-128"/>
            </a:endParaRPr>
          </a:p>
          <a:p>
            <a:pPr lvl="1">
              <a:defRPr/>
            </a:pPr>
            <a:endParaRPr lang="en-US" dirty="0">
              <a:solidFill>
                <a:srgbClr val="008AF2"/>
              </a:solidFill>
              <a:ea typeface="MS PGothic" panose="020B0600070205080204" pitchFamily="34" charset="-128"/>
            </a:endParaRPr>
          </a:p>
          <a:p>
            <a:pPr lvl="1">
              <a:defRPr/>
            </a:pPr>
            <a:endParaRPr lang="en-US" dirty="0">
              <a:solidFill>
                <a:srgbClr val="008AF2"/>
              </a:solidFill>
              <a:ea typeface="MS PGothic" panose="020B0600070205080204" pitchFamily="34" charset="-128"/>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descr="iocaribe-web-banne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219700" y="6237288"/>
            <a:ext cx="3924300" cy="62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ext Box 6"/>
          <p:cNvSpPr txBox="1">
            <a:spLocks noChangeArrowheads="1"/>
          </p:cNvSpPr>
          <p:nvPr/>
        </p:nvSpPr>
        <p:spPr bwMode="auto">
          <a:xfrm>
            <a:off x="395288" y="549275"/>
            <a:ext cx="8497887" cy="5692775"/>
          </a:xfrm>
          <a:prstGeom prst="rect">
            <a:avLst/>
          </a:prstGeom>
          <a:noFill/>
          <a:ln w="9525">
            <a:noFill/>
            <a:miter lim="800000"/>
            <a:headEnd/>
            <a:tailEnd/>
          </a:ln>
        </p:spPr>
        <p:txBody>
          <a:bodyPr>
            <a:spAutoFit/>
          </a:bodyPr>
          <a:lstStyle/>
          <a:p>
            <a:pPr algn="ctr">
              <a:spcBef>
                <a:spcPct val="50000"/>
              </a:spcBef>
              <a:defRPr/>
            </a:pPr>
            <a:r>
              <a:rPr lang="en-US" dirty="0">
                <a:solidFill>
                  <a:srgbClr val="FFFF00"/>
                </a:solidFill>
                <a:latin typeface="Arial" charset="0"/>
              </a:rPr>
              <a:t>Latin America and the Caribbean</a:t>
            </a:r>
          </a:p>
          <a:p>
            <a:pPr>
              <a:spcBef>
                <a:spcPct val="50000"/>
              </a:spcBef>
              <a:defRPr/>
            </a:pPr>
            <a:endParaRPr lang="en-US" dirty="0">
              <a:solidFill>
                <a:schemeClr val="bg1"/>
              </a:solidFill>
              <a:latin typeface="Arial" charset="0"/>
            </a:endParaRPr>
          </a:p>
          <a:p>
            <a:pPr>
              <a:defRPr/>
            </a:pPr>
            <a:r>
              <a:rPr lang="en-US" sz="2000" dirty="0">
                <a:solidFill>
                  <a:schemeClr val="bg1"/>
                </a:solidFill>
                <a:latin typeface="Arial" charset="0"/>
              </a:rPr>
              <a:t>Continental Coastal Latin-American countries and the Caribbean SIDS are </a:t>
            </a:r>
            <a:r>
              <a:rPr lang="en-US" sz="2000" dirty="0">
                <a:solidFill>
                  <a:srgbClr val="FFFF00"/>
                </a:solidFill>
                <a:latin typeface="Arial" charset="0"/>
              </a:rPr>
              <a:t>two distinct regions </a:t>
            </a:r>
            <a:r>
              <a:rPr lang="en-US" sz="2000" dirty="0">
                <a:solidFill>
                  <a:schemeClr val="bg1"/>
                </a:solidFill>
                <a:latin typeface="Arial" charset="0"/>
              </a:rPr>
              <a:t>from the ocean sciences capacity and economic development point of view. Nevertheless, both are greatly depending on the ocean and coastal resources.</a:t>
            </a:r>
          </a:p>
          <a:p>
            <a:pPr>
              <a:defRPr/>
            </a:pPr>
            <a:endParaRPr lang="es-CO" sz="2000" dirty="0">
              <a:solidFill>
                <a:schemeClr val="bg1"/>
              </a:solidFill>
              <a:latin typeface="Arial" charset="0"/>
            </a:endParaRPr>
          </a:p>
          <a:p>
            <a:pPr>
              <a:defRPr/>
            </a:pPr>
            <a:r>
              <a:rPr lang="en-US" sz="2000" dirty="0">
                <a:solidFill>
                  <a:srgbClr val="FFFF00"/>
                </a:solidFill>
                <a:latin typeface="Arial" charset="0"/>
              </a:rPr>
              <a:t>Caribbean Island countries </a:t>
            </a:r>
            <a:r>
              <a:rPr lang="en-US" sz="2000" dirty="0">
                <a:solidFill>
                  <a:schemeClr val="bg1"/>
                </a:solidFill>
                <a:latin typeface="Arial" charset="0"/>
              </a:rPr>
              <a:t>are classified </a:t>
            </a:r>
            <a:r>
              <a:rPr lang="en-US" sz="2000" dirty="0">
                <a:solidFill>
                  <a:srgbClr val="FFFF00"/>
                </a:solidFill>
                <a:latin typeface="Arial" charset="0"/>
              </a:rPr>
              <a:t>as middle income countries </a:t>
            </a:r>
            <a:r>
              <a:rPr lang="en-US" sz="2000" dirty="0">
                <a:solidFill>
                  <a:schemeClr val="bg1"/>
                </a:solidFill>
                <a:latin typeface="Arial" charset="0"/>
              </a:rPr>
              <a:t>and most are </a:t>
            </a:r>
            <a:r>
              <a:rPr lang="en-US" sz="2000" dirty="0">
                <a:solidFill>
                  <a:srgbClr val="FFFF00"/>
                </a:solidFill>
                <a:latin typeface="Arial" charset="0"/>
              </a:rPr>
              <a:t>Small Island Developing States </a:t>
            </a:r>
            <a:r>
              <a:rPr lang="en-US" sz="2000" dirty="0">
                <a:solidFill>
                  <a:schemeClr val="bg1"/>
                </a:solidFill>
                <a:latin typeface="Arial" charset="0"/>
              </a:rPr>
              <a:t>(SIDS). This situation is indeed unique and brings a different set of dimension and challenges in-terms of ocean sciences. </a:t>
            </a:r>
          </a:p>
          <a:p>
            <a:pPr>
              <a:defRPr/>
            </a:pPr>
            <a:endParaRPr lang="es-CO" sz="2000" dirty="0">
              <a:solidFill>
                <a:schemeClr val="bg1"/>
              </a:solidFill>
              <a:latin typeface="Arial" charset="0"/>
            </a:endParaRPr>
          </a:p>
          <a:p>
            <a:pPr>
              <a:defRPr/>
            </a:pPr>
            <a:r>
              <a:rPr lang="en-US" sz="2000" dirty="0">
                <a:solidFill>
                  <a:srgbClr val="FFFF00"/>
                </a:solidFill>
                <a:latin typeface="Arial" charset="0"/>
              </a:rPr>
              <a:t>Caribbean Island countries principal features </a:t>
            </a:r>
            <a:r>
              <a:rPr lang="en-US" sz="2000" dirty="0">
                <a:solidFill>
                  <a:schemeClr val="bg1"/>
                </a:solidFill>
                <a:latin typeface="Arial" charset="0"/>
              </a:rPr>
              <a:t>- </a:t>
            </a:r>
            <a:r>
              <a:rPr lang="en-US" sz="2000" dirty="0">
                <a:solidFill>
                  <a:srgbClr val="008AF2"/>
                </a:solidFill>
                <a:latin typeface="Arial" charset="0"/>
              </a:rPr>
              <a:t>smallness</a:t>
            </a:r>
            <a:r>
              <a:rPr lang="en-US" sz="2000" dirty="0">
                <a:solidFill>
                  <a:schemeClr val="bg1"/>
                </a:solidFill>
                <a:latin typeface="Arial" charset="0"/>
              </a:rPr>
              <a:t> in geographical size and population; </a:t>
            </a:r>
            <a:r>
              <a:rPr lang="en-US" sz="2000" dirty="0">
                <a:solidFill>
                  <a:srgbClr val="008AF2"/>
                </a:solidFill>
                <a:latin typeface="Arial" charset="0"/>
              </a:rPr>
              <a:t>insularity</a:t>
            </a:r>
            <a:r>
              <a:rPr lang="en-US" sz="2000" dirty="0">
                <a:solidFill>
                  <a:schemeClr val="bg1"/>
                </a:solidFill>
                <a:latin typeface="Arial" charset="0"/>
              </a:rPr>
              <a:t>; low </a:t>
            </a:r>
            <a:r>
              <a:rPr lang="en-US" sz="2000" dirty="0">
                <a:solidFill>
                  <a:srgbClr val="008AF2"/>
                </a:solidFill>
                <a:latin typeface="Arial" charset="0"/>
              </a:rPr>
              <a:t>resilience</a:t>
            </a:r>
            <a:r>
              <a:rPr lang="en-US" sz="2000" dirty="0">
                <a:solidFill>
                  <a:schemeClr val="bg1"/>
                </a:solidFill>
                <a:latin typeface="Arial" charset="0"/>
              </a:rPr>
              <a:t> and high </a:t>
            </a:r>
            <a:r>
              <a:rPr lang="en-US" sz="2000" dirty="0">
                <a:solidFill>
                  <a:srgbClr val="008AF2"/>
                </a:solidFill>
                <a:latin typeface="Arial" charset="0"/>
              </a:rPr>
              <a:t>vulnerability</a:t>
            </a:r>
            <a:r>
              <a:rPr lang="en-US" sz="2000" dirty="0">
                <a:solidFill>
                  <a:schemeClr val="bg1"/>
                </a:solidFill>
                <a:latin typeface="Arial" charset="0"/>
              </a:rPr>
              <a:t> to natural and human-made disasters and the impact of the global climate change; and</a:t>
            </a:r>
            <a:r>
              <a:rPr lang="en-US" sz="2000" dirty="0">
                <a:solidFill>
                  <a:srgbClr val="008AF2"/>
                </a:solidFill>
                <a:latin typeface="Arial" charset="0"/>
              </a:rPr>
              <a:t> high dependence on tourism</a:t>
            </a:r>
            <a:r>
              <a:rPr lang="en-US" sz="2000" dirty="0">
                <a:solidFill>
                  <a:schemeClr val="bg1"/>
                </a:solidFill>
                <a:latin typeface="Arial" charset="0"/>
              </a:rPr>
              <a:t>. </a:t>
            </a:r>
            <a:endParaRPr lang="es-CO" sz="2000" dirty="0">
              <a:solidFill>
                <a:schemeClr val="bg1"/>
              </a:solidFill>
              <a:latin typeface="Arial" charset="0"/>
            </a:endParaRPr>
          </a:p>
          <a:p>
            <a:pPr marL="457200" indent="-457200" algn="just">
              <a:defRPr/>
            </a:pPr>
            <a:endParaRPr lang="en-US" dirty="0">
              <a:solidFill>
                <a:schemeClr val="bg1"/>
              </a:solidFill>
              <a:latin typeface="Arial"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4" descr="iocaribe-web-banne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219700" y="6237288"/>
            <a:ext cx="3924300" cy="62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Text Box 6"/>
          <p:cNvSpPr txBox="1">
            <a:spLocks noChangeArrowheads="1"/>
          </p:cNvSpPr>
          <p:nvPr/>
        </p:nvSpPr>
        <p:spPr bwMode="auto">
          <a:xfrm>
            <a:off x="395288" y="549275"/>
            <a:ext cx="87312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a:solidFill>
                  <a:srgbClr val="92D050"/>
                </a:solidFill>
              </a:rPr>
              <a:t>The (Measurable) Ocean Economy of the Caribbean in 2012 is dominated by Shipping, Tourism, and Oil and Gas Industries</a:t>
            </a:r>
          </a:p>
        </p:txBody>
      </p:sp>
      <p:pic>
        <p:nvPicPr>
          <p:cNvPr id="9220" name="Picture 1"/>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2917825" y="1557338"/>
            <a:ext cx="6208713" cy="302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Rectangle 2"/>
          <p:cNvSpPr>
            <a:spLocks noChangeArrowheads="1"/>
          </p:cNvSpPr>
          <p:nvPr/>
        </p:nvSpPr>
        <p:spPr bwMode="auto">
          <a:xfrm>
            <a:off x="250825" y="4948238"/>
            <a:ext cx="85217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just"/>
            <a:r>
              <a:rPr lang="en-US" altLang="en-US" sz="1800">
                <a:solidFill>
                  <a:srgbClr val="FFFF00"/>
                </a:solidFill>
              </a:rPr>
              <a:t>The annual economic value of the ocean economy in the Caribbean in 2012 was on the order of US$407 billion. This consists almost entirely of market-based activities, since the non-market values of many ecosystem goods &amp; services are not easily valued monetarily.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4" descr="iocaribe-web-banne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219700" y="6237288"/>
            <a:ext cx="3924300" cy="62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Text Box 6"/>
          <p:cNvSpPr txBox="1">
            <a:spLocks noChangeArrowheads="1"/>
          </p:cNvSpPr>
          <p:nvPr/>
        </p:nvSpPr>
        <p:spPr bwMode="auto">
          <a:xfrm>
            <a:off x="395288" y="333375"/>
            <a:ext cx="84978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bg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bg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bg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bg1"/>
                </a:solidFill>
                <a:latin typeface="Arial" panose="020B0604020202020204" pitchFamily="34" charset="0"/>
                <a:ea typeface="ＭＳ Ｐゴシック" panose="020B0600070205080204" pitchFamily="34" charset="-128"/>
              </a:defRPr>
            </a:lvl4pPr>
            <a:lvl5pPr marL="2057400" indent="-228600">
              <a:spcBef>
                <a:spcPct val="20000"/>
              </a:spcBef>
              <a:buChar char="»"/>
              <a:defRPr sz="1600">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bg1"/>
                </a:solidFill>
                <a:latin typeface="Arial" panose="020B0604020202020204" pitchFamily="34" charset="0"/>
                <a:ea typeface="ＭＳ Ｐゴシック" panose="020B0600070205080204" pitchFamily="34" charset="-128"/>
              </a:defRPr>
            </a:lvl9pPr>
          </a:lstStyle>
          <a:p>
            <a:pPr algn="ctr">
              <a:spcBef>
                <a:spcPct val="50000"/>
              </a:spcBef>
              <a:buFontTx/>
              <a:buNone/>
            </a:pPr>
            <a:endParaRPr lang="es-CO" altLang="es-CO"/>
          </a:p>
        </p:txBody>
      </p:sp>
      <p:pic>
        <p:nvPicPr>
          <p:cNvPr id="10244" name="Picture 3" descr="C:\Users\a_iglesias-campos\Documents\PROJECTS\GEF_ICAM\LAC_Population_v2.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0163" y="50800"/>
            <a:ext cx="5359400" cy="6196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CuadroTexto 1"/>
          <p:cNvSpPr txBox="1">
            <a:spLocks noChangeArrowheads="1"/>
          </p:cNvSpPr>
          <p:nvPr/>
        </p:nvSpPr>
        <p:spPr bwMode="auto">
          <a:xfrm>
            <a:off x="5508625" y="333375"/>
            <a:ext cx="3527425" cy="612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bg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bg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bg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bg1"/>
                </a:solidFill>
                <a:latin typeface="Arial" panose="020B0604020202020204" pitchFamily="34" charset="0"/>
                <a:ea typeface="ＭＳ Ｐゴシック" panose="020B0600070205080204" pitchFamily="34" charset="-128"/>
              </a:defRPr>
            </a:lvl4pPr>
            <a:lvl5pPr marL="2057400" indent="-228600">
              <a:spcBef>
                <a:spcPct val="20000"/>
              </a:spcBef>
              <a:buChar char="»"/>
              <a:defRPr sz="1600">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bg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s-CO" sz="2000" b="1"/>
              <a:t>Tourism</a:t>
            </a:r>
            <a:r>
              <a:rPr lang="en-US" altLang="es-CO" sz="2000">
                <a:solidFill>
                  <a:srgbClr val="FFFF00"/>
                </a:solidFill>
              </a:rPr>
              <a:t> is a source of development that generates about 235 million jobs worldwide, contributes an average of 5% of the World GDP (WTO).</a:t>
            </a:r>
            <a:endParaRPr lang="es-CO" altLang="es-CO" sz="2000">
              <a:solidFill>
                <a:srgbClr val="FFFF00"/>
              </a:solidFill>
            </a:endParaRPr>
          </a:p>
          <a:p>
            <a:pPr>
              <a:spcBef>
                <a:spcPct val="0"/>
              </a:spcBef>
              <a:buFontTx/>
              <a:buNone/>
            </a:pPr>
            <a:endParaRPr lang="en-US" altLang="es-CO" sz="2000">
              <a:solidFill>
                <a:srgbClr val="008AF2"/>
              </a:solidFill>
            </a:endParaRPr>
          </a:p>
          <a:p>
            <a:pPr>
              <a:spcBef>
                <a:spcPct val="0"/>
              </a:spcBef>
              <a:buFontTx/>
              <a:buNone/>
            </a:pPr>
            <a:r>
              <a:rPr lang="en-US" altLang="es-CO" sz="2000">
                <a:solidFill>
                  <a:srgbClr val="008AF2"/>
                </a:solidFill>
              </a:rPr>
              <a:t>In </a:t>
            </a:r>
            <a:r>
              <a:rPr lang="en-US" altLang="es-CO" sz="2000">
                <a:solidFill>
                  <a:srgbClr val="FFFF00"/>
                </a:solidFill>
              </a:rPr>
              <a:t>2015</a:t>
            </a:r>
            <a:r>
              <a:rPr lang="en-US" altLang="es-CO" sz="2000">
                <a:solidFill>
                  <a:srgbClr val="008AF2"/>
                </a:solidFill>
              </a:rPr>
              <a:t> the Caribbean reached </a:t>
            </a:r>
            <a:r>
              <a:rPr lang="en-US" altLang="es-CO" sz="2000">
                <a:solidFill>
                  <a:srgbClr val="FFFF00"/>
                </a:solidFill>
              </a:rPr>
              <a:t>28.7 million </a:t>
            </a:r>
            <a:r>
              <a:rPr lang="en-US" altLang="es-CO" sz="2000">
                <a:solidFill>
                  <a:srgbClr val="008AF2"/>
                </a:solidFill>
              </a:rPr>
              <a:t>visits. </a:t>
            </a:r>
            <a:r>
              <a:rPr lang="en-US" altLang="es-CO" sz="2000">
                <a:solidFill>
                  <a:srgbClr val="FFFF00"/>
                </a:solidFill>
              </a:rPr>
              <a:t>World 1</a:t>
            </a:r>
            <a:r>
              <a:rPr lang="en-US" altLang="es-CO" sz="2000" baseline="30000">
                <a:solidFill>
                  <a:srgbClr val="FFFF00"/>
                </a:solidFill>
              </a:rPr>
              <a:t>st</a:t>
            </a:r>
            <a:r>
              <a:rPr lang="en-US" altLang="es-CO" sz="2000">
                <a:solidFill>
                  <a:srgbClr val="FFFF00"/>
                </a:solidFill>
              </a:rPr>
              <a:t> tourist destination</a:t>
            </a:r>
          </a:p>
          <a:p>
            <a:pPr>
              <a:spcBef>
                <a:spcPct val="0"/>
              </a:spcBef>
              <a:buFontTx/>
              <a:buNone/>
            </a:pPr>
            <a:endParaRPr lang="en-US" altLang="es-CO" sz="2000">
              <a:solidFill>
                <a:srgbClr val="0070C0"/>
              </a:solidFill>
            </a:endParaRPr>
          </a:p>
          <a:p>
            <a:pPr>
              <a:spcBef>
                <a:spcPct val="0"/>
              </a:spcBef>
              <a:buFontTx/>
              <a:buNone/>
            </a:pPr>
            <a:r>
              <a:rPr lang="en-US" altLang="es-CO" sz="2000"/>
              <a:t>Most Caribbean </a:t>
            </a:r>
            <a:r>
              <a:rPr lang="en-US" altLang="es-CO" sz="2000">
                <a:solidFill>
                  <a:srgbClr val="0070C0"/>
                </a:solidFill>
              </a:rPr>
              <a:t>countries tourism contributes about </a:t>
            </a:r>
            <a:r>
              <a:rPr lang="en-US" altLang="es-CO" sz="2000">
                <a:solidFill>
                  <a:srgbClr val="FFFF00"/>
                </a:solidFill>
              </a:rPr>
              <a:t>30% </a:t>
            </a:r>
            <a:r>
              <a:rPr lang="en-US" altLang="es-CO" sz="2000">
                <a:solidFill>
                  <a:srgbClr val="0070C0"/>
                </a:solidFill>
              </a:rPr>
              <a:t>to their </a:t>
            </a:r>
            <a:r>
              <a:rPr lang="en-US" altLang="es-CO" sz="2000" b="1">
                <a:solidFill>
                  <a:srgbClr val="FFFF00"/>
                </a:solidFill>
              </a:rPr>
              <a:t>GDP</a:t>
            </a:r>
            <a:r>
              <a:rPr lang="en-US" altLang="es-CO" sz="2000">
                <a:solidFill>
                  <a:srgbClr val="0070C0"/>
                </a:solidFill>
              </a:rPr>
              <a:t>. </a:t>
            </a:r>
          </a:p>
          <a:p>
            <a:pPr>
              <a:spcBef>
                <a:spcPct val="0"/>
              </a:spcBef>
              <a:buFontTx/>
              <a:buNone/>
            </a:pPr>
            <a:r>
              <a:rPr lang="en-US" altLang="es-CO" sz="2000"/>
              <a:t>Sint Maarten </a:t>
            </a:r>
            <a:r>
              <a:rPr lang="en-US" altLang="es-CO" sz="2000">
                <a:solidFill>
                  <a:srgbClr val="0070C0"/>
                </a:solidFill>
              </a:rPr>
              <a:t>- </a:t>
            </a:r>
            <a:r>
              <a:rPr lang="en-US" altLang="es-CO" sz="2000">
                <a:solidFill>
                  <a:srgbClr val="FFFF00"/>
                </a:solidFill>
              </a:rPr>
              <a:t>83.4% </a:t>
            </a:r>
          </a:p>
          <a:p>
            <a:pPr>
              <a:spcBef>
                <a:spcPct val="0"/>
              </a:spcBef>
              <a:buFontTx/>
              <a:buNone/>
            </a:pPr>
            <a:r>
              <a:rPr lang="en-US" altLang="es-CO" sz="2000"/>
              <a:t>Aruba</a:t>
            </a:r>
            <a:r>
              <a:rPr lang="en-US" altLang="es-CO" sz="2000">
                <a:solidFill>
                  <a:srgbClr val="0070C0"/>
                </a:solidFill>
              </a:rPr>
              <a:t> -  </a:t>
            </a:r>
            <a:r>
              <a:rPr lang="en-US" altLang="es-CO" sz="2000">
                <a:solidFill>
                  <a:srgbClr val="FFFF00"/>
                </a:solidFill>
              </a:rPr>
              <a:t>88.1% (2016)</a:t>
            </a:r>
            <a:endParaRPr lang="en-US" altLang="es-CO">
              <a:solidFill>
                <a:schemeClr val="tx1"/>
              </a:solidFill>
            </a:endParaRPr>
          </a:p>
          <a:p>
            <a:pPr>
              <a:spcBef>
                <a:spcPct val="0"/>
              </a:spcBef>
              <a:buFontTx/>
              <a:buNone/>
            </a:pPr>
            <a:endParaRPr lang="en-US" altLang="es-CO">
              <a:solidFill>
                <a:schemeClr val="tx1"/>
              </a:solidFill>
            </a:endParaRPr>
          </a:p>
          <a:p>
            <a:pPr>
              <a:spcBef>
                <a:spcPct val="0"/>
              </a:spcBef>
              <a:buFontTx/>
              <a:buNone/>
            </a:pPr>
            <a:endParaRPr lang="en-US" altLang="es-CO">
              <a:solidFill>
                <a:schemeClr val="tx1"/>
              </a:solidFill>
            </a:endParaRPr>
          </a:p>
          <a:p>
            <a:pPr>
              <a:spcBef>
                <a:spcPct val="0"/>
              </a:spcBef>
              <a:buFontTx/>
              <a:buNone/>
            </a:pPr>
            <a:endParaRPr lang="es-CO" altLang="es-CO">
              <a:solidFill>
                <a:schemeClr val="tx1"/>
              </a:solidFill>
            </a:endParaRPr>
          </a:p>
        </p:txBody>
      </p:sp>
      <p:pic>
        <p:nvPicPr>
          <p:cNvPr id="10246" name="Imagen 6" descr="C:\Users\Cesar Toro\Desktop\00 2016\MISSIONS 16\07 Mission Korea Oct 24-25 2016 Yeosu\doks Yeosu 16\20150426_123912.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102100" y="5553075"/>
            <a:ext cx="2573338" cy="130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7" name="Imagen 2"/>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6570663" y="5392738"/>
            <a:ext cx="2573337" cy="144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descr="iocaribe-web-banne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219700" y="6237288"/>
            <a:ext cx="3924300" cy="62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Text Box 6"/>
          <p:cNvSpPr txBox="1">
            <a:spLocks noChangeArrowheads="1"/>
          </p:cNvSpPr>
          <p:nvPr/>
        </p:nvSpPr>
        <p:spPr bwMode="auto">
          <a:xfrm>
            <a:off x="395288" y="333375"/>
            <a:ext cx="84978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bg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bg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bg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bg1"/>
                </a:solidFill>
                <a:latin typeface="Arial" panose="020B0604020202020204" pitchFamily="34" charset="0"/>
                <a:ea typeface="ＭＳ Ｐゴシック" panose="020B0600070205080204" pitchFamily="34" charset="-128"/>
              </a:defRPr>
            </a:lvl4pPr>
            <a:lvl5pPr marL="2057400" indent="-228600">
              <a:spcBef>
                <a:spcPct val="20000"/>
              </a:spcBef>
              <a:buChar char="»"/>
              <a:defRPr sz="1600">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bg1"/>
                </a:solidFill>
                <a:latin typeface="Arial" panose="020B0604020202020204" pitchFamily="34" charset="0"/>
                <a:ea typeface="ＭＳ Ｐゴシック" panose="020B0600070205080204" pitchFamily="34" charset="-128"/>
              </a:defRPr>
            </a:lvl9pPr>
          </a:lstStyle>
          <a:p>
            <a:pPr algn="ctr">
              <a:spcBef>
                <a:spcPct val="50000"/>
              </a:spcBef>
              <a:buFontTx/>
              <a:buNone/>
            </a:pPr>
            <a:endParaRPr lang="es-CO" altLang="es-CO"/>
          </a:p>
        </p:txBody>
      </p:sp>
      <p:pic>
        <p:nvPicPr>
          <p:cNvPr id="11268" name="Imagen 1"/>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3338" y="25400"/>
            <a:ext cx="5186362" cy="624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CuadroTexto 6"/>
          <p:cNvSpPr txBox="1">
            <a:spLocks noChangeArrowheads="1"/>
          </p:cNvSpPr>
          <p:nvPr/>
        </p:nvSpPr>
        <p:spPr bwMode="auto">
          <a:xfrm>
            <a:off x="5329238" y="177800"/>
            <a:ext cx="3705225" cy="594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bg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bg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bg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bg1"/>
                </a:solidFill>
                <a:latin typeface="Arial" panose="020B0604020202020204" pitchFamily="34" charset="0"/>
                <a:ea typeface="ＭＳ Ｐゴシック" panose="020B0600070205080204" pitchFamily="34" charset="-128"/>
              </a:defRPr>
            </a:lvl4pPr>
            <a:lvl5pPr marL="2057400" indent="-228600">
              <a:spcBef>
                <a:spcPct val="20000"/>
              </a:spcBef>
              <a:buChar char="»"/>
              <a:defRPr sz="1600">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bg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s-CO" sz="2000" b="1"/>
              <a:t>Maritime Transport:   </a:t>
            </a:r>
            <a:r>
              <a:rPr lang="en-US" altLang="es-CO" sz="2000">
                <a:solidFill>
                  <a:srgbClr val="008AF2"/>
                </a:solidFill>
              </a:rPr>
              <a:t>The ocean is the highway where </a:t>
            </a:r>
            <a:r>
              <a:rPr lang="en-US" altLang="es-CO" sz="2000">
                <a:solidFill>
                  <a:srgbClr val="FFFF00"/>
                </a:solidFill>
              </a:rPr>
              <a:t>80% of goods </a:t>
            </a:r>
            <a:r>
              <a:rPr lang="en-US" altLang="es-CO" sz="2000">
                <a:solidFill>
                  <a:srgbClr val="008AF2"/>
                </a:solidFill>
              </a:rPr>
              <a:t>worldwide and </a:t>
            </a:r>
            <a:r>
              <a:rPr lang="en-US" altLang="es-CO" sz="2000">
                <a:solidFill>
                  <a:srgbClr val="FFFF00"/>
                </a:solidFill>
              </a:rPr>
              <a:t>90% of the raw materials </a:t>
            </a:r>
            <a:r>
              <a:rPr lang="en-US" altLang="es-CO" sz="2000">
                <a:solidFill>
                  <a:srgbClr val="008AF2"/>
                </a:solidFill>
              </a:rPr>
              <a:t>of the vast majority of industries and sectors of the world is transported. </a:t>
            </a:r>
          </a:p>
          <a:p>
            <a:pPr>
              <a:spcBef>
                <a:spcPct val="0"/>
              </a:spcBef>
              <a:buFontTx/>
              <a:buNone/>
            </a:pPr>
            <a:r>
              <a:rPr lang="en-US" altLang="es-CO" sz="2000">
                <a:solidFill>
                  <a:srgbClr val="FFFF00"/>
                </a:solidFill>
              </a:rPr>
              <a:t>Growth </a:t>
            </a:r>
            <a:r>
              <a:rPr lang="en-US" altLang="es-CO" sz="2000">
                <a:solidFill>
                  <a:srgbClr val="008AF2"/>
                </a:solidFill>
              </a:rPr>
              <a:t>of maritime transport, has been boosted </a:t>
            </a:r>
            <a:r>
              <a:rPr lang="en-US" altLang="es-CO" sz="2000">
                <a:solidFill>
                  <a:srgbClr val="FFFF00"/>
                </a:solidFill>
              </a:rPr>
              <a:t>Panama Canal expansion </a:t>
            </a:r>
            <a:r>
              <a:rPr lang="en-US" altLang="es-CO" sz="2000">
                <a:solidFill>
                  <a:srgbClr val="008AF2"/>
                </a:solidFill>
              </a:rPr>
              <a:t>and </a:t>
            </a:r>
            <a:r>
              <a:rPr lang="en-US" altLang="es-CO" sz="2000">
                <a:solidFill>
                  <a:srgbClr val="FFFF00"/>
                </a:solidFill>
              </a:rPr>
              <a:t>international trade agreements</a:t>
            </a:r>
            <a:r>
              <a:rPr lang="en-US" altLang="es-CO" sz="2000">
                <a:solidFill>
                  <a:srgbClr val="008AF2"/>
                </a:solidFill>
              </a:rPr>
              <a:t>. </a:t>
            </a:r>
          </a:p>
          <a:p>
            <a:pPr>
              <a:spcBef>
                <a:spcPct val="0"/>
              </a:spcBef>
              <a:buFontTx/>
              <a:buNone/>
            </a:pPr>
            <a:r>
              <a:rPr lang="en-US" altLang="es-CO" sz="2000"/>
              <a:t>Foreign trade </a:t>
            </a:r>
            <a:r>
              <a:rPr lang="en-US" altLang="es-CO" sz="2000">
                <a:solidFill>
                  <a:srgbClr val="008AF2"/>
                </a:solidFill>
              </a:rPr>
              <a:t>in </a:t>
            </a:r>
            <a:r>
              <a:rPr lang="en-US" altLang="es-CO" sz="2000">
                <a:solidFill>
                  <a:srgbClr val="FFFF00"/>
                </a:solidFill>
              </a:rPr>
              <a:t>GDP</a:t>
            </a:r>
            <a:r>
              <a:rPr lang="en-US" altLang="es-CO" sz="2000">
                <a:solidFill>
                  <a:srgbClr val="008AF2"/>
                </a:solidFill>
              </a:rPr>
              <a:t> is </a:t>
            </a:r>
            <a:r>
              <a:rPr lang="en-US" altLang="es-CO" sz="2000">
                <a:solidFill>
                  <a:srgbClr val="FFFF00"/>
                </a:solidFill>
              </a:rPr>
              <a:t>78% </a:t>
            </a:r>
            <a:r>
              <a:rPr lang="en-US" altLang="es-CO" sz="2000">
                <a:solidFill>
                  <a:srgbClr val="008AF2"/>
                </a:solidFill>
              </a:rPr>
              <a:t>in the Caribbean and </a:t>
            </a:r>
            <a:r>
              <a:rPr lang="en-US" altLang="es-CO" sz="2000">
                <a:solidFill>
                  <a:srgbClr val="FFFF00"/>
                </a:solidFill>
              </a:rPr>
              <a:t>25% </a:t>
            </a:r>
            <a:r>
              <a:rPr lang="en-US" altLang="es-CO" sz="2000">
                <a:solidFill>
                  <a:srgbClr val="008AF2"/>
                </a:solidFill>
              </a:rPr>
              <a:t>in Latin America. </a:t>
            </a:r>
          </a:p>
          <a:p>
            <a:pPr>
              <a:spcBef>
                <a:spcPct val="0"/>
              </a:spcBef>
              <a:buFontTx/>
              <a:buNone/>
            </a:pPr>
            <a:r>
              <a:rPr lang="en-US" altLang="es-CO" sz="2000">
                <a:solidFill>
                  <a:srgbClr val="FFFF00"/>
                </a:solidFill>
              </a:rPr>
              <a:t>Container cargo </a:t>
            </a:r>
            <a:r>
              <a:rPr lang="en-US" altLang="es-CO" sz="2000">
                <a:solidFill>
                  <a:srgbClr val="008AF2"/>
                </a:solidFill>
              </a:rPr>
              <a:t>at ports in Latin America and the Caribbean </a:t>
            </a:r>
            <a:r>
              <a:rPr lang="en-US" altLang="es-CO" sz="2000">
                <a:solidFill>
                  <a:srgbClr val="FFFF00"/>
                </a:solidFill>
              </a:rPr>
              <a:t>grew 1.7% in 2015</a:t>
            </a:r>
            <a:r>
              <a:rPr lang="en-US" altLang="es-CO" sz="2000">
                <a:solidFill>
                  <a:srgbClr val="008AF2"/>
                </a:solidFill>
              </a:rPr>
              <a:t>, with a total volume </a:t>
            </a:r>
            <a:r>
              <a:rPr lang="en-US" altLang="es-CO" sz="2000">
                <a:solidFill>
                  <a:srgbClr val="FFFF00"/>
                </a:solidFill>
              </a:rPr>
              <a:t>of 48 million TEUs.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1"/>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4830763" y="3843338"/>
            <a:ext cx="4330700" cy="302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Picture 4" descr="iocaribe-web-banne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219700" y="6237288"/>
            <a:ext cx="3924300" cy="62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Text Box 6"/>
          <p:cNvSpPr txBox="1">
            <a:spLocks noChangeArrowheads="1"/>
          </p:cNvSpPr>
          <p:nvPr/>
        </p:nvSpPr>
        <p:spPr bwMode="auto">
          <a:xfrm>
            <a:off x="395288" y="333375"/>
            <a:ext cx="84978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bg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bg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bg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bg1"/>
                </a:solidFill>
                <a:latin typeface="Arial" panose="020B0604020202020204" pitchFamily="34" charset="0"/>
                <a:ea typeface="ＭＳ Ｐゴシック" panose="020B0600070205080204" pitchFamily="34" charset="-128"/>
              </a:defRPr>
            </a:lvl4pPr>
            <a:lvl5pPr marL="2057400" indent="-228600">
              <a:spcBef>
                <a:spcPct val="20000"/>
              </a:spcBef>
              <a:buChar char="»"/>
              <a:defRPr sz="1600">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bg1"/>
                </a:solidFill>
                <a:latin typeface="Arial" panose="020B0604020202020204" pitchFamily="34" charset="0"/>
                <a:ea typeface="ＭＳ Ｐゴシック" panose="020B0600070205080204" pitchFamily="34" charset="-128"/>
              </a:defRPr>
            </a:lvl9pPr>
          </a:lstStyle>
          <a:p>
            <a:pPr algn="ctr">
              <a:spcBef>
                <a:spcPct val="50000"/>
              </a:spcBef>
              <a:buFontTx/>
              <a:buNone/>
            </a:pPr>
            <a:endParaRPr lang="es-CO" altLang="es-CO"/>
          </a:p>
        </p:txBody>
      </p:sp>
      <p:sp>
        <p:nvSpPr>
          <p:cNvPr id="12293" name="CuadroTexto 5"/>
          <p:cNvSpPr txBox="1">
            <a:spLocks noChangeArrowheads="1"/>
          </p:cNvSpPr>
          <p:nvPr/>
        </p:nvSpPr>
        <p:spPr bwMode="auto">
          <a:xfrm>
            <a:off x="493713" y="527050"/>
            <a:ext cx="8424862" cy="532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bg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bg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bg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bg1"/>
                </a:solidFill>
                <a:latin typeface="Arial" panose="020B0604020202020204" pitchFamily="34" charset="0"/>
                <a:ea typeface="ＭＳ Ｐゴシック" panose="020B0600070205080204" pitchFamily="34" charset="-128"/>
              </a:defRPr>
            </a:lvl4pPr>
            <a:lvl5pPr marL="2057400" indent="-228600">
              <a:spcBef>
                <a:spcPct val="20000"/>
              </a:spcBef>
              <a:buChar char="»"/>
              <a:defRPr sz="1600">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bg1"/>
                </a:solidFill>
                <a:latin typeface="Arial" panose="020B0604020202020204" pitchFamily="34" charset="0"/>
                <a:ea typeface="ＭＳ Ｐゴシック" panose="020B0600070205080204" pitchFamily="34" charset="-128"/>
              </a:defRPr>
            </a:lvl9pPr>
          </a:lstStyle>
          <a:p>
            <a:pPr algn="ctr">
              <a:spcBef>
                <a:spcPct val="0"/>
              </a:spcBef>
              <a:buFontTx/>
              <a:buNone/>
            </a:pPr>
            <a:r>
              <a:rPr lang="en-US" altLang="es-CO" sz="2000" b="1"/>
              <a:t>Aruba</a:t>
            </a:r>
            <a:endParaRPr lang="en-US" altLang="es-CO" sz="2000"/>
          </a:p>
          <a:p>
            <a:pPr>
              <a:spcBef>
                <a:spcPct val="0"/>
              </a:spcBef>
              <a:buFontTx/>
              <a:buNone/>
            </a:pPr>
            <a:endParaRPr lang="en-US" altLang="es-CO" sz="2000">
              <a:solidFill>
                <a:srgbClr val="008AF2"/>
              </a:solidFill>
            </a:endParaRPr>
          </a:p>
          <a:p>
            <a:pPr>
              <a:buFontTx/>
              <a:buNone/>
            </a:pPr>
            <a:r>
              <a:rPr lang="en-US" altLang="en-US" sz="2000">
                <a:solidFill>
                  <a:srgbClr val="008AF2"/>
                </a:solidFill>
              </a:rPr>
              <a:t>Flat at low altitude -  </a:t>
            </a:r>
            <a:r>
              <a:rPr lang="en-US" altLang="en-US" sz="2000"/>
              <a:t>vulnerable to sea level rise</a:t>
            </a:r>
            <a:r>
              <a:rPr lang="en-US" altLang="en-US" sz="2000">
                <a:solidFill>
                  <a:srgbClr val="008AF2"/>
                </a:solidFill>
              </a:rPr>
              <a:t>. </a:t>
            </a:r>
          </a:p>
          <a:p>
            <a:pPr>
              <a:buFontTx/>
              <a:buNone/>
            </a:pPr>
            <a:r>
              <a:rPr lang="en-US" altLang="en-US" sz="2000">
                <a:solidFill>
                  <a:srgbClr val="008AF2"/>
                </a:solidFill>
              </a:rPr>
              <a:t>Most important </a:t>
            </a:r>
            <a:r>
              <a:rPr lang="en-US" altLang="en-US" sz="2000">
                <a:solidFill>
                  <a:srgbClr val="FFFF00"/>
                </a:solidFill>
              </a:rPr>
              <a:t>infrastructures / assets </a:t>
            </a:r>
            <a:r>
              <a:rPr lang="en-US" altLang="en-US" sz="2000">
                <a:solidFill>
                  <a:srgbClr val="008AF2"/>
                </a:solidFill>
              </a:rPr>
              <a:t>are located near the shore or close by the shores. </a:t>
            </a:r>
          </a:p>
          <a:p>
            <a:pPr>
              <a:buFontTx/>
              <a:buNone/>
            </a:pPr>
            <a:r>
              <a:rPr lang="en-US" altLang="en-US" sz="2000">
                <a:solidFill>
                  <a:srgbClr val="008AF2"/>
                </a:solidFill>
              </a:rPr>
              <a:t>The airport, </a:t>
            </a:r>
            <a:r>
              <a:rPr lang="en-US" altLang="en-US" sz="2000"/>
              <a:t>government buildings</a:t>
            </a:r>
            <a:r>
              <a:rPr lang="en-US" altLang="en-US" sz="2000">
                <a:solidFill>
                  <a:srgbClr val="008AF2"/>
                </a:solidFill>
              </a:rPr>
              <a:t>, parliament, </a:t>
            </a:r>
            <a:r>
              <a:rPr lang="en-US" altLang="en-US" sz="2000"/>
              <a:t>hospital, hotels, schools</a:t>
            </a:r>
            <a:r>
              <a:rPr lang="en-US" altLang="en-US" sz="2000">
                <a:solidFill>
                  <a:srgbClr val="008AF2"/>
                </a:solidFill>
              </a:rPr>
              <a:t>, water &amp; power plant, and main transport routes; </a:t>
            </a:r>
            <a:r>
              <a:rPr lang="en-US" altLang="en-US" sz="2000"/>
              <a:t>harbor and marinas</a:t>
            </a:r>
            <a:r>
              <a:rPr lang="en-US" altLang="en-US" sz="2000">
                <a:solidFill>
                  <a:srgbClr val="008AF2"/>
                </a:solidFill>
              </a:rPr>
              <a:t>. </a:t>
            </a:r>
          </a:p>
          <a:p>
            <a:pPr>
              <a:buFontTx/>
              <a:buNone/>
            </a:pPr>
            <a:r>
              <a:rPr lang="en-US" altLang="en-US" sz="2000">
                <a:solidFill>
                  <a:srgbClr val="008AF2"/>
                </a:solidFill>
              </a:rPr>
              <a:t>Aruba area – </a:t>
            </a:r>
            <a:r>
              <a:rPr lang="en-US" altLang="en-US" sz="2000">
                <a:solidFill>
                  <a:srgbClr val="FFFF00"/>
                </a:solidFill>
              </a:rPr>
              <a:t>190 km2 </a:t>
            </a:r>
          </a:p>
          <a:p>
            <a:pPr>
              <a:buFontTx/>
              <a:buNone/>
            </a:pPr>
            <a:r>
              <a:rPr lang="en-US" altLang="en-US" sz="2000">
                <a:solidFill>
                  <a:srgbClr val="008AF2"/>
                </a:solidFill>
              </a:rPr>
              <a:t>Coastline – </a:t>
            </a:r>
            <a:r>
              <a:rPr lang="en-US" altLang="en-US" sz="2000">
                <a:solidFill>
                  <a:srgbClr val="FFFF00"/>
                </a:solidFill>
              </a:rPr>
              <a:t>68.5 km</a:t>
            </a:r>
          </a:p>
          <a:p>
            <a:pPr>
              <a:buFontTx/>
              <a:buNone/>
            </a:pPr>
            <a:r>
              <a:rPr lang="en-US" altLang="en-US" sz="2000">
                <a:solidFill>
                  <a:srgbClr val="008AF2"/>
                </a:solidFill>
              </a:rPr>
              <a:t>GDP (2014) – </a:t>
            </a:r>
            <a:r>
              <a:rPr lang="en-US" altLang="en-US" sz="2000">
                <a:solidFill>
                  <a:srgbClr val="FFFF00"/>
                </a:solidFill>
              </a:rPr>
              <a:t>2.664 Billion USD</a:t>
            </a:r>
          </a:p>
          <a:p>
            <a:pPr>
              <a:buFontTx/>
              <a:buNone/>
            </a:pPr>
            <a:r>
              <a:rPr lang="en-US" altLang="en-US" sz="2000">
                <a:solidFill>
                  <a:srgbClr val="008AF2"/>
                </a:solidFill>
              </a:rPr>
              <a:t>1 coastline km contributes with </a:t>
            </a:r>
            <a:r>
              <a:rPr lang="en-US" altLang="en-US" sz="2000"/>
              <a:t>ca. 40 mill USD</a:t>
            </a:r>
          </a:p>
          <a:p>
            <a:pPr>
              <a:buFontTx/>
              <a:buNone/>
            </a:pPr>
            <a:r>
              <a:rPr lang="en-US" altLang="en-US" sz="2000"/>
              <a:t>A small area of about 10km2 near the western and southern shores contributes to almost the entire GDP.</a:t>
            </a:r>
          </a:p>
          <a:p>
            <a:pPr>
              <a:buFontTx/>
              <a:buNone/>
            </a:pPr>
            <a:r>
              <a:rPr lang="en-US" altLang="en-US" sz="2000">
                <a:solidFill>
                  <a:srgbClr val="008AF2"/>
                </a:solidFill>
              </a:rPr>
              <a:t> This small area is highly vulnerable to natural </a:t>
            </a:r>
            <a:r>
              <a:rPr lang="en-US" altLang="en-US" sz="2000"/>
              <a:t>hazards.</a:t>
            </a:r>
          </a:p>
          <a:p>
            <a:pPr>
              <a:buFontTx/>
              <a:buNone/>
            </a:pPr>
            <a:r>
              <a:rPr lang="en-US" altLang="en-US" sz="2000"/>
              <a:t>1.7 million visitors 2014</a:t>
            </a:r>
            <a:endParaRPr lang="en-US" altLang="es-CO" sz="2000">
              <a:solidFill>
                <a:srgbClr val="008AF2"/>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ounded Rectangle 28"/>
          <p:cNvSpPr/>
          <p:nvPr/>
        </p:nvSpPr>
        <p:spPr bwMode="auto">
          <a:xfrm>
            <a:off x="1187624" y="1484784"/>
            <a:ext cx="6192688" cy="3744416"/>
          </a:xfrm>
          <a:prstGeom prst="roundRect">
            <a:avLst/>
          </a:prstGeom>
          <a:solidFill>
            <a:schemeClr val="accent1"/>
          </a:solidFill>
          <a:ln w="9525" cap="flat" cmpd="sng" algn="ctr">
            <a:solidFill>
              <a:schemeClr val="tx1"/>
            </a:solidFill>
            <a:prstDash val="solid"/>
            <a:round/>
            <a:headEnd type="none" w="med" len="med"/>
            <a:tailEnd type="none" w="med" len="med"/>
          </a:ln>
          <a:effectLst>
            <a:glow rad="304800">
              <a:schemeClr val="tx2">
                <a:lumMod val="50000"/>
                <a:lumOff val="50000"/>
              </a:schemeClr>
            </a:glow>
          </a:effectLst>
        </p:spPr>
        <p:txBody>
          <a:bodyPr/>
          <a:lstStyle/>
          <a:p>
            <a:pPr>
              <a:defRPr/>
            </a:pPr>
            <a:endParaRPr lang="en-US">
              <a:latin typeface="Arial" charset="0"/>
            </a:endParaRPr>
          </a:p>
        </p:txBody>
      </p:sp>
      <p:grpSp>
        <p:nvGrpSpPr>
          <p:cNvPr id="13317" name="Group 6"/>
          <p:cNvGrpSpPr>
            <a:grpSpLocks/>
          </p:cNvGrpSpPr>
          <p:nvPr/>
        </p:nvGrpSpPr>
        <p:grpSpPr bwMode="auto">
          <a:xfrm>
            <a:off x="1835150" y="1989138"/>
            <a:ext cx="4252913" cy="2476500"/>
            <a:chOff x="1" y="863782"/>
            <a:chExt cx="9044739" cy="5130000"/>
          </a:xfrm>
        </p:grpSpPr>
        <p:pic>
          <p:nvPicPr>
            <p:cNvPr id="13320" name="Picture 7"/>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1" y="863782"/>
              <a:ext cx="6235244" cy="513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1" name="Picture 8"/>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701504" y="1489975"/>
              <a:ext cx="2343236" cy="1196075"/>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13322" name="Picture 9"/>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260302" y="1489975"/>
              <a:ext cx="2334478" cy="1196075"/>
            </a:xfrm>
            <a:prstGeom prst="rect">
              <a:avLst/>
            </a:prstGeom>
            <a:noFill/>
            <a:ln w="19050">
              <a:solidFill>
                <a:srgbClr val="0070C0"/>
              </a:solidFill>
              <a:miter lim="800000"/>
              <a:headEnd/>
              <a:tailEnd/>
            </a:ln>
            <a:extLst>
              <a:ext uri="{909E8E84-426E-40DD-AFC4-6F175D3DCCD1}">
                <a14:hiddenFill xmlns:a14="http://schemas.microsoft.com/office/drawing/2010/main">
                  <a:solidFill>
                    <a:srgbClr val="FFFFFF"/>
                  </a:solidFill>
                </a14:hiddenFill>
              </a:ext>
            </a:extLst>
          </p:spPr>
        </p:pic>
        <p:pic>
          <p:nvPicPr>
            <p:cNvPr id="13323" name="Picture 10"/>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4260302" y="2788289"/>
              <a:ext cx="2334537" cy="1215000"/>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13324" name="Picture 11"/>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6701504" y="2784452"/>
              <a:ext cx="2343236" cy="1218837"/>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13325" name="Picture 12"/>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4260301" y="4099492"/>
              <a:ext cx="2323538" cy="1215000"/>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13326" name="Picture 13"/>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6701503" y="4099492"/>
              <a:ext cx="2343237" cy="1215000"/>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pic>
      </p:grpSp>
      <p:sp>
        <p:nvSpPr>
          <p:cNvPr id="13318"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2400">
                <a:solidFill>
                  <a:schemeClr val="bg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bg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bg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bg1"/>
                </a:solidFill>
                <a:latin typeface="Arial" panose="020B0604020202020204" pitchFamily="34" charset="0"/>
                <a:ea typeface="ＭＳ Ｐゴシック" panose="020B0600070205080204" pitchFamily="34" charset="-128"/>
              </a:defRPr>
            </a:lvl4pPr>
            <a:lvl5pPr marL="2057400" indent="-228600">
              <a:spcBef>
                <a:spcPct val="20000"/>
              </a:spcBef>
              <a:buChar char="»"/>
              <a:defRPr sz="1600">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bg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a:solidFill>
                <a:schemeClr val="tx1"/>
              </a:solidFill>
            </a:endParaRPr>
          </a:p>
        </p:txBody>
      </p:sp>
      <p:pic>
        <p:nvPicPr>
          <p:cNvPr id="7" name="MARIA short v2.mp4">
            <a:hlinkClick r:id="" action="ppaction://media"/>
          </p:cNvPr>
          <p:cNvPicPr>
            <a:picLocks noChangeAspect="1"/>
          </p:cNvPicPr>
          <p:nvPr>
            <a:videoFile r:link="rId2"/>
            <p:extLst>
              <p:ext uri="{DAA4B4D4-6D71-4841-9C94-3DE7FCFB9230}">
                <p14:media xmlns:p14="http://schemas.microsoft.com/office/powerpoint/2010/main" r:link="rId1"/>
              </p:ext>
            </p:extLst>
          </p:nvPr>
        </p:nvPicPr>
        <p:blipFill>
          <a:blip r:embed="rId12">
            <a:extLst>
              <a:ext uri="{28A0092B-C50C-407E-A947-70E740481C1C}">
                <a14:useLocalDpi xmlns:a14="http://schemas.microsoft.com/office/drawing/2010/main" val="0"/>
              </a:ext>
            </a:extLst>
          </a:blip>
          <a:srcRect/>
          <a:stretch>
            <a:fillRect/>
          </a:stretch>
        </p:blipFill>
        <p:spPr bwMode="auto">
          <a:xfrm>
            <a:off x="0" y="1017588"/>
            <a:ext cx="91440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7"/>
                                        </p:tgtEl>
                                      </p:cBhvr>
                                    </p:cmd>
                                  </p:childTnLst>
                                </p:cTn>
                              </p:par>
                            </p:childTnLst>
                          </p:cTn>
                        </p:par>
                      </p:childTnLst>
                    </p:cTn>
                  </p:par>
                </p:childTnLst>
              </p:cTn>
              <p:nextCondLst>
                <p:cond evt="onClick" delay="0">
                  <p:tgtEl>
                    <p:spTgt spid="7"/>
                  </p:tgtEl>
                </p:cond>
              </p:nextCondLst>
            </p:seq>
            <p:video>
              <p:cMediaNode vol="80000">
                <p:cTn id="7" fill="hold" display="0">
                  <p:stCondLst>
                    <p:cond delay="indefinite"/>
                  </p:stCondLst>
                </p:cTn>
                <p:tgtEl>
                  <p:spTgt spid="7"/>
                </p:tgtEl>
              </p:cMediaNode>
            </p:video>
          </p:childTnLst>
        </p:cTn>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3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3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29291</TotalTime>
  <Words>1289</Words>
  <Application>Microsoft Office PowerPoint</Application>
  <PresentationFormat>On-screen Show (4:3)</PresentationFormat>
  <Paragraphs>228</Paragraphs>
  <Slides>16</Slides>
  <Notes>8</Notes>
  <HiddenSlides>0</HiddenSlides>
  <MMClips>1</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16</vt:i4>
      </vt:variant>
    </vt:vector>
  </HeadingPairs>
  <TitlesOfParts>
    <vt:vector size="28" baseType="lpstr">
      <vt:lpstr>ＭＳ Ｐゴシック</vt:lpstr>
      <vt:lpstr>ＭＳ Ｐゴシック</vt:lpstr>
      <vt:lpstr>Arial</vt:lpstr>
      <vt:lpstr>Calibri</vt:lpstr>
      <vt:lpstr>Gill Sans</vt:lpstr>
      <vt:lpstr>굴림</vt:lpstr>
      <vt:lpstr>Times</vt:lpstr>
      <vt:lpstr>Times New Roman</vt:lpstr>
      <vt:lpstr>Verdana</vt:lpstr>
      <vt:lpstr>Wingdings</vt:lpstr>
      <vt:lpstr>Blank Presentation</vt:lpstr>
      <vt:lpstr>1_Blank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Coastal Inundation Forecasting Demonstration Project-C</vt:lpstr>
      <vt:lpstr>PowerPoint Presentation</vt:lpstr>
      <vt:lpstr>PowerPoint Presentation</vt:lpstr>
      <vt:lpstr>PowerPoint Presentation</vt:lpstr>
      <vt:lpstr>PowerPoint Presentation</vt:lpstr>
      <vt:lpstr>PowerPoint Presentation</vt:lpstr>
      <vt:lpstr>PowerPoint Presentation</vt:lpstr>
    </vt:vector>
  </TitlesOfParts>
  <Company>IOC/UNESCO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Decisions from beginning 2007</dc:title>
  <dc:creator>c.toro@unesco.org</dc:creator>
  <cp:lastModifiedBy>Alberto Costa Neves</cp:lastModifiedBy>
  <cp:revision>377</cp:revision>
  <dcterms:created xsi:type="dcterms:W3CDTF">2008-01-30T04:31:58Z</dcterms:created>
  <dcterms:modified xsi:type="dcterms:W3CDTF">2018-11-28T16:35:22Z</dcterms:modified>
</cp:coreProperties>
</file>