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75" r:id="rId5"/>
    <p:sldId id="277" r:id="rId6"/>
    <p:sldId id="278" r:id="rId7"/>
    <p:sldId id="279" r:id="rId8"/>
    <p:sldId id="282" r:id="rId9"/>
    <p:sldId id="281" r:id="rId10"/>
    <p:sldId id="280" r:id="rId11"/>
    <p:sldId id="258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316" autoAdjust="0"/>
  </p:normalViewPr>
  <p:slideViewPr>
    <p:cSldViewPr>
      <p:cViewPr varScale="1">
        <p:scale>
          <a:sx n="78" d="100"/>
          <a:sy n="78" d="100"/>
        </p:scale>
        <p:origin x="881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18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67037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70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67037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EF029E0-273F-4891-86BE-17EDE93618F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24703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2C469B4C-72B2-4489-A384-84DB13E8C3F9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1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3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A54A01A1-26D6-42EE-892C-7C7CD25A824D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2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66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7EF46DCA-B3E8-4E13-8F41-16AEEF1A48A7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1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574E750-CCFB-4EF6-B348-AA5F02BD68B4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8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12609E0C-123A-4BFB-8FD7-993D2844FE8F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0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ABE91E6A-6B35-46F7-ACA0-90DCCCAC471C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13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A55C9AF-9B08-44E0-A4CC-09C4EC75240E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48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59300" cy="3419475"/>
          </a:xfrm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2D0B8B5-B25F-4CEE-8027-3732851DD43E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2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fld id="{DD246BF0-F3A3-4D71-9C2E-C36071860028}" type="slidenum">
              <a:rPr lang="en-AU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11</a:t>
            </a:fld>
            <a:endParaRPr lang="en-AU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89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8351-78DB-4C3F-8388-70682117A3F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600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2E05-C2C2-4184-BB98-FAE35C64BA1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1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-1588"/>
            <a:ext cx="2054225" cy="6121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588"/>
            <a:ext cx="6011863" cy="6121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40448-D858-45BE-AB6F-D31D8ACD6F7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2137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-1588"/>
            <a:ext cx="6972300" cy="11334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9F8A-2FAD-410E-9E54-04FB74D2928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6721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xfrm>
            <a:off x="3127375" y="6553200"/>
            <a:ext cx="2887663" cy="220663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AU" altLang="en-US"/>
              <a:t>Copyright IMO 2014 (unless held elsewhere)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xfrm>
            <a:off x="8077200" y="6311900"/>
            <a:ext cx="306388" cy="461963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827810A7-2D6E-42C6-87B4-7EAC98E6FC7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73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FABD-3470-49F1-B8F8-35381A4230C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4306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CF0D-D7B9-4840-AD1C-4A7850EDBE6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8075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8237D-CAD7-4A85-9460-7286EC2537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1496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6DA4-092F-49B5-8789-EF6CEB72CC4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5530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F354E-CFB4-4515-988C-F49B7B82D0A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3854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1BA9-6906-42BF-984E-5F37EFDC20E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1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BD7CB-5C00-4748-BF08-8DF13310044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7016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9144000" cy="1152525"/>
          </a:xfrm>
          <a:prstGeom prst="roundRect">
            <a:avLst>
              <a:gd name="adj" fmla="val 134"/>
            </a:avLst>
          </a:prstGeom>
          <a:gradFill rotWithShape="0">
            <a:gsLst>
              <a:gs pos="0">
                <a:srgbClr val="1C82B9"/>
              </a:gs>
              <a:gs pos="100000">
                <a:srgbClr val="006B6B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Microsoft YaHei" charset="0"/>
              <a:cs typeface="Microsoft YaHei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-1588"/>
            <a:ext cx="6972300" cy="113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6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47700" y="6294438"/>
            <a:ext cx="2119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87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64275" y="6311900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</a:defRPr>
            </a:lvl1pPr>
          </a:lstStyle>
          <a:p>
            <a:pPr>
              <a:defRPr/>
            </a:pPr>
            <a:fld id="{796C808D-C4B8-40CF-8339-C9588CDDBB7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98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ＭＳ Ｐゴシック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ＭＳ Ｐゴシック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ＭＳ Ｐゴシック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ＭＳ Ｐゴシック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0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2743200"/>
            <a:ext cx="7202488" cy="32766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3300" dirty="0" smtClean="0">
                <a:solidFill>
                  <a:srgbClr val="0047FF"/>
                </a:solidFill>
              </a:rPr>
              <a:t>National Hydrographic Coordinating Committee (NHCC)</a:t>
            </a:r>
            <a:br>
              <a:rPr lang="en-AU" sz="3300" dirty="0" smtClean="0">
                <a:solidFill>
                  <a:srgbClr val="0047FF"/>
                </a:solidFill>
              </a:rPr>
            </a:br>
            <a:r>
              <a:rPr lang="en-AU" sz="3300" dirty="0">
                <a:solidFill>
                  <a:srgbClr val="0047FF"/>
                </a:solidFill>
              </a:rPr>
              <a:t/>
            </a:r>
            <a:br>
              <a:rPr lang="en-AU" sz="3300" dirty="0">
                <a:solidFill>
                  <a:srgbClr val="0047FF"/>
                </a:solidFill>
              </a:rPr>
            </a:br>
            <a:r>
              <a:rPr lang="en-AU" sz="3300" i="1" dirty="0" smtClean="0">
                <a:solidFill>
                  <a:srgbClr val="0047FF"/>
                </a:solidFill>
              </a:rPr>
              <a:t>Adapted from the presentation prepared by LINZ for the SWPHC Seminar (28-29 November 2016)</a:t>
            </a:r>
            <a:br>
              <a:rPr lang="en-AU" sz="3300" i="1" dirty="0" smtClean="0">
                <a:solidFill>
                  <a:srgbClr val="0047FF"/>
                </a:solidFill>
              </a:rPr>
            </a:br>
            <a:endParaRPr lang="en-AU" sz="2800" i="1" dirty="0">
              <a:solidFill>
                <a:srgbClr val="0047FF"/>
              </a:solidFill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9525" y="-12700"/>
            <a:ext cx="913447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144000" bIns="0" anchor="b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en-US" sz="2400" kern="0" dirty="0" smtClean="0"/>
              <a:t>EAt</a:t>
            </a:r>
            <a:r>
              <a:rPr lang="en-US" altLang="en-US" sz="2400" kern="0" dirty="0" smtClean="0"/>
              <a:t>HC </a:t>
            </a:r>
            <a:r>
              <a:rPr lang="en-US" altLang="en-US" sz="2400" kern="0" dirty="0" smtClean="0"/>
              <a:t>Awareness </a:t>
            </a:r>
            <a:r>
              <a:rPr lang="en-US" altLang="en-US" sz="2400" kern="0" dirty="0" smtClean="0"/>
              <a:t>Seminar</a:t>
            </a:r>
          </a:p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2400" kern="0" dirty="0"/>
          </a:p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2400" kern="0" dirty="0" smtClean="0"/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Role of the NHCC?</a:t>
            </a:r>
            <a:endParaRPr lang="en-AU" sz="2400" b="0" kern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38" y="2209800"/>
            <a:ext cx="8464550" cy="4362450"/>
          </a:xfrm>
        </p:spPr>
        <p:txBody>
          <a:bodyPr/>
          <a:lstStyle/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dirty="0" smtClean="0"/>
              <a:t>Understand the need to meet </a:t>
            </a:r>
            <a:r>
              <a:rPr lang="en-NZ" sz="2200" u="sng" dirty="0" smtClean="0"/>
              <a:t>international obligations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dirty="0" smtClean="0"/>
              <a:t>Understand the need for hydrography to meet a nations needs</a:t>
            </a:r>
          </a:p>
          <a:p>
            <a:pPr marL="1117600" lvl="2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1900" u="sng" dirty="0" smtClean="0"/>
              <a:t>Safety of navigation</a:t>
            </a:r>
          </a:p>
          <a:p>
            <a:pPr marL="1117600" lvl="2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1900" u="sng" dirty="0" smtClean="0"/>
              <a:t>Protection of the marine environment</a:t>
            </a:r>
          </a:p>
          <a:p>
            <a:pPr marL="1117600" lvl="2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1900" u="sng" dirty="0" smtClean="0"/>
              <a:t>Economic growth</a:t>
            </a:r>
            <a:r>
              <a:rPr lang="en-NZ" sz="1900" dirty="0" smtClean="0"/>
              <a:t> (maritime trade, exploitation of seabed minerals)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dirty="0" smtClean="0"/>
              <a:t>Provide governance for establishing priorities for a </a:t>
            </a:r>
            <a:r>
              <a:rPr lang="en-NZ" sz="2200" u="sng" dirty="0" smtClean="0"/>
              <a:t>hydrographic survey programme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u="sng" dirty="0" smtClean="0"/>
              <a:t>Coordination</a:t>
            </a:r>
            <a:r>
              <a:rPr lang="en-NZ" sz="2200" dirty="0" smtClean="0"/>
              <a:t> of stakeholder requirements and needs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u="sng" dirty="0" smtClean="0"/>
              <a:t>Maximize</a:t>
            </a:r>
            <a:r>
              <a:rPr lang="en-NZ" sz="2200" dirty="0" smtClean="0"/>
              <a:t> the use of the resources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u="sng" dirty="0" smtClean="0"/>
              <a:t>Share information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200" dirty="0" smtClean="0"/>
              <a:t>Understand the “</a:t>
            </a:r>
            <a:r>
              <a:rPr lang="en-NZ" sz="2200" u="sng" dirty="0" smtClean="0"/>
              <a:t>value of Hydrography</a:t>
            </a:r>
            <a:r>
              <a:rPr lang="en-NZ" sz="2200" dirty="0" smtClean="0"/>
              <a:t>”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79500" y="2952750"/>
            <a:ext cx="6523038" cy="538163"/>
          </a:xfrm>
        </p:spPr>
        <p:txBody>
          <a:bodyPr/>
          <a:lstStyle/>
          <a:p>
            <a:pPr marL="342900" indent="-341313" algn="ctr" eaLnBrk="1">
              <a:lnSpc>
                <a:spcPct val="93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dirty="0" smtClean="0">
                <a:solidFill>
                  <a:srgbClr val="000000"/>
                </a:solidFill>
                <a:latin typeface="Arial" charset="0"/>
                <a:ea typeface="+mj-ea"/>
              </a:rPr>
              <a:t>Questions?</a:t>
            </a:r>
          </a:p>
        </p:txBody>
      </p:sp>
      <p:pic>
        <p:nvPicPr>
          <p:cNvPr id="2253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2211388"/>
            <a:ext cx="8229600" cy="4525962"/>
          </a:xfrm>
        </p:spPr>
        <p:txBody>
          <a:bodyPr tIns="6120" anchor="t"/>
          <a:lstStyle/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3200" b="0" dirty="0">
                <a:solidFill>
                  <a:srgbClr val="000000"/>
                </a:solidFill>
                <a:ea typeface="msmincho" charset="0"/>
              </a:rPr>
              <a:t>Why have an NHCC?</a:t>
            </a:r>
          </a:p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3200" b="0" dirty="0">
                <a:solidFill>
                  <a:srgbClr val="000000"/>
                </a:solidFill>
                <a:ea typeface="msmincho" charset="0"/>
              </a:rPr>
              <a:t>Who makes up the NHCC?</a:t>
            </a:r>
          </a:p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3200" b="0" dirty="0">
                <a:solidFill>
                  <a:srgbClr val="000000"/>
                </a:solidFill>
                <a:ea typeface="msmincho" charset="0"/>
              </a:rPr>
              <a:t>The role of the NHCC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17550" y="1116013"/>
            <a:ext cx="652621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Contents</a:t>
            </a:r>
            <a:endParaRPr lang="en-AU" sz="2400" b="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368300" y="2209800"/>
            <a:ext cx="82296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6120" rIns="0" bIns="0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kern="0" dirty="0" smtClean="0">
                <a:solidFill>
                  <a:srgbClr val="000000"/>
                </a:solidFill>
              </a:rPr>
              <a:t>SOLAS Chapter V</a:t>
            </a:r>
          </a:p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kern="0" dirty="0">
                <a:solidFill>
                  <a:srgbClr val="000000"/>
                </a:solidFill>
              </a:rPr>
              <a:t>IHO Publication M-2  (The Need for Hydrographic Services)</a:t>
            </a:r>
          </a:p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kern="0" dirty="0">
                <a:solidFill>
                  <a:srgbClr val="000000"/>
                </a:solidFill>
              </a:rPr>
              <a:t>IHO Publication </a:t>
            </a:r>
            <a:r>
              <a:rPr lang="en-AU" altLang="en-US" sz="3200" b="0" kern="0" dirty="0" smtClean="0">
                <a:solidFill>
                  <a:srgbClr val="000000"/>
                </a:solidFill>
              </a:rPr>
              <a:t>M-3 (IHO Resolutions)</a:t>
            </a:r>
          </a:p>
          <a:p>
            <a:pPr marL="717550" lvl="1" indent="-358775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altLang="en-US" sz="3200" b="0" kern="0" dirty="0" smtClean="0">
                <a:solidFill>
                  <a:srgbClr val="000000"/>
                </a:solidFill>
              </a:rPr>
              <a:t>IHO Capacity Building Strategy</a:t>
            </a:r>
          </a:p>
          <a:p>
            <a:pPr marL="1497013" lvl="1" indent="-496888" eaLnBrk="1">
              <a:spcAft>
                <a:spcPts val="850"/>
              </a:spcAft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AU" altLang="en-US" sz="1800" b="0" kern="0" dirty="0" smtClean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93713" y="1201738"/>
            <a:ext cx="65563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226800" tIns="46800" rIns="90000" bIns="46800" anchor="b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en-US" sz="2400" b="0" kern="0" dirty="0" smtClean="0"/>
              <a:t>Key references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209800"/>
            <a:ext cx="8464550" cy="3810000"/>
          </a:xfrm>
        </p:spPr>
        <p:txBody>
          <a:bodyPr/>
          <a:lstStyle/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dirty="0"/>
              <a:t>Establish national governance structure for Hydrography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dirty="0"/>
              <a:t>Establish </a:t>
            </a:r>
            <a:r>
              <a:rPr lang="en-GB" sz="3200" dirty="0"/>
              <a:t>MSI service 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/>
              <a:t>Establish capability for collect</a:t>
            </a:r>
            <a:r>
              <a:rPr lang="en-US" sz="3200" dirty="0"/>
              <a:t>ion of nautical information to maintain existing charts and publications</a:t>
            </a:r>
          </a:p>
          <a:p>
            <a:pPr marL="623887" lvl="1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>
              <a:ea typeface="ＭＳ Ｐゴシック" pitchFamily="34" charset="-128"/>
            </a:endParaRPr>
          </a:p>
          <a:p>
            <a:pPr marL="609600" indent="-385763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1031875" y="2133600"/>
            <a:ext cx="7959725" cy="10668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Phase 1 – IHO Capacity Building Strategy</a:t>
            </a:r>
            <a:endParaRPr lang="en-AU" sz="2400" b="0" kern="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8975" cy="4724400"/>
          </a:xfrm>
        </p:spPr>
        <p:txBody>
          <a:bodyPr/>
          <a:lstStyle/>
          <a:p>
            <a:pPr marL="358775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dirty="0">
                <a:ea typeface="msmincho" charset="0"/>
              </a:rPr>
              <a:t>Essential - Establish national hydrographic governance structure – </a:t>
            </a:r>
            <a:r>
              <a:rPr lang="en-AU" sz="2800" u="sng" dirty="0">
                <a:ea typeface="msmincho" charset="0"/>
              </a:rPr>
              <a:t>embed this is national legislation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dirty="0" smtClean="0"/>
              <a:t>Determine </a:t>
            </a:r>
            <a:r>
              <a:rPr lang="en-AU" sz="2800" dirty="0"/>
              <a:t>how to best meet hydrographic obligations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dirty="0"/>
              <a:t>Assign Responsibilities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u="sng" dirty="0"/>
              <a:t>Appoint National MSI Coordinator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dirty="0"/>
              <a:t>Establish communication/working arrangements with regional MSI </a:t>
            </a:r>
            <a:r>
              <a:rPr lang="en-AU" sz="2800" dirty="0" smtClean="0"/>
              <a:t>coordinator</a:t>
            </a:r>
          </a:p>
          <a:p>
            <a:pPr marL="317500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AU" sz="2800" dirty="0" smtClean="0">
                <a:ea typeface="msmincho" charset="0"/>
              </a:rPr>
              <a:t>Form </a:t>
            </a:r>
            <a:r>
              <a:rPr lang="en-AU" sz="2800" dirty="0">
                <a:ea typeface="msmincho" charset="0"/>
              </a:rPr>
              <a:t>a </a:t>
            </a:r>
            <a:r>
              <a:rPr lang="en-AU" sz="2800" b="1" dirty="0">
                <a:solidFill>
                  <a:srgbClr val="FF0000"/>
                </a:solidFill>
                <a:ea typeface="msmincho" charset="0"/>
              </a:rPr>
              <a:t>National Hydrographic </a:t>
            </a:r>
            <a:r>
              <a:rPr lang="en-AU" sz="2800" b="1" dirty="0" smtClean="0">
                <a:solidFill>
                  <a:srgbClr val="FF0000"/>
                </a:solidFill>
                <a:ea typeface="msmincho" charset="0"/>
              </a:rPr>
              <a:t>Committee</a:t>
            </a:r>
            <a:endParaRPr lang="en-AU" sz="2800" b="1" dirty="0">
              <a:solidFill>
                <a:srgbClr val="FF0000"/>
              </a:solidFill>
              <a:ea typeface="msmincho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Hydrography governance</a:t>
            </a:r>
            <a:endParaRPr lang="en-AU" sz="2400" b="0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Why have an NHCC?</a:t>
            </a:r>
            <a:endParaRPr lang="en-AU" sz="2400" b="0" kern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3538" y="2209800"/>
            <a:ext cx="8464550" cy="4362450"/>
          </a:xfrm>
        </p:spPr>
        <p:txBody>
          <a:bodyPr/>
          <a:lstStyle/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800" dirty="0" smtClean="0"/>
              <a:t>Many Ministries and organisations have an interest in the </a:t>
            </a:r>
            <a:r>
              <a:rPr lang="en-NZ" sz="2800" u="sng" dirty="0" smtClean="0"/>
              <a:t>maritime domain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NZ" sz="2800" dirty="0" smtClean="0"/>
              <a:t>Need a coordinated approach to </a:t>
            </a:r>
            <a:r>
              <a:rPr lang="en-NZ" sz="2800" u="sng" dirty="0" smtClean="0"/>
              <a:t>avoid duplication</a:t>
            </a:r>
            <a:r>
              <a:rPr lang="en-NZ" sz="2800" dirty="0" smtClean="0"/>
              <a:t> of effort</a:t>
            </a:r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800" dirty="0" smtClean="0"/>
              <a:t>Stakeholders have an interest in a </a:t>
            </a:r>
            <a:r>
              <a:rPr lang="en-US" sz="2800" u="sng" dirty="0" smtClean="0"/>
              <a:t>national hydrographic </a:t>
            </a:r>
            <a:r>
              <a:rPr lang="en-US" sz="2800" u="sng" dirty="0" err="1" smtClean="0"/>
              <a:t>programme</a:t>
            </a:r>
            <a:endParaRPr lang="en-US" sz="2800" u="sng" dirty="0" smtClean="0"/>
          </a:p>
          <a:p>
            <a:pPr marL="717550" lvl="1" indent="-358775" eaLnBrk="1">
              <a:buClr>
                <a:srgbClr val="418BDE"/>
              </a:buClr>
              <a:buSzPct val="45000"/>
              <a:buFont typeface="Wingdings" charset="2"/>
              <a:buChar char=""/>
              <a:tabLst>
                <a:tab pos="342900" algn="l"/>
                <a:tab pos="447675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800" dirty="0" smtClean="0"/>
              <a:t>NHCC provides framework for stakeholders to contribute to </a:t>
            </a:r>
            <a:r>
              <a:rPr lang="en-US" sz="2800" u="sng" dirty="0" smtClean="0"/>
              <a:t>long term plans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Who makes up the NHCC?</a:t>
            </a:r>
            <a:endParaRPr lang="en-AU" sz="2400" b="0" kern="0" dirty="0"/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295400" y="2667000"/>
            <a:ext cx="670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800">
                <a:solidFill>
                  <a:schemeClr val="tx1"/>
                </a:solidFill>
              </a:rPr>
              <a:t>Extract from the IHO Publication M-2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Who makes up the NHCC?</a:t>
            </a:r>
            <a:endParaRPr lang="en-AU" sz="2400" b="0" kern="0" dirty="0"/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988" y="0"/>
            <a:ext cx="9607551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8392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Bitstream Vera Sans" charset="0"/>
                <a:ea typeface="ＭＳ Ｐゴシック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5pPr>
            <a:lvl6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6pPr>
            <a:lvl7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7pPr>
            <a:lvl8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8pPr>
            <a:lvl9pPr eaLnBrk="0"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Bitstream Vera Sans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AU" sz="2800" b="1" dirty="0" smtClean="0">
                <a:solidFill>
                  <a:schemeClr val="bg1"/>
                </a:solidFill>
              </a:rPr>
              <a:t>National Hydrographic Coordinating Committee (NHCC)</a:t>
            </a:r>
            <a:endParaRPr lang="en-US" sz="2800" b="1" dirty="0" smtClean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09613" y="1116013"/>
            <a:ext cx="835818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2pPr>
            <a:lvl3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3pPr>
            <a:lvl4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4pPr>
            <a:lvl5pPr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ＭＳ Ｐゴシック" charset="0"/>
                <a:cs typeface="msmincho" charset="0"/>
              </a:defRPr>
            </a:lvl5pPr>
            <a:lvl6pPr marL="25146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6pPr>
            <a:lvl7pPr marL="29718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7pPr>
            <a:lvl8pPr marL="34290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8pPr>
            <a:lvl9pPr marL="3886200" indent="-228600" algn="l" defTabSz="449263" rtl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FFFFFF"/>
                </a:solidFill>
                <a:latin typeface="Bitstream Vera Sans" pitchFamily="32" charset="0"/>
                <a:ea typeface="msmincho" charset="0"/>
                <a:cs typeface="msmincho" charset="0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AU" sz="2400" b="0" kern="0" dirty="0" smtClean="0"/>
              <a:t>Who makes up the NHCC?</a:t>
            </a:r>
            <a:endParaRPr lang="en-AU" sz="2400" b="0" kern="0" dirty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100901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345</Words>
  <Application>Microsoft Office PowerPoint</Application>
  <PresentationFormat>On-screen Show (4:3)</PresentationFormat>
  <Paragraphs>62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Microsoft YaHei</vt:lpstr>
      <vt:lpstr>ＭＳ Ｐゴシック</vt:lpstr>
      <vt:lpstr>Arial</vt:lpstr>
      <vt:lpstr>Bitstream Vera Sans</vt:lpstr>
      <vt:lpstr>msmincho</vt:lpstr>
      <vt:lpstr>Times New Roman</vt:lpstr>
      <vt:lpstr>Wingdings</vt:lpstr>
      <vt:lpstr>Office Theme</vt:lpstr>
      <vt:lpstr>National Hydrographic Coordinating Committee (NHCC)  Adapted from the presentation prepared by LINZ for the SWPHC Seminar (28-29 November 2016)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Nairn</dc:creator>
  <cp:lastModifiedBy>Alberto Costa Neves</cp:lastModifiedBy>
  <cp:revision>90</cp:revision>
  <cp:lastPrinted>1601-01-01T00:00:00Z</cp:lastPrinted>
  <dcterms:created xsi:type="dcterms:W3CDTF">1601-01-01T00:00:00Z</dcterms:created>
  <dcterms:modified xsi:type="dcterms:W3CDTF">2018-10-15T07:53:45Z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