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5" r:id="rId3"/>
    <p:sldId id="290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9" r:id="rId12"/>
    <p:sldId id="318" r:id="rId13"/>
    <p:sldId id="321" r:id="rId14"/>
    <p:sldId id="323" r:id="rId15"/>
    <p:sldId id="325" r:id="rId16"/>
    <p:sldId id="327" r:id="rId17"/>
    <p:sldId id="329" r:id="rId18"/>
    <p:sldId id="331" r:id="rId19"/>
    <p:sldId id="333" r:id="rId20"/>
    <p:sldId id="335" r:id="rId21"/>
    <p:sldId id="315" r:id="rId22"/>
    <p:sldId id="336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son Phillipa" initials="H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FBE"/>
    <a:srgbClr val="E8E8E8"/>
    <a:srgbClr val="C4E7ED"/>
    <a:srgbClr val="CDECEF"/>
    <a:srgbClr val="C4D5EC"/>
    <a:srgbClr val="89C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79698" autoAdjust="0"/>
  </p:normalViewPr>
  <p:slideViewPr>
    <p:cSldViewPr snapToGrid="0" showGuides="1">
      <p:cViewPr varScale="1">
        <p:scale>
          <a:sx n="63" d="100"/>
          <a:sy n="63" d="100"/>
        </p:scale>
        <p:origin x="37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816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92D6-6EDD-445B-8563-D13644BAEAF6}" type="datetimeFigureOut">
              <a:rPr lang="en-GB" smtClean="0"/>
              <a:pPr/>
              <a:t>28/11/2018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EAA1-5FDE-45E3-A815-E4B4F7BF7DC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07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719ED8CA-5A0D-41BB-A5C0-9E7B0D31D179}" type="datetimeFigureOut">
              <a:rPr lang="en-GB" smtClean="0"/>
              <a:pPr/>
              <a:t>28/11/2018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7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FFE80938-C845-4002-BC1C-C05DED8C0A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We didn’t know wat they needed and they were struggling to manage their fisheries and their EEZ.</a:t>
            </a:r>
          </a:p>
          <a:p>
            <a:endParaRPr lang="en-US" dirty="0"/>
          </a:p>
          <a:p>
            <a:r>
              <a:rPr lang="en-US" dirty="0"/>
              <a:t>Your PCA can work with you to help develop innovative ways of working</a:t>
            </a:r>
          </a:p>
        </p:txBody>
      </p:sp>
    </p:spTree>
    <p:extLst>
      <p:ext uri="{BB962C8B-B14F-4D97-AF65-F5344CB8AC3E}">
        <p14:creationId xmlns:p14="http://schemas.microsoft.com/office/powerpoint/2010/main" val="298590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Is the coverage fit for purpose?  - Your PCA doesn’t know if you don’t tell them!!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98988D8F-2032-4E59-AFA1-D79A5436C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A40B3ED0-B9BC-43DE-90ED-B241FD60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705FB71C-D06F-4A8B-BC95-FF052E498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CBC19E-1396-4C2D-A1BB-29A9A612D41A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7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0F8657A1-5276-4715-A5F5-8235C89EB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EBBE65CE-3BC5-4DFE-B1FC-63E9CB820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RSDRA2015000155386 Pilbara Ports Authority Port Hedland – Vessel Traffic Services 08 July 2015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986BB3E3-DCAC-4308-AE63-1E090781E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292F84-9781-4880-AB52-8F40B8615F8A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="" xmlns:a16="http://schemas.microsoft.com/office/drawing/2014/main" id="{E3ABA80B-81F1-466A-8BA2-9FE9455E8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="" xmlns:a16="http://schemas.microsoft.com/office/drawing/2014/main" id="{0CBA3C99-8F93-4BD3-B85C-B0C9CA06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="" xmlns:a16="http://schemas.microsoft.com/office/drawing/2014/main" id="{7B05E417-C88A-471E-A172-AB25FEFCB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3469B4-CEC2-46AB-A0DB-0D6973A35F6F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59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2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8988" y="722313"/>
            <a:ext cx="4811712" cy="3609975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11300" indent="-273577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A5F2EE-7502-4C1F-95CC-90310B3426C0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9076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So a question for you… what is a Primary Charting Authority?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Here are the PCAs for the MACHC  region,</a:t>
            </a:r>
          </a:p>
          <a:p>
            <a:endParaRPr lang="en-GB" b="0" dirty="0"/>
          </a:p>
          <a:p>
            <a:r>
              <a:rPr lang="en-GB" b="0" dirty="0"/>
              <a:t>Although there is no definition of a PCA there are some points that allude to what a PCA is and what they should achieve.</a:t>
            </a:r>
          </a:p>
          <a:p>
            <a:r>
              <a:rPr lang="en-GB" b="0" dirty="0"/>
              <a:t>It is important to remember that  any country that is a SOLAS signatory and has a PCA  will be subject to IMO audits.</a:t>
            </a:r>
          </a:p>
          <a:p>
            <a:endParaRPr lang="en-GB" b="0" dirty="0"/>
          </a:p>
          <a:p>
            <a:r>
              <a:rPr lang="en-GB" b="0" dirty="0"/>
              <a:t>A link for the audit schedule can be found on the IHO Capacity Building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Explain what S4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Explain S 11</a:t>
            </a:r>
          </a:p>
          <a:p>
            <a:r>
              <a:rPr lang="en-GB" b="0" dirty="0"/>
              <a:t>INT charting will be discussed further during the MICC meeting on Wednesday currently US are Chair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Linger on SOLAS Reg 4 &amp;  9 next slide what are the SOLAs obligations and National Obligations</a:t>
            </a:r>
          </a:p>
          <a:p>
            <a:r>
              <a:rPr lang="en-GB" b="0" dirty="0"/>
              <a:t>This is what a PCA can do for you….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SPC – Secretariat of the Pacific Community.</a:t>
            </a:r>
          </a:p>
          <a:p>
            <a:r>
              <a:rPr lang="en-US" dirty="0"/>
              <a:t>NZ Ministry of Foreign Affairs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Unless the information is passed to the PCA it will not be published and the mariner will be unaware.</a:t>
            </a:r>
          </a:p>
          <a:p>
            <a:endParaRPr lang="en-US" dirty="0"/>
          </a:p>
          <a:p>
            <a:r>
              <a:rPr lang="en-US" dirty="0"/>
              <a:t>The Rolls Royce solution is that you inform your PCA  before the work  happens</a:t>
            </a:r>
          </a:p>
        </p:txBody>
      </p:sp>
    </p:spTree>
    <p:extLst>
      <p:ext uri="{BB962C8B-B14F-4D97-AF65-F5344CB8AC3E}">
        <p14:creationId xmlns:p14="http://schemas.microsoft.com/office/powerpoint/2010/main" val="35140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77" y="385473"/>
            <a:ext cx="2808000" cy="136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21" y="2199556"/>
            <a:ext cx="7977992" cy="8241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8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023704"/>
            <a:ext cx="6912000" cy="5400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5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248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8" y="1835999"/>
            <a:ext cx="7705725" cy="4256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  <a:noFill/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314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9" y="1835999"/>
            <a:ext cx="6192000" cy="4212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800" spc="-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740650" y="1520825"/>
            <a:ext cx="1403350" cy="755650"/>
          </a:xfrm>
          <a:prstGeom prst="rect">
            <a:avLst/>
          </a:prstGeom>
          <a:solidFill>
            <a:srgbClr val="E2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019926" y="5338220"/>
            <a:ext cx="1404936" cy="7546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24863" y="1483791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447044" y="256590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740650" y="5258344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424863" y="4545013"/>
            <a:ext cx="719138" cy="792162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986347" y="6087600"/>
            <a:ext cx="1460697" cy="17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06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740650" y="1520825"/>
            <a:ext cx="1403350" cy="755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360000"/>
            <a:ext cx="4895851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9138" y="1835063"/>
            <a:ext cx="3600000" cy="425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616575" y="4545013"/>
            <a:ext cx="2124075" cy="792162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424863" y="1446756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303985" y="4545013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010596" y="4545013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16575" y="2276475"/>
            <a:ext cx="3527425" cy="2268538"/>
          </a:xfrm>
          <a:solidFill>
            <a:schemeClr val="bg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873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520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06" y="406689"/>
            <a:ext cx="5736761" cy="8402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982" y="1485900"/>
            <a:ext cx="5751368" cy="46910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78132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356263"/>
            <a:ext cx="2503488" cy="2982192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4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2824"/>
            <a:ext cx="719138" cy="765175"/>
          </a:xfrm>
          <a:prstGeom prst="rect">
            <a:avLst/>
          </a:prstGeom>
          <a:solidFill>
            <a:srgbClr val="E2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9138" y="6092825"/>
            <a:ext cx="684212" cy="765174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03350" y="6092826"/>
            <a:ext cx="7740650" cy="765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7" y="365126"/>
            <a:ext cx="7921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825625"/>
            <a:ext cx="7705726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000" y="972000"/>
            <a:ext cx="43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890" y="602828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03350" y="602828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74" r:id="rId7"/>
    <p:sldLayoutId id="214748367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32"/>
        </a:spcAft>
        <a:buFontTx/>
        <a:buNone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1287"/>
        </a:spcAft>
        <a:buFontTx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4pPr>
      <a:lvl5pPr marL="50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5307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  <p15:guide id="7" orient="horz" pos="1911" userDrawn="1">
          <p15:clr>
            <a:srgbClr val="F26B43"/>
          </p15:clr>
        </p15:guide>
        <p15:guide id="8" orient="horz" pos="2387" userDrawn="1">
          <p15:clr>
            <a:srgbClr val="F26B43"/>
          </p15:clr>
        </p15:guide>
        <p15:guide id="9" orient="horz" pos="3362" userDrawn="1">
          <p15:clr>
            <a:srgbClr val="F26B43"/>
          </p15:clr>
        </p15:guide>
        <p15:guide id="10" orient="horz" pos="2863" userDrawn="1">
          <p15:clr>
            <a:srgbClr val="F26B43"/>
          </p15:clr>
        </p15:guide>
        <p15:guide id="11" pos="884" userDrawn="1">
          <p15:clr>
            <a:srgbClr val="F26B43"/>
          </p15:clr>
        </p15:guide>
        <p15:guide id="12" pos="4876" userDrawn="1">
          <p15:clr>
            <a:srgbClr val="F26B43"/>
          </p15:clr>
        </p15:guide>
        <p15:guide id="13" pos="1338" userDrawn="1">
          <p15:clr>
            <a:srgbClr val="F26B43"/>
          </p15:clr>
        </p15:guide>
        <p15:guide id="14" pos="1769" userDrawn="1">
          <p15:clr>
            <a:srgbClr val="F26B43"/>
          </p15:clr>
        </p15:guide>
        <p15:guide id="15" pos="2200" userDrawn="1">
          <p15:clr>
            <a:srgbClr val="F26B43"/>
          </p15:clr>
        </p15:guide>
        <p15:guide id="16" pos="3969" userDrawn="1">
          <p15:clr>
            <a:srgbClr val="F26B43"/>
          </p15:clr>
        </p15:guide>
        <p15:guide id="17" pos="4422" userDrawn="1">
          <p15:clr>
            <a:srgbClr val="F26B43"/>
          </p15:clr>
        </p15:guide>
        <p15:guide id="18" pos="2653" userDrawn="1">
          <p15:clr>
            <a:srgbClr val="F26B43"/>
          </p15:clr>
        </p15:guide>
        <p15:guide id="19" pos="3538" userDrawn="1">
          <p15:clr>
            <a:srgbClr val="F26B43"/>
          </p15:clr>
        </p15:guide>
        <p15:guide id="20" pos="3107" userDrawn="1">
          <p15:clr>
            <a:srgbClr val="F26B43"/>
          </p15:clr>
        </p15:guide>
        <p15:guide id="21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Role of a Primary Charting Authority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21" y="3299748"/>
            <a:ext cx="6912000" cy="2273737"/>
          </a:xfrm>
        </p:spPr>
        <p:txBody>
          <a:bodyPr>
            <a:normAutofit/>
          </a:bodyPr>
          <a:lstStyle/>
          <a:p>
            <a:r>
              <a:rPr lang="en-GB" dirty="0"/>
              <a:t>MACHC Hydro Awareness Seminar, 26 November 2018</a:t>
            </a:r>
          </a:p>
          <a:p>
            <a:endParaRPr lang="en-GB" dirty="0"/>
          </a:p>
          <a:p>
            <a:r>
              <a:rPr lang="en-GB" dirty="0"/>
              <a:t>Lucy Fieldhouse, </a:t>
            </a:r>
            <a:r>
              <a:rPr lang="en-GB" b="0" dirty="0"/>
              <a:t>UKHO International Training &amp; Capacity Building Manager</a:t>
            </a:r>
          </a:p>
        </p:txBody>
      </p:sp>
    </p:spTree>
    <p:extLst>
      <p:ext uri="{BB962C8B-B14F-4D97-AF65-F5344CB8AC3E}">
        <p14:creationId xmlns:p14="http://schemas.microsoft.com/office/powerpoint/2010/main" val="266080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539873"/>
            <a:ext cx="4878079" cy="8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81" y="2455709"/>
            <a:ext cx="3238654" cy="39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isplaying image01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942" y="2463990"/>
            <a:ext cx="5356569" cy="387781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60257" y="1495732"/>
            <a:ext cx="3751263" cy="93283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85A4D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appeared to be a lack of data, turned out to be a lack of communication!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5528" y="406689"/>
            <a:ext cx="8259040" cy="840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Case Study: 2016 tech assessment visit to Tuvalu</a:t>
            </a:r>
          </a:p>
        </p:txBody>
      </p:sp>
    </p:spTree>
    <p:extLst>
      <p:ext uri="{BB962C8B-B14F-4D97-AF65-F5344CB8AC3E}">
        <p14:creationId xmlns:p14="http://schemas.microsoft.com/office/powerpoint/2010/main" val="27760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59" y="1558195"/>
            <a:ext cx="3318547" cy="5094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289" y="1558194"/>
            <a:ext cx="3190529" cy="5101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5528" y="406689"/>
            <a:ext cx="8259040" cy="840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Case Study: 2016 tech assessment visit to Tuvalu</a:t>
            </a:r>
          </a:p>
        </p:txBody>
      </p:sp>
    </p:spTree>
    <p:extLst>
      <p:ext uri="{BB962C8B-B14F-4D97-AF65-F5344CB8AC3E}">
        <p14:creationId xmlns:p14="http://schemas.microsoft.com/office/powerpoint/2010/main" val="15985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6093296"/>
            <a:ext cx="9144000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marR="0" lvl="0" indent="-447675" algn="ctr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85A4D1"/>
              </a:buClr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Is this coverage fit for purpose?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3060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496418" cy="1512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592288" cy="157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1512168" cy="1736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365104"/>
            <a:ext cx="1152128" cy="1407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628800"/>
            <a:ext cx="1224136" cy="1684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528" y="406689"/>
            <a:ext cx="8259040" cy="840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Case Study: 2016 tech assessment visit to Tuvalu</a:t>
            </a:r>
          </a:p>
        </p:txBody>
      </p:sp>
    </p:spTree>
    <p:extLst>
      <p:ext uri="{BB962C8B-B14F-4D97-AF65-F5344CB8AC3E}">
        <p14:creationId xmlns:p14="http://schemas.microsoft.com/office/powerpoint/2010/main" val="18028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="" xmlns:a16="http://schemas.microsoft.com/office/drawing/2014/main" id="{633378F7-D7F5-4A1B-A674-174F68AF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1419225" y="3019425"/>
            <a:ext cx="183673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>
            <a:extLst>
              <a:ext uri="{FF2B5EF4-FFF2-40B4-BE49-F238E27FC236}">
                <a16:creationId xmlns="" xmlns:a16="http://schemas.microsoft.com/office/drawing/2014/main" id="{A76A2994-37CE-41C2-8E47-DA30661F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3155950" y="3117850"/>
            <a:ext cx="22018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>
            <a:extLst>
              <a:ext uri="{FF2B5EF4-FFF2-40B4-BE49-F238E27FC236}">
                <a16:creationId xmlns="" xmlns:a16="http://schemas.microsoft.com/office/drawing/2014/main" id="{AF31B83F-3943-453B-B120-3902447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20" y="372052"/>
            <a:ext cx="5873750" cy="1095375"/>
          </a:xfrm>
        </p:spPr>
        <p:txBody>
          <a:bodyPr/>
          <a:lstStyle/>
          <a:p>
            <a:r>
              <a:rPr lang="en-GB" altLang="en-US" dirty="0" smtClean="0"/>
              <a:t>What data should be shared with your PCA?</a:t>
            </a:r>
            <a:endParaRPr lang="en-GB" altLang="en-US" dirty="0"/>
          </a:p>
        </p:txBody>
      </p:sp>
      <p:sp>
        <p:nvSpPr>
          <p:cNvPr id="7173" name="Content Placeholder 2">
            <a:extLst>
              <a:ext uri="{FF2B5EF4-FFF2-40B4-BE49-F238E27FC236}">
                <a16:creationId xmlns="" xmlns:a16="http://schemas.microsoft.com/office/drawing/2014/main" id="{8C088C3C-6191-434F-A0CD-A202D537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706563"/>
            <a:ext cx="8218488" cy="49672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en-US" sz="2400" dirty="0"/>
              <a:t>Data exchange - Bathymetric data &amp;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en-US" sz="2400" dirty="0"/>
              <a:t>Bathymetric surveys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sz="2800" dirty="0"/>
          </a:p>
        </p:txBody>
      </p:sp>
      <p:pic>
        <p:nvPicPr>
          <p:cNvPr id="7174" name="Picture 2">
            <a:extLst>
              <a:ext uri="{FF2B5EF4-FFF2-40B4-BE49-F238E27FC236}">
                <a16:creationId xmlns="" xmlns:a16="http://schemas.microsoft.com/office/drawing/2014/main" id="{88CD59C6-07CF-4B56-9649-27C702DC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925" y="3708400"/>
            <a:ext cx="31686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C0C2B0-9457-4FE2-874F-7A05BF21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2" y="1770568"/>
            <a:ext cx="8218488" cy="46751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Data exchange – Format of bathy data &amp; survey support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GB" dirty="0"/>
          </a:p>
        </p:txBody>
      </p:sp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EA9836B7-582A-45E9-93D4-4C8BBABC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2743200"/>
            <a:ext cx="35861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="" xmlns:a16="http://schemas.microsoft.com/office/drawing/2014/main" id="{4515C0AC-54F6-47EE-A2DD-CE37E560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3" y="3943350"/>
            <a:ext cx="40655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02D093B1-8C56-4674-9766-BDE42544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4378325"/>
            <a:ext cx="3533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F31B83F-3943-453B-B120-3902447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365126"/>
            <a:ext cx="5840413" cy="1325563"/>
          </a:xfrm>
        </p:spPr>
        <p:txBody>
          <a:bodyPr/>
          <a:lstStyle/>
          <a:p>
            <a:r>
              <a:rPr lang="en-GB" altLang="en-US" dirty="0" smtClean="0"/>
              <a:t>What data should be shared with your PCA?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965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BE2C924D-3041-4529-8C4C-15FD1B39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" y="510454"/>
            <a:ext cx="5962650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 PCA?</a:t>
            </a:r>
            <a:endParaRPr lang="en-GB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="" xmlns:a16="http://schemas.microsoft.com/office/drawing/2014/main" id="{C03E74D2-783D-4B4B-990D-E989E2D3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811916"/>
            <a:ext cx="8218488" cy="45672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exchange – Port Developments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F18D4E1B-2A9B-4253-88B7-CEB77D9B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662238"/>
            <a:ext cx="43719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="" xmlns:a16="http://schemas.microsoft.com/office/drawing/2014/main" id="{AD0DA69D-9C97-4E51-B291-85D1D0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38" y="3527425"/>
            <a:ext cx="4292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325870B0-8405-4C6D-A993-D443CBC8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33" y="406545"/>
            <a:ext cx="5913437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your  PCA?</a:t>
            </a:r>
            <a:endParaRPr lang="en-GB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="" xmlns:a16="http://schemas.microsoft.com/office/drawing/2014/main" id="{401C9BEE-39C2-4553-B96C-E85D1934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9438"/>
            <a:ext cx="8218488" cy="46751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exchange - Aids to Navigation (</a:t>
            </a:r>
            <a:r>
              <a:rPr lang="en-US" altLang="en-US" sz="2400" dirty="0" err="1"/>
              <a:t>AtoNs</a:t>
            </a:r>
            <a:r>
              <a:rPr lang="en-US" altLang="en-US" sz="2400" dirty="0"/>
              <a:t>): Fixed and floating navigational light, buoyage and fog signals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11268" name="Picture 5">
            <a:extLst>
              <a:ext uri="{FF2B5EF4-FFF2-40B4-BE49-F238E27FC236}">
                <a16:creationId xmlns="" xmlns:a16="http://schemas.microsoft.com/office/drawing/2014/main" id="{D4A5B5BC-6AC3-4F9A-AE80-962F1370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4400550"/>
            <a:ext cx="337026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="" xmlns:a16="http://schemas.microsoft.com/office/drawing/2014/main" id="{367717F7-460B-44CE-8653-397CF8F0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4100513" y="3162300"/>
            <a:ext cx="44783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>
            <a:extLst>
              <a:ext uri="{FF2B5EF4-FFF2-40B4-BE49-F238E27FC236}">
                <a16:creationId xmlns="" xmlns:a16="http://schemas.microsoft.com/office/drawing/2014/main" id="{949CD30B-44E8-4DF9-94E5-4009E9AE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2789238"/>
            <a:ext cx="21209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="" xmlns:a16="http://schemas.microsoft.com/office/drawing/2014/main" id="{29796FAB-56AF-48C6-9360-5A4F76F1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3198813"/>
            <a:ext cx="7381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9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34D58550-8D36-4643-9892-E0365C06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53" y="385763"/>
            <a:ext cx="5843587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your  PCA?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BE4D9A-D1BA-4EF1-B330-E399EF01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325"/>
            <a:ext cx="8218488" cy="46863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2400" dirty="0"/>
              <a:t>Data exchange – </a:t>
            </a:r>
            <a:r>
              <a:rPr lang="en-US" sz="2400" dirty="0"/>
              <a:t>Pilot services, VTS and port operations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2292" name="Picture 4">
            <a:extLst>
              <a:ext uri="{FF2B5EF4-FFF2-40B4-BE49-F238E27FC236}">
                <a16:creationId xmlns="" xmlns:a16="http://schemas.microsoft.com/office/drawing/2014/main" id="{28A37ECD-52D1-4466-93F1-58E28CB2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1455738" y="3125788"/>
            <a:ext cx="392430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="" xmlns:a16="http://schemas.microsoft.com/office/drawing/2014/main" id="{CE599805-9026-45B4-B3A8-B30611DF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3001963" y="3197225"/>
            <a:ext cx="3676650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="" xmlns:a16="http://schemas.microsoft.com/office/drawing/2014/main" id="{7A0133C2-AC09-4FCF-A78F-B4C8E81C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4945063" y="3152775"/>
            <a:ext cx="30067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4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1238A26B-C361-473F-B819-67FDE656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50" y="364981"/>
            <a:ext cx="5843587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your  PCA?</a:t>
            </a:r>
            <a:endParaRPr lang="en-GB" alt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="" xmlns:a16="http://schemas.microsoft.com/office/drawing/2014/main" id="{39554F4F-C5C2-45CC-B823-539596D8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8175"/>
            <a:ext cx="8218488" cy="46164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exchange –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Sailing Directions (‘Pilots’)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13316" name="Picture 5">
            <a:extLst>
              <a:ext uri="{FF2B5EF4-FFF2-40B4-BE49-F238E27FC236}">
                <a16:creationId xmlns="" xmlns:a16="http://schemas.microsoft.com/office/drawing/2014/main" id="{0451CBB0-29C9-4BD6-9067-83AF054A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5232400" y="3309938"/>
            <a:ext cx="280828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="" xmlns:a16="http://schemas.microsoft.com/office/drawing/2014/main" id="{37AC0F4E-2E02-4BA3-9B27-823787A6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1212850" y="3084513"/>
            <a:ext cx="30305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="" xmlns:a16="http://schemas.microsoft.com/office/drawing/2014/main" id="{6E752B6A-5047-42EB-8AB9-22F4E3B3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438" y="2571750"/>
            <a:ext cx="210978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0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08ED0C6E-79A0-4B59-AE7F-D2293677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99" y="385763"/>
            <a:ext cx="5942012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your  PCA?</a:t>
            </a:r>
            <a:endParaRPr lang="en-GB" alt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="" xmlns:a16="http://schemas.microsoft.com/office/drawing/2014/main" id="{8B200827-3EB9-4DD5-8A17-8F9A1389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2" y="1788319"/>
            <a:ext cx="8218488" cy="4567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exchange – Tidal Data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="" xmlns:a16="http://schemas.microsoft.com/office/drawing/2014/main" id="{5268F204-E20F-4525-83B5-BD97A47A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2562225"/>
            <a:ext cx="2984500" cy="1509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="" xmlns:a16="http://schemas.microsoft.com/office/drawing/2014/main" id="{F8D664C2-17CD-4894-9A63-446646E6B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2692400"/>
            <a:ext cx="549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="" xmlns:a16="http://schemas.microsoft.com/office/drawing/2014/main" id="{9406DBF6-55D2-4B58-AF4C-1C99DDAF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88" y="3190875"/>
            <a:ext cx="3198812" cy="1528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9">
            <a:extLst>
              <a:ext uri="{FF2B5EF4-FFF2-40B4-BE49-F238E27FC236}">
                <a16:creationId xmlns="" xmlns:a16="http://schemas.microsoft.com/office/drawing/2014/main" id="{FFD9E6A2-991D-4D9C-8C38-FD96ED31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450" y="3844925"/>
            <a:ext cx="1593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9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Overview</a:t>
            </a:r>
            <a:endParaRPr lang="en-GB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a Primary Charting Authority (PCA)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are the MACHC PCAs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Framework for the PCA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can a PCA do for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Case Study – Tuvalu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85763" y="4005263"/>
            <a:ext cx="8218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0" y="4762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09315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657B18-A725-4ADE-A4B2-82747EEC3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02" y="2445213"/>
            <a:ext cx="4393348" cy="19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="" xmlns:a16="http://schemas.microsoft.com/office/drawing/2014/main" id="{A463555D-FC11-41E3-916E-74B7FABB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49" y="385763"/>
            <a:ext cx="6081712" cy="998537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data should you share with your  PCA? </a:t>
            </a:r>
            <a:endParaRPr lang="en-GB" altLang="en-U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="" xmlns:a16="http://schemas.microsoft.com/office/drawing/2014/main" id="{CB120632-AAF9-4617-A2B8-DFAC90F2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995488"/>
            <a:ext cx="4676775" cy="4967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exchange </a:t>
            </a:r>
            <a:r>
              <a:rPr lang="en-US" altLang="en-US" sz="2400" dirty="0" smtClean="0"/>
              <a:t>– 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sz="24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 smtClean="0"/>
              <a:t>Topographic information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sz="24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/>
              <a:t>Data sent through hydrographic notes</a:t>
            </a:r>
            <a:endParaRPr lang="en-GB" altLang="en-US" sz="2400" dirty="0"/>
          </a:p>
        </p:txBody>
      </p:sp>
      <p:pic>
        <p:nvPicPr>
          <p:cNvPr id="15364" name="Picture 2" descr="\\HDAT01\UserHome$\G\gillchrests\Old\NH\My Pictures\_S8Q5634.tif">
            <a:extLst>
              <a:ext uri="{FF2B5EF4-FFF2-40B4-BE49-F238E27FC236}">
                <a16:creationId xmlns="" xmlns:a16="http://schemas.microsoft.com/office/drawing/2014/main" id="{777539AA-5D6B-4851-80E2-AFF3FEC6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590675"/>
            <a:ext cx="27813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54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8994" y="1246908"/>
            <a:ext cx="8155574" cy="42577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PCA can assist a nation in meeting obligations, but does not absolve the nation of those obligations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Determine what is needed and establish formal arrangements through a bilateral to establish accountability framework – review as necessary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Use your PCA and engage with them actively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good PCA arrangement should reflect a partnership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33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221" y="3539618"/>
            <a:ext cx="4895850" cy="1260000"/>
          </a:xfrm>
        </p:spPr>
        <p:txBody>
          <a:bodyPr/>
          <a:lstStyle/>
          <a:p>
            <a:r>
              <a:rPr lang="en-GB" b="0" dirty="0"/>
              <a:t>Thank You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5F-3D14-491F-9477-456A3B8D763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890" y="1852090"/>
            <a:ext cx="7834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Supplying the right data in the correct format helps the PCA keep your charts and publications up to date whilst ensuring you are meeting international treaty obligations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/>
              <a:t>What is a PCA?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38994" y="1246908"/>
            <a:ext cx="8155574" cy="42577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There is no internationally accepted definition of a Primary Charting Authority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However, functionally the term refers to the role that an established hydrographic office, or charting authority can fulfil for another nation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functions provided by the PCA are based on the need of the other nation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Quite often these are </a:t>
            </a:r>
            <a:r>
              <a:rPr lang="en-US" sz="2400" dirty="0" err="1"/>
              <a:t>formalised</a:t>
            </a:r>
            <a:r>
              <a:rPr lang="en-US" sz="2400" dirty="0"/>
              <a:t> by some kind of agreement</a:t>
            </a:r>
            <a:r>
              <a:rPr lang="en-US" sz="110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37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 fontScale="90000"/>
          </a:bodyPr>
          <a:lstStyle/>
          <a:p>
            <a:r>
              <a:rPr lang="en-GB" dirty="0"/>
              <a:t>Who are the PCAs for the MACHC region?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01884"/>
              </p:ext>
            </p:extLst>
          </p:nvPr>
        </p:nvGraphicFramePr>
        <p:xfrm>
          <a:off x="704193" y="1373033"/>
          <a:ext cx="7544862" cy="456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771">
                <a:tc>
                  <a:txBody>
                    <a:bodyPr/>
                    <a:lstStyle/>
                    <a:p>
                      <a:r>
                        <a:rPr lang="en-GB" sz="1600" dirty="0"/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Responsible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014">
                <a:tc>
                  <a:txBody>
                    <a:bodyPr/>
                    <a:lstStyle/>
                    <a:p>
                      <a:r>
                        <a:rPr lang="en-GB" sz="16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 Martin, St </a:t>
                      </a:r>
                      <a:r>
                        <a:rPr lang="en-GB" sz="1600" dirty="0" err="1"/>
                        <a:t>Barts</a:t>
                      </a:r>
                      <a:r>
                        <a:rPr lang="en-GB" sz="1600" dirty="0"/>
                        <a:t>, </a:t>
                      </a:r>
                    </a:p>
                    <a:p>
                      <a:r>
                        <a:rPr lang="en-GB" sz="1600" dirty="0" err="1"/>
                        <a:t>Guyane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Francaise</a:t>
                      </a:r>
                      <a:r>
                        <a:rPr lang="en-GB" sz="1600" dirty="0"/>
                        <a:t>, Guadeloupe, Martinique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014">
                <a:tc>
                  <a:txBody>
                    <a:bodyPr/>
                    <a:lstStyle/>
                    <a:p>
                      <a:r>
                        <a:rPr lang="en-GB" sz="1600" dirty="0"/>
                        <a:t>The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Bonair</a:t>
                      </a:r>
                      <a:r>
                        <a:rPr lang="en-GB" sz="1600" dirty="0"/>
                        <a:t>, Aruba, Sint Maarten, Curacao, </a:t>
                      </a:r>
                    </a:p>
                    <a:p>
                      <a:r>
                        <a:rPr lang="en-GB" sz="1600" dirty="0"/>
                        <a:t>St Eustatius, Saba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2018">
                <a:tc>
                  <a:txBody>
                    <a:bodyPr/>
                    <a:lstStyle/>
                    <a:p>
                      <a:r>
                        <a:rPr lang="en-GB" sz="1600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Costa Rica, Dominican</a:t>
                      </a:r>
                      <a:r>
                        <a:rPr lang="en-GB" sz="1600" baseline="0" dirty="0" smtClean="0"/>
                        <a:t> Republic, </a:t>
                      </a:r>
                    </a:p>
                    <a:p>
                      <a:r>
                        <a:rPr lang="en-GB" sz="1600" baseline="0" dirty="0" smtClean="0"/>
                        <a:t>El Salvador, Guatemala, </a:t>
                      </a:r>
                      <a:r>
                        <a:rPr lang="en-GB" sz="1600" dirty="0" smtClean="0"/>
                        <a:t>Haiti, </a:t>
                      </a:r>
                    </a:p>
                    <a:p>
                      <a:r>
                        <a:rPr lang="en-GB" sz="1600" dirty="0" smtClean="0"/>
                        <a:t>Honduras, </a:t>
                      </a:r>
                      <a:r>
                        <a:rPr lang="en-GB" sz="1600" err="1" smtClean="0"/>
                        <a:t>Panama</a:t>
                      </a:r>
                      <a:r>
                        <a:rPr lang="en-GB" sz="1600" smtClean="0"/>
                        <a:t>, Puerto </a:t>
                      </a:r>
                      <a:r>
                        <a:rPr lang="en-GB" sz="1600" dirty="0" smtClean="0"/>
                        <a:t>Rico, Nicaragua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3649793"/>
                  </a:ext>
                </a:extLst>
              </a:tr>
              <a:tr h="1344022">
                <a:tc>
                  <a:txBody>
                    <a:bodyPr/>
                    <a:lstStyle/>
                    <a:p>
                      <a:r>
                        <a:rPr lang="en-GB" sz="1600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Antigua &amp; Barbuda, Bahamas,  Barbados, Belize,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Dominica, Grenada,</a:t>
                      </a:r>
                      <a:r>
                        <a:rPr lang="en-GB" sz="1600" baseline="0" dirty="0" smtClean="0"/>
                        <a:t> Guyana, Jamaica, Saint Lucia, St Kitts &amp; Nevis, St Vincent &amp; the Grenadines, Trinidad &amp; Tobago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15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1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/>
              <a:t>Framework for the PCA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8994" y="1246908"/>
            <a:ext cx="8155574" cy="474292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SOLAS Chapter V Regulation 2: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2400" dirty="0"/>
          </a:p>
          <a:p>
            <a:pPr marL="720725" lvl="2" indent="0">
              <a:lnSpc>
                <a:spcPct val="100000"/>
              </a:lnSpc>
              <a:buNone/>
              <a:defRPr/>
            </a:pPr>
            <a:r>
              <a:rPr lang="en-AU" sz="2800" dirty="0"/>
              <a:t>"Nautical chart" or "nautical publication" is a special-purpose map or book, or a specially compiled database from which such a map or book is derived, that is issued officially by </a:t>
            </a:r>
            <a:r>
              <a:rPr lang="en-AU" sz="2800" b="1" u="sng" dirty="0"/>
              <a:t>or on the authority of a Government</a:t>
            </a:r>
            <a:r>
              <a:rPr lang="en-AU" sz="2800" dirty="0"/>
              <a:t>, authorized Hydrographic Office or other relevant government institution and is designed to meet the requirements of marine navigation.</a:t>
            </a:r>
            <a:endParaRPr lang="en-US" altLang="en-US" sz="28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19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/>
              <a:t>Framework for the PCA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8994" y="1246908"/>
            <a:ext cx="8155574" cy="46086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IHO Publication S4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 marL="444500" lvl="3" indent="0">
              <a:lnSpc>
                <a:spcPct val="100000"/>
              </a:lnSpc>
              <a:buFontTx/>
              <a:buNone/>
              <a:defRPr/>
            </a:pPr>
            <a:r>
              <a:rPr lang="en-AU" sz="2000" b="1" dirty="0"/>
              <a:t>B-611.7 – Notice to Mariners (NM) originated by authorities concerning waters which are not their national charting responsibility </a:t>
            </a:r>
            <a:r>
              <a:rPr lang="en-AU" sz="2000" dirty="0"/>
              <a:t>should not normally be acted upon without obtaining corroboration from the national charting authority, if there is one. In certain circumstances, </a:t>
            </a:r>
            <a:r>
              <a:rPr lang="en-AU" sz="2000" b="1" dirty="0"/>
              <a:t>another hydrographic office may act as the </a:t>
            </a:r>
            <a:r>
              <a:rPr lang="en-AU" sz="2000" b="1" u="sng" dirty="0"/>
              <a:t>‘primary’ charting authority</a:t>
            </a:r>
            <a:r>
              <a:rPr lang="en-AU" sz="2000" dirty="0"/>
              <a:t>, for example where:</a:t>
            </a:r>
          </a:p>
          <a:p>
            <a:pPr marL="444500" lvl="3" indent="0">
              <a:lnSpc>
                <a:spcPct val="100000"/>
              </a:lnSpc>
              <a:buFontTx/>
              <a:buNone/>
              <a:defRPr/>
            </a:pPr>
            <a:r>
              <a:rPr lang="en-AU" sz="2000" dirty="0"/>
              <a:t>• there is no national hydrographic office; or </a:t>
            </a:r>
          </a:p>
          <a:p>
            <a:pPr marL="444500" lvl="3" indent="0">
              <a:lnSpc>
                <a:spcPct val="100000"/>
              </a:lnSpc>
              <a:buFontTx/>
              <a:buNone/>
              <a:defRPr/>
            </a:pPr>
            <a:r>
              <a:rPr lang="en-AU" sz="2000" dirty="0"/>
              <a:t>• where the responsible national agency, which does not itself produce charts, has agreed.</a:t>
            </a:r>
          </a:p>
          <a:p>
            <a:pPr marL="444500" lvl="3" indent="0">
              <a:lnSpc>
                <a:spcPct val="100000"/>
              </a:lnSpc>
              <a:buFontTx/>
              <a:buNone/>
              <a:defRPr/>
            </a:pPr>
            <a:r>
              <a:rPr lang="en-AU" sz="2000" dirty="0"/>
              <a:t>In such cases, NM issued by the primary charting hydrographic office in those waters may be regarded as authoritative.</a:t>
            </a:r>
            <a:endParaRPr lang="en-US" altLang="en-US" sz="20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54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AU" altLang="en-US" sz="3600" dirty="0"/>
              <a:t>Framework for the PCA – INT Charts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8994" y="1246908"/>
            <a:ext cx="8155574" cy="46086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IHO Publication S11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 marL="720725" lvl="3" indent="0">
              <a:lnSpc>
                <a:spcPct val="100000"/>
              </a:lnSpc>
              <a:buFontTx/>
              <a:buNone/>
              <a:defRPr/>
            </a:pPr>
            <a:r>
              <a:rPr lang="en-AU" sz="2000" dirty="0"/>
              <a:t>Article 3.11.1 - In most cases, the allocation of Producer Nations for INT charts will be a fairly straightforward process. For most medium- and large-scale INT charts, </a:t>
            </a:r>
            <a:r>
              <a:rPr lang="en-AU" sz="2000" b="1" dirty="0"/>
              <a:t>the Producer Nation will be the IHO Member State with responsibility for charting the waters covered by these charts</a:t>
            </a:r>
            <a:r>
              <a:rPr lang="en-AU" sz="2000" dirty="0"/>
              <a:t>. There will, however, be some exceptions. (For further information, see S-4 A-203).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IHO Publication S4</a:t>
            </a:r>
          </a:p>
          <a:p>
            <a:pPr marL="720725"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 marL="720725" lvl="3" indent="0">
              <a:lnSpc>
                <a:spcPct val="100000"/>
              </a:lnSpc>
              <a:buFontTx/>
              <a:buNone/>
              <a:defRPr/>
            </a:pPr>
            <a:r>
              <a:rPr lang="en-AU" sz="2000" b="1" dirty="0"/>
              <a:t>A-203 PRODUCERS A-203.1 </a:t>
            </a:r>
            <a:r>
              <a:rPr lang="en-AU" sz="2000" dirty="0"/>
              <a:t>Producers of medium- and large-scale international charts will </a:t>
            </a:r>
            <a:r>
              <a:rPr lang="en-AU" sz="2000" b="1" dirty="0"/>
              <a:t>normally be the hydrographic offices with a national responsibility for the waters concerned</a:t>
            </a:r>
            <a:r>
              <a:rPr lang="en-AU" sz="2000" dirty="0"/>
              <a:t>.</a:t>
            </a:r>
            <a:endParaRPr lang="en-US" altLang="en-US" sz="2000" dirty="0"/>
          </a:p>
          <a:p>
            <a:pPr marL="720725" lvl="3" indent="0">
              <a:lnSpc>
                <a:spcPct val="100000"/>
              </a:lnSpc>
              <a:buFontTx/>
              <a:buNone/>
              <a:defRPr/>
            </a:pPr>
            <a:endParaRPr lang="en-AU" sz="20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96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/>
              <a:t>What does/can a PCA do for you?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94" y="1246908"/>
            <a:ext cx="8155574" cy="42577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Assist in meeting SOLAS obligations for hydrographic services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Provide charting services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Provide hydrographic surveying services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Provide technical assistance and advice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Advocate for support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/>
              <a:t>However, the above is only possible with </a:t>
            </a:r>
            <a:r>
              <a:rPr lang="en-US" sz="2400" b="1" dirty="0"/>
              <a:t>2 way Communication!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3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664710" cy="44714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55156" y="2120869"/>
            <a:ext cx="2768547" cy="395858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85A4D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Conducted in Early November in conjunction with the IHO, SPC, and NZ MFAT</a:t>
            </a:r>
          </a:p>
          <a:p>
            <a:pPr marL="176213" marR="0" lvl="0" indent="-176213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85A4D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Aim: to assess survey priorities and hydrographic governance weaknesses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7752" y="1677188"/>
            <a:ext cx="729797" cy="572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1661644" y="1677188"/>
            <a:ext cx="6535737" cy="4521868"/>
            <a:chOff x="216310" y="1052052"/>
            <a:chExt cx="7924800" cy="535858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803923" y="1052052"/>
              <a:ext cx="1337187" cy="2163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16310" y="1052052"/>
              <a:ext cx="7030064" cy="226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13755" y="1730477"/>
              <a:ext cx="1327355" cy="468015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35974" y="1730477"/>
              <a:ext cx="7010400" cy="468015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807" y="1301798"/>
              <a:ext cx="6548284" cy="509902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20" name="Freeform 19"/>
          <p:cNvSpPr/>
          <p:nvPr/>
        </p:nvSpPr>
        <p:spPr>
          <a:xfrm>
            <a:off x="1691680" y="2852936"/>
            <a:ext cx="2684031" cy="3310506"/>
          </a:xfrm>
          <a:custGeom>
            <a:avLst/>
            <a:gdLst>
              <a:gd name="connsiteX0" fmla="*/ 9832 w 3254478"/>
              <a:gd name="connsiteY0" fmla="*/ 0 h 3923071"/>
              <a:gd name="connsiteX1" fmla="*/ 0 w 3254478"/>
              <a:gd name="connsiteY1" fmla="*/ 3913238 h 3923071"/>
              <a:gd name="connsiteX2" fmla="*/ 2487562 w 3254478"/>
              <a:gd name="connsiteY2" fmla="*/ 3923071 h 3923071"/>
              <a:gd name="connsiteX3" fmla="*/ 2487562 w 3254478"/>
              <a:gd name="connsiteY3" fmla="*/ 2546555 h 3923071"/>
              <a:gd name="connsiteX4" fmla="*/ 3254478 w 3254478"/>
              <a:gd name="connsiteY4" fmla="*/ 2546555 h 3923071"/>
              <a:gd name="connsiteX5" fmla="*/ 3254478 w 3254478"/>
              <a:gd name="connsiteY5" fmla="*/ 9832 h 3923071"/>
              <a:gd name="connsiteX6" fmla="*/ 9832 w 3254478"/>
              <a:gd name="connsiteY6" fmla="*/ 0 h 39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4478" h="3923071">
                <a:moveTo>
                  <a:pt x="9832" y="0"/>
                </a:moveTo>
                <a:cubicBezTo>
                  <a:pt x="6555" y="1304413"/>
                  <a:pt x="3277" y="2608825"/>
                  <a:pt x="0" y="3913238"/>
                </a:cubicBezTo>
                <a:lnTo>
                  <a:pt x="2487562" y="3923071"/>
                </a:lnTo>
                <a:lnTo>
                  <a:pt x="2487562" y="2546555"/>
                </a:lnTo>
                <a:lnTo>
                  <a:pt x="3254478" y="2546555"/>
                </a:lnTo>
                <a:lnTo>
                  <a:pt x="3254478" y="9832"/>
                </a:lnTo>
                <a:lnTo>
                  <a:pt x="9832" y="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67744" y="406689"/>
            <a:ext cx="6876256" cy="8402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35528" y="406689"/>
            <a:ext cx="8259040" cy="840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Case Study: 2016 tech assessment visit to Tuvalu</a:t>
            </a:r>
          </a:p>
        </p:txBody>
      </p:sp>
    </p:spTree>
    <p:extLst>
      <p:ext uri="{BB962C8B-B14F-4D97-AF65-F5344CB8AC3E}">
        <p14:creationId xmlns:p14="http://schemas.microsoft.com/office/powerpoint/2010/main" val="27004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KHO">
      <a:dk1>
        <a:sysClr val="windowText" lastClr="000000"/>
      </a:dk1>
      <a:lt1>
        <a:sysClr val="window" lastClr="FFFFFF"/>
      </a:lt1>
      <a:dk2>
        <a:srgbClr val="09315B"/>
      </a:dk2>
      <a:lt2>
        <a:srgbClr val="878787"/>
      </a:lt2>
      <a:accent1>
        <a:srgbClr val="09315B"/>
      </a:accent1>
      <a:accent2>
        <a:srgbClr val="DE007B"/>
      </a:accent2>
      <a:accent3>
        <a:srgbClr val="C4372F"/>
      </a:accent3>
      <a:accent4>
        <a:srgbClr val="3795CF"/>
      </a:accent4>
      <a:accent5>
        <a:srgbClr val="A0BB2F"/>
      </a:accent5>
      <a:accent6>
        <a:srgbClr val="72AEB6"/>
      </a:accent6>
      <a:hlink>
        <a:srgbClr val="4DA085"/>
      </a:hlink>
      <a:folHlink>
        <a:srgbClr val="9ECEE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3175">
          <a:solidFill>
            <a:srgbClr val="9C9E9F"/>
          </a:solidFill>
          <a:round/>
          <a:headEnd/>
          <a:tailEnd/>
        </a:ln>
      </a:spPr>
      <a:bodyPr vert="horz" wrap="square" lIns="0" tIns="0" rIns="0" bIns="0" anchor="ctr" anchorCtr="0"/>
      <a:lstStyle>
        <a:defPPr algn="ctr" eaLnBrk="1" hangingPunct="1">
          <a:lnSpc>
            <a:spcPct val="100000"/>
          </a:lnSpc>
          <a:spcBef>
            <a:spcPct val="0"/>
          </a:spcBef>
          <a:buClrTx/>
          <a:buFontTx/>
          <a:buNone/>
          <a:defRPr sz="1100" b="0" dirty="0">
            <a:solidFill>
              <a:schemeClr val="bg2"/>
            </a:solidFill>
            <a:latin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3386</TotalTime>
  <Words>1136</Words>
  <Application>Microsoft Office PowerPoint</Application>
  <PresentationFormat>On-screen Show (4:3)</PresentationFormat>
  <Paragraphs>141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Times</vt:lpstr>
      <vt:lpstr>Wingdings</vt:lpstr>
      <vt:lpstr>Office Theme</vt:lpstr>
      <vt:lpstr>The Role of a Primary Charting Authority</vt:lpstr>
      <vt:lpstr>Overview</vt:lpstr>
      <vt:lpstr>What is a PCA?</vt:lpstr>
      <vt:lpstr>Who are the PCAs for the MACHC region?</vt:lpstr>
      <vt:lpstr>Framework for the PCA</vt:lpstr>
      <vt:lpstr>Framework for the PCA</vt:lpstr>
      <vt:lpstr>Framework for the PCA – INT Charts</vt:lpstr>
      <vt:lpstr>What does/can a PCA do for you?</vt:lpstr>
      <vt:lpstr>PowerPoint Presentation</vt:lpstr>
      <vt:lpstr>PowerPoint Presentation</vt:lpstr>
      <vt:lpstr>PowerPoint Presentation</vt:lpstr>
      <vt:lpstr>PowerPoint Presentation</vt:lpstr>
      <vt:lpstr>What data should be shared with your PCA?</vt:lpstr>
      <vt:lpstr>What data should be shared with your PCA?</vt:lpstr>
      <vt:lpstr>What data should you share with you PCA?</vt:lpstr>
      <vt:lpstr>What data should you share with your  PCA?</vt:lpstr>
      <vt:lpstr>What data should you share with your  PCA?</vt:lpstr>
      <vt:lpstr>What data should you share with your  PCA?</vt:lpstr>
      <vt:lpstr>What data should you share with your  PCA?</vt:lpstr>
      <vt:lpstr>What data should you share with your  PCA? </vt:lpstr>
      <vt:lpstr>Conclusions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Lyne</dc:creator>
  <cp:lastModifiedBy>Alberto Costa Neves</cp:lastModifiedBy>
  <cp:revision>342</cp:revision>
  <cp:lastPrinted>2018-11-20T12:46:45Z</cp:lastPrinted>
  <dcterms:created xsi:type="dcterms:W3CDTF">2015-09-25T15:19:12Z</dcterms:created>
  <dcterms:modified xsi:type="dcterms:W3CDTF">2018-11-28T16:35:43Z</dcterms:modified>
</cp:coreProperties>
</file>