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7"/>
  </p:notesMasterIdLst>
  <p:handoutMasterIdLst>
    <p:handoutMasterId r:id="rId28"/>
  </p:handoutMasterIdLst>
  <p:sldIdLst>
    <p:sldId id="535" r:id="rId2"/>
    <p:sldId id="571" r:id="rId3"/>
    <p:sldId id="599" r:id="rId4"/>
    <p:sldId id="600" r:id="rId5"/>
    <p:sldId id="587" r:id="rId6"/>
    <p:sldId id="589" r:id="rId7"/>
    <p:sldId id="588" r:id="rId8"/>
    <p:sldId id="596" r:id="rId9"/>
    <p:sldId id="590" r:id="rId10"/>
    <p:sldId id="591" r:id="rId11"/>
    <p:sldId id="603" r:id="rId12"/>
    <p:sldId id="592" r:id="rId13"/>
    <p:sldId id="608" r:id="rId14"/>
    <p:sldId id="604" r:id="rId15"/>
    <p:sldId id="593" r:id="rId16"/>
    <p:sldId id="605" r:id="rId17"/>
    <p:sldId id="602" r:id="rId18"/>
    <p:sldId id="594" r:id="rId19"/>
    <p:sldId id="595" r:id="rId20"/>
    <p:sldId id="598" r:id="rId21"/>
    <p:sldId id="597" r:id="rId22"/>
    <p:sldId id="601" r:id="rId23"/>
    <p:sldId id="606" r:id="rId24"/>
    <p:sldId id="607" r:id="rId25"/>
    <p:sldId id="586" r:id="rId26"/>
  </p:sldIdLst>
  <p:sldSz cx="12192000" cy="6858000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CCFF"/>
    <a:srgbClr val="F89400"/>
    <a:srgbClr val="B29EFA"/>
    <a:srgbClr val="BCADEB"/>
    <a:srgbClr val="C19DFB"/>
    <a:srgbClr val="908BF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55" autoAdjust="0"/>
    <p:restoredTop sz="86444" autoAdjust="0"/>
  </p:normalViewPr>
  <p:slideViewPr>
    <p:cSldViewPr>
      <p:cViewPr varScale="1">
        <p:scale>
          <a:sx n="77" d="100"/>
          <a:sy n="77" d="100"/>
        </p:scale>
        <p:origin x="86" y="18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313C19D-616B-4825-9EB6-56DA06C3057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30829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4EA165E-E13C-4250-8114-216904C5A38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7242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8192683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343823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209354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445135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762020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299171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2859466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930673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8534570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0712218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261170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7836122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40794013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7803454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7721768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378529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424006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96369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873024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9054201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35330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2733780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91D2976-DCB0-45B3-BE74-CDA4CE13849F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GB" smtClean="0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smtClean="0"/>
          </a:p>
        </p:txBody>
      </p:sp>
    </p:spTree>
    <p:extLst>
      <p:ext uri="{BB962C8B-B14F-4D97-AF65-F5344CB8AC3E}">
        <p14:creationId xmlns:p14="http://schemas.microsoft.com/office/powerpoint/2010/main" val="119451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0782"/>
            <a:ext cx="12198351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01261" y="2564904"/>
            <a:ext cx="85344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0609" y="780379"/>
            <a:ext cx="972935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0782"/>
            <a:ext cx="12198351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884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01261" y="2564904"/>
            <a:ext cx="8534400" cy="3163958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pic>
        <p:nvPicPr>
          <p:cNvPr id="44" name="Picture 43" descr="IHO Colour-transparent-small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0609" y="780379"/>
            <a:ext cx="972935" cy="97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42548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389" y="277814"/>
            <a:ext cx="99060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138" y="1600201"/>
            <a:ext cx="9984316" cy="4530725"/>
          </a:xfrm>
        </p:spPr>
        <p:txBody>
          <a:bodyPr/>
          <a:lstStyle>
            <a:lvl1pPr marL="363538" indent="-363538">
              <a:defRPr/>
            </a:lvl1pPr>
            <a:lvl2pPr marL="538163" indent="-174625">
              <a:defRPr/>
            </a:lvl2pPr>
            <a:lvl3pPr marL="901700" indent="-185738">
              <a:defRPr/>
            </a:lvl3pPr>
            <a:lvl4pPr marL="1077913" indent="-176213">
              <a:defRPr/>
            </a:lvl4pPr>
            <a:lvl5pPr marL="1252538" indent="-174625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51" y="1600201"/>
            <a:ext cx="48895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2851" y="1600201"/>
            <a:ext cx="4891616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B3C68-0E8A-4B98-9AFB-4933B3CA22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tx2">
                <a:lumMod val="90000"/>
              </a:schemeClr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58777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8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3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87783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4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5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6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7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8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89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0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1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2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3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4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795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79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79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0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grpSp>
          <p:nvGrpSpPr>
            <p:cNvPr id="104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87808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09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0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1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  <p:sp>
            <p:nvSpPr>
              <p:cNvPr id="587812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AU"/>
              </a:p>
            </p:txBody>
          </p:sp>
        </p:grpSp>
        <p:sp>
          <p:nvSpPr>
            <p:cNvPr id="58781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  <p:sp>
          <p:nvSpPr>
            <p:cNvPr id="58781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AU"/>
            </a:p>
          </p:txBody>
        </p:sp>
      </p:grpSp>
      <p:sp>
        <p:nvSpPr>
          <p:cNvPr id="58781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77814"/>
            <a:ext cx="9906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dirty="0" smtClean="0"/>
          </a:p>
        </p:txBody>
      </p:sp>
      <p:sp>
        <p:nvSpPr>
          <p:cNvPr id="58781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600201"/>
            <a:ext cx="9984316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 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AU" dirty="0" smtClean="0"/>
          </a:p>
        </p:txBody>
      </p:sp>
      <p:pic>
        <p:nvPicPr>
          <p:cNvPr id="1032" name="Picture 43" descr="IHO Colour-transparent-small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 flipH="1">
            <a:off x="120879" y="6173965"/>
            <a:ext cx="582931" cy="581216"/>
          </a:xfrm>
          <a:prstGeom prst="rect">
            <a:avLst/>
          </a:prstGeom>
          <a:noFill/>
          <a:ln>
            <a:noFill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715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7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7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7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7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819" grpId="0" uiExpand="1" build="p" bldLvl="2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87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878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</a:defRPr>
      </a:lvl9pPr>
    </p:titleStyle>
    <p:bodyStyle>
      <a:lvl1pPr marL="355600" indent="-355600" algn="l" defTabSz="360000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Wingdings" pitchFamily="2" charset="2"/>
        <a:buChar char="§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31813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00113" indent="-18415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55713" indent="-177800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609725" indent="-176213" algn="l" rtl="0" eaLnBrk="1" fontAlgn="base" hangingPunct="1">
        <a:spcBef>
          <a:spcPts val="600"/>
        </a:spcBef>
        <a:spcAft>
          <a:spcPts val="600"/>
        </a:spcAft>
        <a:buClr>
          <a:srgbClr val="FFFF00"/>
        </a:buClr>
        <a:buSzPct val="60000"/>
        <a:buFont typeface="Arial" pitchFamily="34" charset="0"/>
        <a:buChar char="•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n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639811"/>
            <a:ext cx="2232248" cy="293544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775520" y="3645024"/>
            <a:ext cx="8712968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defRPr>
            </a:lvl9pPr>
          </a:lstStyle>
          <a:p>
            <a:pPr algn="ctr"/>
            <a:r>
              <a:rPr lang="en-US" sz="6000" kern="0" dirty="0" smtClean="0"/>
              <a:t>MAC</a:t>
            </a:r>
            <a:r>
              <a:rPr lang="en-US" sz="6000" kern="0" dirty="0" smtClean="0"/>
              <a:t>HC </a:t>
            </a:r>
            <a:r>
              <a:rPr lang="en-US" sz="6000" kern="0" dirty="0" smtClean="0"/>
              <a:t>Seminar</a:t>
            </a:r>
            <a:br>
              <a:rPr lang="en-US" sz="6000" kern="0" dirty="0" smtClean="0"/>
            </a:br>
            <a:r>
              <a:rPr lang="en-US" sz="3200" kern="0" dirty="0" smtClean="0"/>
              <a:t>Cartagena de </a:t>
            </a:r>
            <a:r>
              <a:rPr lang="en-US" sz="3200" kern="0" dirty="0" err="1" smtClean="0"/>
              <a:t>Indias</a:t>
            </a:r>
            <a:r>
              <a:rPr lang="en-US" sz="3200" kern="0" dirty="0" smtClean="0"/>
              <a:t>, Colombia, 26-27 November </a:t>
            </a:r>
            <a:r>
              <a:rPr lang="en-US" sz="3200" kern="0" dirty="0" smtClean="0"/>
              <a:t>2018</a:t>
            </a:r>
            <a:br>
              <a:rPr lang="en-US" sz="3200" kern="0" dirty="0" smtClean="0"/>
            </a:br>
            <a:r>
              <a:rPr lang="en-US" sz="3200" kern="0" dirty="0" smtClean="0"/>
              <a:t>Capacity </a:t>
            </a:r>
            <a:r>
              <a:rPr lang="en-US" sz="3200" kern="0" dirty="0" smtClean="0"/>
              <a:t>Building Strategy</a:t>
            </a:r>
            <a:endParaRPr lang="en-US" sz="6000" kern="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Phase 1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Collection and circulation of nautical information, necessary to maintain existing charts and publications up to date.</a:t>
            </a:r>
            <a:endParaRPr lang="en-GB" sz="480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881146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Phase 1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dirty="0">
                <a:effectLst/>
              </a:rPr>
              <a:t>Form National Authority (NA) </a:t>
            </a:r>
            <a:r>
              <a:rPr lang="en-US" dirty="0" smtClean="0">
                <a:effectLst/>
              </a:rPr>
              <a:t>and/or National </a:t>
            </a:r>
            <a:r>
              <a:rPr lang="en-US" dirty="0">
                <a:effectLst/>
              </a:rPr>
              <a:t>Hydrographic </a:t>
            </a:r>
            <a:r>
              <a:rPr lang="en-US" dirty="0" smtClean="0">
                <a:effectLst/>
              </a:rPr>
              <a:t>Coordinating Committee </a:t>
            </a:r>
            <a:r>
              <a:rPr lang="en-US" dirty="0">
                <a:effectLst/>
              </a:rPr>
              <a:t>(NHCC). 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dirty="0" smtClean="0">
                <a:effectLst/>
              </a:rPr>
              <a:t>Create/improve </a:t>
            </a:r>
            <a:r>
              <a:rPr lang="en-US" dirty="0">
                <a:effectLst/>
              </a:rPr>
              <a:t>current infrastructure </a:t>
            </a:r>
            <a:r>
              <a:rPr lang="en-US" dirty="0" smtClean="0">
                <a:effectLst/>
              </a:rPr>
              <a:t>to collect </a:t>
            </a:r>
            <a:r>
              <a:rPr lang="en-US" dirty="0">
                <a:effectLst/>
              </a:rPr>
              <a:t>and circulate information 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dirty="0" smtClean="0">
                <a:effectLst/>
              </a:rPr>
              <a:t>Strengthen </a:t>
            </a:r>
            <a:r>
              <a:rPr lang="en-US" dirty="0">
                <a:effectLst/>
              </a:rPr>
              <a:t>links with </a:t>
            </a:r>
            <a:r>
              <a:rPr lang="en-US" u="sng" dirty="0">
                <a:effectLst/>
              </a:rPr>
              <a:t>charting </a:t>
            </a:r>
            <a:r>
              <a:rPr lang="en-US" u="sng" dirty="0" smtClean="0">
                <a:effectLst/>
              </a:rPr>
              <a:t>authority </a:t>
            </a:r>
            <a:r>
              <a:rPr lang="en-US" dirty="0" smtClean="0">
                <a:effectLst/>
              </a:rPr>
              <a:t>to </a:t>
            </a:r>
            <a:r>
              <a:rPr lang="en-US" dirty="0">
                <a:effectLst/>
              </a:rPr>
              <a:t>enable updating of charts </a:t>
            </a:r>
            <a:r>
              <a:rPr lang="en-US" dirty="0" smtClean="0">
                <a:effectLst/>
              </a:rPr>
              <a:t>and publications </a:t>
            </a:r>
            <a:endParaRPr lang="en-US" dirty="0">
              <a:effectLst/>
            </a:endParaRP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dirty="0" smtClean="0">
                <a:effectLst/>
              </a:rPr>
              <a:t>Strengthen </a:t>
            </a:r>
            <a:r>
              <a:rPr lang="en-US" dirty="0">
                <a:effectLst/>
              </a:rPr>
              <a:t>links with </a:t>
            </a:r>
            <a:r>
              <a:rPr lang="en-US" u="sng" dirty="0">
                <a:effectLst/>
              </a:rPr>
              <a:t>NAVAREA </a:t>
            </a:r>
            <a:r>
              <a:rPr lang="en-US" u="sng" dirty="0" smtClean="0">
                <a:effectLst/>
              </a:rPr>
              <a:t>Coordinator </a:t>
            </a:r>
            <a:r>
              <a:rPr lang="en-US" dirty="0">
                <a:effectLst/>
              </a:rPr>
              <a:t>to enable the </a:t>
            </a:r>
            <a:r>
              <a:rPr lang="en-US" dirty="0" smtClean="0">
                <a:effectLst/>
              </a:rPr>
              <a:t>promulgation of </a:t>
            </a:r>
            <a:r>
              <a:rPr lang="en-US" dirty="0">
                <a:effectLst/>
              </a:rPr>
              <a:t>safety </a:t>
            </a:r>
            <a:r>
              <a:rPr lang="en-US" dirty="0" smtClean="0">
                <a:effectLst/>
              </a:rPr>
              <a:t>information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dirty="0">
                <a:effectLst/>
              </a:rPr>
              <a:t>Minimal training needed </a:t>
            </a:r>
            <a:r>
              <a:rPr lang="en-US" dirty="0" smtClean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350226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Phase 1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6600" dirty="0"/>
              <a:t>Phase 1 is the IHO CB Priority!</a:t>
            </a:r>
          </a:p>
        </p:txBody>
      </p:sp>
    </p:spTree>
    <p:extLst>
      <p:ext uri="{BB962C8B-B14F-4D97-AF65-F5344CB8AC3E}">
        <p14:creationId xmlns:p14="http://schemas.microsoft.com/office/powerpoint/2010/main" val="40798934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Phase 2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800" dirty="0"/>
              <a:t>Creation of a surveying capability to conduct coastal projects and offshore projects.</a:t>
            </a:r>
          </a:p>
        </p:txBody>
      </p:sp>
    </p:spTree>
    <p:extLst>
      <p:ext uri="{BB962C8B-B14F-4D97-AF65-F5344CB8AC3E}">
        <p14:creationId xmlns:p14="http://schemas.microsoft.com/office/powerpoint/2010/main" val="33167854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Phase 2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100" dirty="0">
                <a:effectLst/>
              </a:rPr>
              <a:t>Establish capacity to </a:t>
            </a:r>
            <a:r>
              <a:rPr lang="en-US" sz="3100" u="sng" dirty="0">
                <a:effectLst/>
              </a:rPr>
              <a:t>enable surveys</a:t>
            </a:r>
            <a:r>
              <a:rPr lang="en-US" sz="3100" dirty="0">
                <a:effectLst/>
              </a:rPr>
              <a:t> of </a:t>
            </a:r>
            <a:r>
              <a:rPr lang="en-US" sz="3100" u="sng" dirty="0">
                <a:effectLst/>
              </a:rPr>
              <a:t>ports and their approaches</a:t>
            </a:r>
            <a:r>
              <a:rPr lang="en-US" sz="3100" dirty="0">
                <a:effectLst/>
              </a:rPr>
              <a:t> 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100" u="sng" dirty="0">
                <a:effectLst/>
              </a:rPr>
              <a:t>Maintain adequate aids to navigation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100" dirty="0">
                <a:effectLst/>
              </a:rPr>
              <a:t>Build capacity to </a:t>
            </a:r>
            <a:r>
              <a:rPr lang="en-US" sz="3100" u="sng" dirty="0">
                <a:effectLst/>
              </a:rPr>
              <a:t>enable surveys</a:t>
            </a:r>
            <a:r>
              <a:rPr lang="en-US" sz="3100" dirty="0">
                <a:effectLst/>
              </a:rPr>
              <a:t> in support of </a:t>
            </a:r>
            <a:r>
              <a:rPr lang="en-US" sz="3100" u="sng" dirty="0">
                <a:effectLst/>
              </a:rPr>
              <a:t>coastal and offshore areas</a:t>
            </a:r>
            <a:r>
              <a:rPr lang="en-US" sz="3100" dirty="0">
                <a:effectLst/>
              </a:rPr>
              <a:t> 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100" dirty="0">
                <a:effectLst/>
              </a:rPr>
              <a:t>Build capacity to </a:t>
            </a:r>
            <a:r>
              <a:rPr lang="en-US" sz="3100" u="sng" dirty="0">
                <a:effectLst/>
              </a:rPr>
              <a:t>set up hydrographic databases</a:t>
            </a:r>
            <a:r>
              <a:rPr lang="en-US" sz="3100" dirty="0">
                <a:effectLst/>
              </a:rPr>
              <a:t> to support the work of the NA/NHCC 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100" dirty="0">
                <a:effectLst/>
              </a:rPr>
              <a:t>Provide basic </a:t>
            </a:r>
            <a:r>
              <a:rPr lang="en-US" sz="3100" u="sng" dirty="0">
                <a:effectLst/>
              </a:rPr>
              <a:t>geospatial data</a:t>
            </a:r>
            <a:r>
              <a:rPr lang="en-US" sz="3100" dirty="0">
                <a:effectLst/>
              </a:rPr>
              <a:t> via MSDI 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100" u="sng" dirty="0">
                <a:effectLst/>
              </a:rPr>
              <a:t>Requires funding</a:t>
            </a:r>
            <a:r>
              <a:rPr lang="en-US" sz="3100" dirty="0">
                <a:effectLst/>
              </a:rPr>
              <a:t> for training, advising &amp; equipment or contract survey</a:t>
            </a:r>
          </a:p>
        </p:txBody>
      </p:sp>
    </p:spTree>
    <p:extLst>
      <p:ext uri="{BB962C8B-B14F-4D97-AF65-F5344CB8AC3E}">
        <p14:creationId xmlns:p14="http://schemas.microsoft.com/office/powerpoint/2010/main" val="240999355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Phase 3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US" sz="36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Produce paper charts, ENC and publications independently.</a:t>
            </a:r>
          </a:p>
        </p:txBody>
      </p:sp>
    </p:spTree>
    <p:extLst>
      <p:ext uri="{BB962C8B-B14F-4D97-AF65-F5344CB8AC3E}">
        <p14:creationId xmlns:p14="http://schemas.microsoft.com/office/powerpoint/2010/main" val="38759522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Phase 3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The </a:t>
            </a:r>
            <a:r>
              <a:rPr lang="en-US" sz="3600" u="sng" dirty="0">
                <a:effectLst/>
              </a:rPr>
              <a:t>need</a:t>
            </a:r>
            <a:r>
              <a:rPr lang="en-US" sz="3600" dirty="0">
                <a:effectLst/>
              </a:rPr>
              <a:t> shall be thoroughly assessed.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600" u="sng" dirty="0">
                <a:effectLst/>
              </a:rPr>
              <a:t>Requires investment</a:t>
            </a:r>
            <a:r>
              <a:rPr lang="en-US" sz="3600" dirty="0">
                <a:effectLst/>
              </a:rPr>
              <a:t> for production, distribution and updating 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Alternatively, </a:t>
            </a:r>
            <a:r>
              <a:rPr lang="en-US" sz="3600" u="sng" dirty="0">
                <a:effectLst/>
              </a:rPr>
              <a:t>bi-lateral agreements</a:t>
            </a:r>
            <a:r>
              <a:rPr lang="en-US" sz="3600" dirty="0">
                <a:effectLst/>
              </a:rPr>
              <a:t> for charting can provide easier solutions in production and distribution (of ENC through RENCs) and rewards. 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600" u="sng" dirty="0">
                <a:effectLst/>
              </a:rPr>
              <a:t>Further development of MSDI</a:t>
            </a:r>
          </a:p>
        </p:txBody>
      </p:sp>
    </p:spTree>
    <p:extLst>
      <p:ext uri="{BB962C8B-B14F-4D97-AF65-F5344CB8AC3E}">
        <p14:creationId xmlns:p14="http://schemas.microsoft.com/office/powerpoint/2010/main" val="17163044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NHC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National Hydrographic Committees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Raise awareness of hydrography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Spread knowledge nationwide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Gather input from stakeholders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Establish priorities for surveys</a:t>
            </a:r>
          </a:p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Jointly reaching funds</a:t>
            </a:r>
            <a:endParaRPr lang="en-US" sz="44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endParaRPr lang="en-GB" sz="480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778103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Management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000" dirty="0">
                <a:effectLst/>
              </a:rPr>
              <a:t>CB Procedures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000" dirty="0">
                <a:effectLst/>
              </a:rPr>
              <a:t>CB Databases: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4000" dirty="0">
                <a:effectLst/>
              </a:rPr>
              <a:t>Students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4000" dirty="0">
                <a:effectLst/>
              </a:rPr>
              <a:t>Instructors/trainers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4000" dirty="0">
                <a:effectLst/>
              </a:rPr>
              <a:t>Consultants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4000" dirty="0">
                <a:effectLst/>
              </a:rPr>
              <a:t>Integration with other databases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000" dirty="0">
                <a:effectLst/>
              </a:rPr>
              <a:t>CB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6239911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Status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400" dirty="0">
                <a:effectLst/>
              </a:rPr>
              <a:t>Mature development 2004 – </a:t>
            </a:r>
            <a:r>
              <a:rPr lang="en-US" sz="4400" dirty="0" smtClean="0">
                <a:effectLst/>
              </a:rPr>
              <a:t>2018</a:t>
            </a:r>
            <a:endParaRPr lang="en-US" sz="4400" dirty="0">
              <a:effectLst/>
            </a:endParaRP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400" dirty="0">
                <a:effectLst/>
              </a:rPr>
              <a:t>Evolution of the CB Budget from 4 000 to about 900 000 Euros per year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400" dirty="0">
                <a:effectLst/>
              </a:rPr>
              <a:t>Increasing engagement of partners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400" dirty="0">
                <a:effectLst/>
              </a:rPr>
              <a:t>Feedback from all stakeholders</a:t>
            </a:r>
          </a:p>
        </p:txBody>
      </p:sp>
    </p:spTree>
    <p:extLst>
      <p:ext uri="{BB962C8B-B14F-4D97-AF65-F5344CB8AC3E}">
        <p14:creationId xmlns:p14="http://schemas.microsoft.com/office/powerpoint/2010/main" val="241076366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GB" sz="4800" dirty="0">
                <a:effectLst/>
              </a:rPr>
              <a:t>IHO CB Strategy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GB" sz="4400" dirty="0">
              <a:effectLst/>
            </a:endParaRPr>
          </a:p>
          <a:p>
            <a:pPr marL="0" indent="0" algn="ctr">
              <a:buNone/>
              <a:tabLst>
                <a:tab pos="355600" algn="l"/>
              </a:tabLst>
              <a:defRPr/>
            </a:pPr>
            <a:endParaRPr lang="en-GB" sz="4800" dirty="0">
              <a:effectLst/>
            </a:endParaRP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GB" sz="4800" dirty="0">
                <a:effectLst/>
              </a:rPr>
              <a:t>What is Capacity Building?</a:t>
            </a:r>
          </a:p>
        </p:txBody>
      </p:sp>
    </p:spTree>
    <p:extLst>
      <p:ext uri="{BB962C8B-B14F-4D97-AF65-F5344CB8AC3E}">
        <p14:creationId xmlns:p14="http://schemas.microsoft.com/office/powerpoint/2010/main" val="193105811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– Status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Well established courses on: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Awareness: seminars, workshops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Phase 1: MSI and MSI governance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Phase 2: Hydrographic surveying, tides, etc.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Phase 3: Nautical cartography</a:t>
            </a:r>
          </a:p>
          <a:p>
            <a:pPr lvl="1">
              <a:buFontTx/>
              <a:buChar char="-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Other: LOS, etc.</a:t>
            </a:r>
          </a:p>
        </p:txBody>
      </p:sp>
    </p:spTree>
    <p:extLst>
      <p:ext uri="{BB962C8B-B14F-4D97-AF65-F5344CB8AC3E}">
        <p14:creationId xmlns:p14="http://schemas.microsoft.com/office/powerpoint/2010/main" val="173922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Practicalities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137276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Cycle for CB Activities: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u="sng" dirty="0" smtClean="0">
                <a:effectLst/>
              </a:rPr>
              <a:t>Assessment of needs at regional level </a:t>
            </a:r>
            <a:r>
              <a:rPr lang="en-US" dirty="0" smtClean="0">
                <a:effectLst/>
              </a:rPr>
              <a:t>(CB Coordinator and RHC Chair)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u="sng" dirty="0" smtClean="0">
                <a:effectLst/>
              </a:rPr>
              <a:t>Submission of proposals </a:t>
            </a:r>
            <a:r>
              <a:rPr lang="en-US" dirty="0" smtClean="0">
                <a:effectLst/>
              </a:rPr>
              <a:t>on 1</a:t>
            </a:r>
            <a:r>
              <a:rPr lang="en-US" baseline="30000" dirty="0" smtClean="0">
                <a:effectLst/>
              </a:rPr>
              <a:t>st</a:t>
            </a:r>
            <a:r>
              <a:rPr lang="en-US" dirty="0" smtClean="0">
                <a:effectLst/>
              </a:rPr>
              <a:t> April YYYY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>
                <a:effectLst/>
              </a:rPr>
              <a:t>Adjustment of the YYYY </a:t>
            </a:r>
            <a:r>
              <a:rPr lang="en-US" dirty="0" smtClean="0">
                <a:effectLst/>
              </a:rPr>
              <a:t>CBWP and </a:t>
            </a:r>
            <a:r>
              <a:rPr lang="en-US" u="sng" dirty="0" smtClean="0">
                <a:effectLst/>
              </a:rPr>
              <a:t>adoption of the YYYY+1 CBWP</a:t>
            </a:r>
            <a:r>
              <a:rPr lang="en-US" dirty="0" smtClean="0">
                <a:effectLst/>
              </a:rPr>
              <a:t> by the CBSC (May/Jun YYYY)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 smtClean="0">
                <a:effectLst/>
              </a:rPr>
              <a:t>Endorsement of the </a:t>
            </a:r>
            <a:r>
              <a:rPr lang="en-US" dirty="0">
                <a:effectLst/>
              </a:rPr>
              <a:t>CBWPs </a:t>
            </a:r>
            <a:r>
              <a:rPr lang="en-US" dirty="0" smtClean="0">
                <a:effectLst/>
              </a:rPr>
              <a:t>by IRCC (May/Jun </a:t>
            </a:r>
            <a:r>
              <a:rPr lang="en-US" dirty="0">
                <a:effectLst/>
              </a:rPr>
              <a:t>YYYY</a:t>
            </a:r>
            <a:r>
              <a:rPr lang="en-US" dirty="0" smtClean="0">
                <a:effectLst/>
              </a:rPr>
              <a:t>)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dirty="0" smtClean="0">
                <a:effectLst/>
              </a:rPr>
              <a:t>Enter into force of YYYY+1 CBWP (1 January YYYY+1)</a:t>
            </a:r>
            <a:endParaRPr lang="en-US" dirty="0">
              <a:effectLst/>
            </a:endParaRPr>
          </a:p>
          <a:p>
            <a:pPr lvl="1">
              <a:tabLst>
                <a:tab pos="355600" algn="l"/>
              </a:tabLst>
              <a:defRPr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132798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Practicalities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137276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Make sure you: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do a self-assessment of the needs in your country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let your CB Coordinator know your needs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keep your contact information updated at </a:t>
            </a:r>
            <a:r>
              <a:rPr lang="en-US" sz="3200" dirty="0" smtClean="0">
                <a:effectLst/>
              </a:rPr>
              <a:t>MAC</a:t>
            </a:r>
            <a:r>
              <a:rPr lang="en-US" sz="3200" dirty="0" smtClean="0">
                <a:effectLst/>
              </a:rPr>
              <a:t>HC</a:t>
            </a:r>
            <a:endParaRPr lang="en-US" sz="3200" dirty="0">
              <a:effectLst/>
            </a:endParaRP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update the IHO Yearbook and C-55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understand the principle of the “UN Delivering as one” and the country “receiving as one”</a:t>
            </a:r>
          </a:p>
        </p:txBody>
      </p:sp>
    </p:spTree>
    <p:extLst>
      <p:ext uri="{BB962C8B-B14F-4D97-AF65-F5344CB8AC3E}">
        <p14:creationId xmlns:p14="http://schemas.microsoft.com/office/powerpoint/2010/main" val="26706416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Practicalities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137276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Make sure you: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promote the adoption of national legislations, regulations, procedures: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 gather survey data (industry, academy, government)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 include CB in the contract for surveys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 include observers in foreign survey vessels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 care for the sensitivities</a:t>
            </a:r>
          </a:p>
          <a:p>
            <a:pPr lvl="2">
              <a:buFont typeface="Courier New" panose="02070309020205020404" pitchFamily="49" charset="0"/>
              <a:buChar char="o"/>
              <a:tabLst>
                <a:tab pos="355600" algn="l"/>
              </a:tabLst>
              <a:defRPr/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451377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Practicalities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137276" cy="5256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355600" algn="l"/>
              </a:tabLst>
              <a:defRPr/>
            </a:pPr>
            <a:r>
              <a:rPr lang="en-US" sz="3600" dirty="0">
                <a:effectLst/>
              </a:rPr>
              <a:t>Make sure you: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promote the establishment of a National Hydrographic Committee (NHCC) in your country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understand CB Procedure 1 (preparing the submission)</a:t>
            </a:r>
          </a:p>
          <a:p>
            <a:pPr lvl="1">
              <a:tabLst>
                <a:tab pos="355600" algn="l"/>
              </a:tabLst>
              <a:defRPr/>
            </a:pPr>
            <a:r>
              <a:rPr lang="en-US" sz="3200" dirty="0">
                <a:effectLst/>
              </a:rPr>
              <a:t>understand CB Procedure 4 (priority assessment)</a:t>
            </a:r>
          </a:p>
        </p:txBody>
      </p:sp>
    </p:spTree>
    <p:extLst>
      <p:ext uri="{BB962C8B-B14F-4D97-AF65-F5344CB8AC3E}">
        <p14:creationId xmlns:p14="http://schemas.microsoft.com/office/powerpoint/2010/main" val="12741545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3592" y="4005064"/>
            <a:ext cx="7429500" cy="1728192"/>
          </a:xfrm>
        </p:spPr>
        <p:txBody>
          <a:bodyPr/>
          <a:lstStyle/>
          <a:p>
            <a:pPr algn="ctr"/>
            <a:r>
              <a:rPr lang="en-US" sz="6000" dirty="0"/>
              <a:t>Questions?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14" y="928688"/>
            <a:ext cx="1946583" cy="2552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880" y="639811"/>
            <a:ext cx="2232248" cy="293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00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GB" sz="4800" dirty="0">
                <a:effectLst/>
              </a:rPr>
              <a:t>IHO CB Strategy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GB" sz="4400" dirty="0">
              <a:effectLst/>
            </a:endParaRP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GB" sz="4800" dirty="0">
                <a:effectLst/>
              </a:rPr>
              <a:t>Capacity Building is </a:t>
            </a: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GB" sz="4800" dirty="0">
                <a:effectLst/>
              </a:rPr>
              <a:t>NOT</a:t>
            </a: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GB" sz="4800" dirty="0">
                <a:effectLst/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30909346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GB" sz="4800" dirty="0">
                <a:effectLst/>
              </a:rPr>
              <a:t>IHO CB Strategy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endParaRPr lang="en-GB" sz="4400" dirty="0">
              <a:effectLst/>
            </a:endParaRPr>
          </a:p>
          <a:p>
            <a:pPr marL="0" indent="0" algn="ctr">
              <a:buNone/>
              <a:tabLst>
                <a:tab pos="355600" algn="l"/>
              </a:tabLst>
              <a:defRPr/>
            </a:pPr>
            <a:endParaRPr lang="en-GB" sz="4800" dirty="0">
              <a:effectLst/>
            </a:endParaRP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GB" sz="4800" dirty="0">
                <a:effectLst/>
              </a:rPr>
              <a:t>So what is Capacity Building?</a:t>
            </a:r>
          </a:p>
        </p:txBody>
      </p:sp>
    </p:spTree>
    <p:extLst>
      <p:ext uri="{BB962C8B-B14F-4D97-AF65-F5344CB8AC3E}">
        <p14:creationId xmlns:p14="http://schemas.microsoft.com/office/powerpoint/2010/main" val="38765543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Concept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000" dirty="0">
                <a:effectLst/>
              </a:rPr>
              <a:t>Capacity Building is defined as the process by which the Organization </a:t>
            </a:r>
            <a:r>
              <a:rPr lang="en-US" sz="4000" u="sng" dirty="0">
                <a:effectLst/>
              </a:rPr>
              <a:t>assesses</a:t>
            </a:r>
            <a:r>
              <a:rPr lang="en-US" sz="4000" dirty="0">
                <a:effectLst/>
              </a:rPr>
              <a:t> and </a:t>
            </a:r>
            <a:r>
              <a:rPr lang="en-US" sz="4000" u="sng" dirty="0">
                <a:effectLst/>
              </a:rPr>
              <a:t>assists</a:t>
            </a:r>
            <a:r>
              <a:rPr lang="en-US" sz="4000" dirty="0">
                <a:effectLst/>
              </a:rPr>
              <a:t> in sustainable development and improvement of the States, </a:t>
            </a:r>
            <a:r>
              <a:rPr lang="en-US" sz="4000" u="sng" dirty="0">
                <a:effectLst/>
              </a:rPr>
              <a:t>to meet the objectives of the IHO </a:t>
            </a:r>
            <a:r>
              <a:rPr lang="en-US" sz="4000" dirty="0">
                <a:effectLst/>
              </a:rPr>
              <a:t>and </a:t>
            </a:r>
            <a:r>
              <a:rPr lang="en-US" sz="4000" u="sng" dirty="0">
                <a:effectLst/>
              </a:rPr>
              <a:t>to meet the obligations and recommendations described in UNCLOS, SOLAS V and other international instruments</a:t>
            </a:r>
            <a:r>
              <a:rPr lang="en-US" sz="4000" dirty="0">
                <a:effectLst/>
              </a:rPr>
              <a:t>.</a:t>
            </a:r>
            <a:endParaRPr lang="en-GB" sz="4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54519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Vision 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to provide strategic guidance for IHO </a:t>
            </a:r>
            <a:r>
              <a:rPr lang="en-US" sz="4800" u="sng" dirty="0">
                <a:effectLst/>
              </a:rPr>
              <a:t>capacity building to ensure the optimum contribution to safety of life at sea</a:t>
            </a:r>
            <a:r>
              <a:rPr lang="en-US" sz="4800" dirty="0">
                <a:effectLst/>
              </a:rPr>
              <a:t>, to the </a:t>
            </a:r>
            <a:r>
              <a:rPr lang="en-US" sz="4800" u="sng" dirty="0">
                <a:effectLst/>
              </a:rPr>
              <a:t>protection of the environment</a:t>
            </a:r>
            <a:r>
              <a:rPr lang="en-US" sz="4800" dirty="0">
                <a:effectLst/>
              </a:rPr>
              <a:t>, and to </a:t>
            </a:r>
            <a:r>
              <a:rPr lang="en-US" sz="4800" u="sng" dirty="0">
                <a:effectLst/>
              </a:rPr>
              <a:t>national economic development</a:t>
            </a:r>
            <a:r>
              <a:rPr lang="en-US" sz="4800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401012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Execution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is done through the coordinated efforts of: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400" dirty="0">
                <a:effectLst/>
              </a:rPr>
              <a:t>Member States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400" dirty="0">
                <a:effectLst/>
              </a:rPr>
              <a:t>International/Regional Organizations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400" dirty="0">
                <a:effectLst/>
              </a:rPr>
              <a:t>Institutions and Industry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GB" sz="4400" u="sng" dirty="0">
                <a:effectLst/>
              </a:rPr>
              <a:t>Individuals</a:t>
            </a:r>
          </a:p>
        </p:txBody>
      </p:sp>
    </p:spTree>
    <p:extLst>
      <p:ext uri="{BB962C8B-B14F-4D97-AF65-F5344CB8AC3E}">
        <p14:creationId xmlns:p14="http://schemas.microsoft.com/office/powerpoint/2010/main" val="110786190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Steps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u="sng" dirty="0">
                <a:effectLst/>
              </a:rPr>
              <a:t>The 4 As</a:t>
            </a: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Awareness</a:t>
            </a:r>
          </a:p>
          <a:p>
            <a:pPr marL="0" indent="0" algn="ctr">
              <a:buNone/>
              <a:tabLst>
                <a:tab pos="355600" algn="l"/>
              </a:tabLst>
              <a:defRPr/>
            </a:pPr>
            <a:endParaRPr lang="en-US" sz="4800" dirty="0">
              <a:effectLst/>
            </a:endParaRPr>
          </a:p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    Action                        Assessment</a:t>
            </a:r>
          </a:p>
          <a:p>
            <a:pPr marL="0" indent="0" algn="ctr">
              <a:buNone/>
              <a:tabLst>
                <a:tab pos="355600" algn="l"/>
              </a:tabLst>
              <a:defRPr/>
            </a:pPr>
            <a:endParaRPr lang="en-US" sz="4800" dirty="0">
              <a:effectLst/>
            </a:endParaRPr>
          </a:p>
          <a:p>
            <a:pPr marL="0" indent="0" algn="ctr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Analysis</a:t>
            </a:r>
          </a:p>
        </p:txBody>
      </p:sp>
      <p:sp>
        <p:nvSpPr>
          <p:cNvPr id="2" name="Bent Arrow 1"/>
          <p:cNvSpPr/>
          <p:nvPr/>
        </p:nvSpPr>
        <p:spPr bwMode="auto">
          <a:xfrm>
            <a:off x="3359696" y="2276872"/>
            <a:ext cx="1440160" cy="1584176"/>
          </a:xfrm>
          <a:prstGeom prst="ben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Bent Arrow 4"/>
          <p:cNvSpPr/>
          <p:nvPr/>
        </p:nvSpPr>
        <p:spPr bwMode="auto">
          <a:xfrm rot="5400000">
            <a:off x="8040216" y="2348880"/>
            <a:ext cx="1440160" cy="1584176"/>
          </a:xfrm>
          <a:prstGeom prst="ben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Bent Arrow 5"/>
          <p:cNvSpPr/>
          <p:nvPr/>
        </p:nvSpPr>
        <p:spPr bwMode="auto">
          <a:xfrm rot="10800000">
            <a:off x="7896201" y="4941167"/>
            <a:ext cx="1440160" cy="1584176"/>
          </a:xfrm>
          <a:prstGeom prst="ben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Bent Arrow 6"/>
          <p:cNvSpPr/>
          <p:nvPr/>
        </p:nvSpPr>
        <p:spPr bwMode="auto">
          <a:xfrm rot="16200000">
            <a:off x="3287688" y="4797152"/>
            <a:ext cx="1440160" cy="1584176"/>
          </a:xfrm>
          <a:prstGeom prst="ben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5824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7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0" y="349251"/>
            <a:ext cx="9144000" cy="703263"/>
          </a:xfrm>
        </p:spPr>
        <p:txBody>
          <a:bodyPr/>
          <a:lstStyle/>
          <a:p>
            <a:pPr algn="ctr"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Capacity Building - Phases</a:t>
            </a:r>
          </a:p>
        </p:txBody>
      </p:sp>
      <p:sp>
        <p:nvSpPr>
          <p:cNvPr id="466946" name="Rectangle 2"/>
          <p:cNvSpPr>
            <a:spLocks noGrp="1" noChangeArrowheads="1"/>
          </p:cNvSpPr>
          <p:nvPr>
            <p:ph idx="1"/>
          </p:nvPr>
        </p:nvSpPr>
        <p:spPr>
          <a:xfrm>
            <a:off x="2135188" y="1268413"/>
            <a:ext cx="8424862" cy="5256212"/>
          </a:xfrm>
        </p:spPr>
        <p:txBody>
          <a:bodyPr/>
          <a:lstStyle/>
          <a:p>
            <a:pPr marL="0" indent="0">
              <a:buNone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Phases of development of hydrographic surveying and nautical charting capacities: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Phase 1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Phase 2</a:t>
            </a:r>
          </a:p>
          <a:p>
            <a:pPr>
              <a:buFontTx/>
              <a:buChar char="-"/>
              <a:tabLst>
                <a:tab pos="355600" algn="l"/>
              </a:tabLst>
              <a:defRPr/>
            </a:pPr>
            <a:r>
              <a:rPr lang="en-US" sz="4800" dirty="0">
                <a:effectLst/>
              </a:rPr>
              <a:t>Phase 3</a:t>
            </a:r>
            <a:endParaRPr lang="en-GB" sz="4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518092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HO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</TotalTime>
  <Words>759</Words>
  <Application>Microsoft Office PowerPoint</Application>
  <PresentationFormat>Widescreen</PresentationFormat>
  <Paragraphs>143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Arial Narrow</vt:lpstr>
      <vt:lpstr>Courier New</vt:lpstr>
      <vt:lpstr>Times New Roman</vt:lpstr>
      <vt:lpstr>Verdana</vt:lpstr>
      <vt:lpstr>Wingdings</vt:lpstr>
      <vt:lpstr>IHO</vt:lpstr>
      <vt:lpstr>PowerPoint Presentation</vt:lpstr>
      <vt:lpstr>IHO CB Strategy</vt:lpstr>
      <vt:lpstr>IHO CB Strategy</vt:lpstr>
      <vt:lpstr>IHO CB Strategy</vt:lpstr>
      <vt:lpstr>Capacity Building - Concept</vt:lpstr>
      <vt:lpstr>Capacity Building - Vision </vt:lpstr>
      <vt:lpstr>Capacity Building - Execution</vt:lpstr>
      <vt:lpstr>Capacity Building - Steps</vt:lpstr>
      <vt:lpstr>Capacity Building - Phases</vt:lpstr>
      <vt:lpstr>Capacity Building – Phase 1</vt:lpstr>
      <vt:lpstr>Capacity Building – Phase 1</vt:lpstr>
      <vt:lpstr>Capacity Building – Phase 1</vt:lpstr>
      <vt:lpstr>Capacity Building – Phase 2</vt:lpstr>
      <vt:lpstr>Capacity Building – Phase 2</vt:lpstr>
      <vt:lpstr>Capacity Building – Phase 3</vt:lpstr>
      <vt:lpstr>Capacity Building – Phase 3</vt:lpstr>
      <vt:lpstr>Capacity Building – NHC</vt:lpstr>
      <vt:lpstr>Capacity Building – Management</vt:lpstr>
      <vt:lpstr>Capacity Building – Status</vt:lpstr>
      <vt:lpstr>Capacity Building – Status</vt:lpstr>
      <vt:lpstr>Capacity Building - Practicalities</vt:lpstr>
      <vt:lpstr>Capacity Building - Practicalities</vt:lpstr>
      <vt:lpstr>Capacity Building - Practicalities</vt:lpstr>
      <vt:lpstr>Capacity Building - Practicalities</vt:lpstr>
      <vt:lpstr>Questions?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Costa Neves</dc:creator>
  <cp:lastModifiedBy>Alberto Costa Neves</cp:lastModifiedBy>
  <cp:revision>125</cp:revision>
  <dcterms:created xsi:type="dcterms:W3CDTF">2013-11-11T01:21:15Z</dcterms:created>
  <dcterms:modified xsi:type="dcterms:W3CDTF">2018-11-26T05:00:05Z</dcterms:modified>
</cp:coreProperties>
</file>