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57" r:id="rId2"/>
    <p:sldId id="925" r:id="rId3"/>
    <p:sldId id="928" r:id="rId4"/>
    <p:sldId id="346" r:id="rId5"/>
    <p:sldId id="349" r:id="rId6"/>
    <p:sldId id="351" r:id="rId7"/>
    <p:sldId id="350" r:id="rId8"/>
    <p:sldId id="356" r:id="rId9"/>
    <p:sldId id="364" r:id="rId10"/>
    <p:sldId id="930" r:id="rId11"/>
    <p:sldId id="378" r:id="rId12"/>
    <p:sldId id="922" r:id="rId13"/>
    <p:sldId id="923" r:id="rId14"/>
    <p:sldId id="358" r:id="rId15"/>
    <p:sldId id="924" r:id="rId16"/>
    <p:sldId id="357" r:id="rId17"/>
    <p:sldId id="935" r:id="rId18"/>
    <p:sldId id="936" r:id="rId19"/>
    <p:sldId id="938" r:id="rId20"/>
    <p:sldId id="939" r:id="rId21"/>
    <p:sldId id="926" r:id="rId22"/>
    <p:sldId id="355" r:id="rId23"/>
    <p:sldId id="340" r:id="rId24"/>
    <p:sldId id="929" r:id="rId25"/>
    <p:sldId id="374" r:id="rId26"/>
    <p:sldId id="94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BA"/>
    <a:srgbClr val="702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86372" autoAdjust="0"/>
  </p:normalViewPr>
  <p:slideViewPr>
    <p:cSldViewPr>
      <p:cViewPr>
        <p:scale>
          <a:sx n="66" d="100"/>
          <a:sy n="66" d="100"/>
        </p:scale>
        <p:origin x="1470" y="252"/>
      </p:cViewPr>
      <p:guideLst>
        <p:guide orient="horz" pos="2160"/>
        <p:guide pos="2880"/>
      </p:guideLst>
    </p:cSldViewPr>
  </p:slideViewPr>
  <p:outlineViewPr>
    <p:cViewPr>
      <p:scale>
        <a:sx n="33" d="100"/>
        <a:sy n="33" d="100"/>
      </p:scale>
      <p:origin x="0" y="-7620"/>
    </p:cViewPr>
  </p:outlineViewPr>
  <p:notesTextViewPr>
    <p:cViewPr>
      <p:scale>
        <a:sx n="1" d="1"/>
        <a:sy n="1" d="1"/>
      </p:scale>
      <p:origin x="0" y="0"/>
    </p:cViewPr>
  </p:notesTextViewPr>
  <p:sorterViewPr>
    <p:cViewPr varScale="1">
      <p:scale>
        <a:sx n="100" d="100"/>
        <a:sy n="100" d="100"/>
      </p:scale>
      <p:origin x="0" y="-52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F239D-4E3E-4ED1-8D16-40264BECCEA1}" type="datetimeFigureOut">
              <a:rPr lang="en-GB" smtClean="0"/>
              <a:t>27/11/2018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75517-3AE2-48D4-ABFD-4043AD475065}" type="slidenum">
              <a:rPr lang="en-GB" smtClean="0"/>
              <a:t>‹#›</a:t>
            </a:fld>
            <a:endParaRPr lang="en-GB"/>
          </a:p>
        </p:txBody>
      </p:sp>
    </p:spTree>
    <p:extLst>
      <p:ext uri="{BB962C8B-B14F-4D97-AF65-F5344CB8AC3E}">
        <p14:creationId xmlns:p14="http://schemas.microsoft.com/office/powerpoint/2010/main" val="15097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2</a:t>
            </a:fld>
            <a:endParaRPr lang="en-GB"/>
          </a:p>
        </p:txBody>
      </p:sp>
    </p:spTree>
    <p:extLst>
      <p:ext uri="{BB962C8B-B14F-4D97-AF65-F5344CB8AC3E}">
        <p14:creationId xmlns:p14="http://schemas.microsoft.com/office/powerpoint/2010/main" val="428051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Data exists in silos within departments or Tied Embedded in applications resulting in Inconsistency, replication, Inefficiency, Confusion Data sharing is difficult and time consuming.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3475517-3AE2-48D4-ABFD-4043AD475065}" type="slidenum">
              <a:rPr lang="en-GB" smtClean="0"/>
              <a:t>13</a:t>
            </a:fld>
            <a:endParaRPr lang="en-GB"/>
          </a:p>
        </p:txBody>
      </p:sp>
    </p:spTree>
    <p:extLst>
      <p:ext uri="{BB962C8B-B14F-4D97-AF65-F5344CB8AC3E}">
        <p14:creationId xmlns:p14="http://schemas.microsoft.com/office/powerpoint/2010/main" val="325762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is an important business asset – equal to your people – so treat your data as such.  Define your critical datasets – known as master datasets – and manage them centrally.   Take back control.  This is known as data centricity and makes common sense.</a:t>
            </a:r>
          </a:p>
        </p:txBody>
      </p:sp>
      <p:sp>
        <p:nvSpPr>
          <p:cNvPr id="4" name="Slide Number Placeholder 3"/>
          <p:cNvSpPr>
            <a:spLocks noGrp="1"/>
          </p:cNvSpPr>
          <p:nvPr>
            <p:ph type="sldNum" sz="quarter" idx="10"/>
          </p:nvPr>
        </p:nvSpPr>
        <p:spPr/>
        <p:txBody>
          <a:bodyPr/>
          <a:lstStyle/>
          <a:p>
            <a:fld id="{53475517-3AE2-48D4-ABFD-4043AD475065}" type="slidenum">
              <a:rPr lang="en-GB" smtClean="0"/>
              <a:t>14</a:t>
            </a:fld>
            <a:endParaRPr lang="en-GB"/>
          </a:p>
        </p:txBody>
      </p:sp>
    </p:spTree>
    <p:extLst>
      <p:ext uri="{BB962C8B-B14F-4D97-AF65-F5344CB8AC3E}">
        <p14:creationId xmlns:p14="http://schemas.microsoft.com/office/powerpoint/2010/main" val="16000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is NOT an IT problem.  IT alone will not solve it.  Data is a business problem and requires a business solution.  You will have policies and procedures – and accreditation – for QHS&amp;E, so why not data?!</a:t>
            </a:r>
          </a:p>
        </p:txBody>
      </p:sp>
      <p:sp>
        <p:nvSpPr>
          <p:cNvPr id="4" name="Slide Number Placeholder 3"/>
          <p:cNvSpPr>
            <a:spLocks noGrp="1"/>
          </p:cNvSpPr>
          <p:nvPr>
            <p:ph type="sldNum" sz="quarter" idx="10"/>
          </p:nvPr>
        </p:nvSpPr>
        <p:spPr/>
        <p:txBody>
          <a:bodyPr/>
          <a:lstStyle/>
          <a:p>
            <a:fld id="{53475517-3AE2-48D4-ABFD-4043AD475065}" type="slidenum">
              <a:rPr lang="en-GB" smtClean="0"/>
              <a:t>15</a:t>
            </a:fld>
            <a:endParaRPr lang="en-GB"/>
          </a:p>
        </p:txBody>
      </p:sp>
    </p:spTree>
    <p:extLst>
      <p:ext uri="{BB962C8B-B14F-4D97-AF65-F5344CB8AC3E}">
        <p14:creationId xmlns:p14="http://schemas.microsoft.com/office/powerpoint/2010/main" val="148479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all very well.  BUT those nice looking data layers – how </a:t>
            </a:r>
          </a:p>
        </p:txBody>
      </p:sp>
      <p:sp>
        <p:nvSpPr>
          <p:cNvPr id="4" name="Slide Number Placeholder 3"/>
          <p:cNvSpPr>
            <a:spLocks noGrp="1"/>
          </p:cNvSpPr>
          <p:nvPr>
            <p:ph type="sldNum" sz="quarter" idx="10"/>
          </p:nvPr>
        </p:nvSpPr>
        <p:spPr/>
        <p:txBody>
          <a:bodyPr/>
          <a:lstStyle/>
          <a:p>
            <a:fld id="{53475517-3AE2-48D4-ABFD-4043AD475065}" type="slidenum">
              <a:rPr lang="en-GB" smtClean="0"/>
              <a:t>17</a:t>
            </a:fld>
            <a:endParaRPr lang="en-GB"/>
          </a:p>
        </p:txBody>
      </p:sp>
    </p:spTree>
    <p:extLst>
      <p:ext uri="{BB962C8B-B14F-4D97-AF65-F5344CB8AC3E}">
        <p14:creationId xmlns:p14="http://schemas.microsoft.com/office/powerpoint/2010/main" val="3988155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3475517-3AE2-48D4-ABFD-4043AD475065}" type="slidenum">
              <a:rPr lang="en-GB" smtClean="0"/>
              <a:t>19</a:t>
            </a:fld>
            <a:endParaRPr lang="en-GB"/>
          </a:p>
        </p:txBody>
      </p:sp>
    </p:spTree>
    <p:extLst>
      <p:ext uri="{BB962C8B-B14F-4D97-AF65-F5344CB8AC3E}">
        <p14:creationId xmlns:p14="http://schemas.microsoft.com/office/powerpoint/2010/main" val="308675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4193929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188003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Luxury yacht sunk at its moorings on the Isle of Wight after being destroyed by fire. Fire service spent 10 hours tackling the blaze, which sent plumes of black smoke across Cowes.  It was reported at 13:00 GMT on Tuesday and, at its height, there were more than 30 firefighters at the marina.  The fire service later confirmed that the vessel was submerged and the incident was handed to the harbour master.</a:t>
            </a:r>
          </a:p>
          <a:p>
            <a:r>
              <a:rPr lang="en-GB" dirty="0"/>
              <a:t>2) Ship - the </a:t>
            </a:r>
            <a:r>
              <a:rPr lang="en-GB" dirty="0" err="1"/>
              <a:t>Hoegh</a:t>
            </a:r>
            <a:r>
              <a:rPr lang="en-GB" dirty="0"/>
              <a:t> Osaka - in Southampton Water and </a:t>
            </a:r>
          </a:p>
          <a:p>
            <a:r>
              <a:rPr lang="en-GB" dirty="0"/>
              <a:t>3) Crane collapsed. Several injuries but fortunately none fatally.</a:t>
            </a:r>
          </a:p>
          <a:p>
            <a:r>
              <a:rPr lang="en-GB" dirty="0"/>
              <a:t>4) French fishing boat which was manned by a crew of five, sank on March 10 as it berthed on Dart Harbour.</a:t>
            </a:r>
          </a:p>
          <a:p>
            <a:r>
              <a:rPr lang="en-GB" dirty="0"/>
              <a:t>All of these were of course unexpected, involved many contributing and overlapping factors, and multiple agencies in their response and aftermath.  In all cases, having the right data to hand and inter agency communication was of paramount importance.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3664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RISKS</a:t>
            </a:r>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300604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392588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346450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11523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incidents that happen involve multiple agencies, either at the planning, response or investigation stage, and mostly all three. </a:t>
            </a:r>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133758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14453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a:t>
            </a:r>
          </a:p>
        </p:txBody>
      </p:sp>
      <p:sp>
        <p:nvSpPr>
          <p:cNvPr id="4" name="Slide Number Placeholder 3"/>
          <p:cNvSpPr>
            <a:spLocks noGrp="1"/>
          </p:cNvSpPr>
          <p:nvPr>
            <p:ph type="sldNum" sz="quarter" idx="10"/>
          </p:nvPr>
        </p:nvSpPr>
        <p:spPr/>
        <p:txBody>
          <a:bodyPr/>
          <a:lstStyle/>
          <a:p>
            <a:fld id="{53475517-3AE2-48D4-ABFD-4043AD475065}" type="slidenum">
              <a:rPr lang="en-GB" smtClean="0"/>
              <a:t>12</a:t>
            </a:fld>
            <a:endParaRPr lang="en-GB"/>
          </a:p>
        </p:txBody>
      </p:sp>
    </p:spTree>
    <p:extLst>
      <p:ext uri="{BB962C8B-B14F-4D97-AF65-F5344CB8AC3E}">
        <p14:creationId xmlns:p14="http://schemas.microsoft.com/office/powerpoint/2010/main" val="3884775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772400" cy="1470025"/>
          </a:xfrm>
        </p:spPr>
        <p:txBody>
          <a:bodyPr/>
          <a:lstStyle>
            <a:lvl1pPr>
              <a:defRPr>
                <a:solidFill>
                  <a:srgbClr val="702380"/>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3384574"/>
            <a:ext cx="6400800" cy="1752600"/>
          </a:xfrm>
        </p:spPr>
        <p:txBody>
          <a:bodyPr/>
          <a:lstStyle>
            <a:lvl1pPr marL="0" indent="0" algn="ctr">
              <a:buNone/>
              <a:defRPr>
                <a:solidFill>
                  <a:srgbClr val="0055B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9">
            <a:extLst>
              <a:ext uri="{FF2B5EF4-FFF2-40B4-BE49-F238E27FC236}">
                <a16:creationId xmlns="" xmlns:a16="http://schemas.microsoft.com/office/drawing/2014/main" id="{335677C6-FE42-49CC-8071-DFA1321EC4AE}"/>
              </a:ext>
            </a:extLst>
          </p:cNvPr>
          <p:cNvSpPr>
            <a:spLocks noGrp="1"/>
          </p:cNvSpPr>
          <p:nvPr>
            <p:ph type="sldNum" sz="quarter" idx="4"/>
          </p:nvPr>
        </p:nvSpPr>
        <p:spPr>
          <a:xfrm>
            <a:off x="6573629" y="6448251"/>
            <a:ext cx="2534875" cy="365125"/>
          </a:xfrm>
          <a:prstGeom prst="rect">
            <a:avLst/>
          </a:prstGeom>
        </p:spPr>
        <p:txBody>
          <a:bodyPr vert="horz" lIns="91440" tIns="45720" rIns="91440" bIns="45720" rtlCol="0" anchor="ctr"/>
          <a:lstStyle>
            <a:lvl1pPr algn="r">
              <a:defRPr sz="1200">
                <a:solidFill>
                  <a:schemeClr val="bg1"/>
                </a:solidFill>
              </a:defRPr>
            </a:lvl1pPr>
          </a:lstStyle>
          <a:p>
            <a:fld id="{E9AD78BB-A6EF-431E-84F0-6BF9FAAB54FE}" type="slidenum">
              <a:rPr lang="en-GB" smtClean="0"/>
              <a:pPr/>
              <a:t>‹#›</a:t>
            </a:fld>
            <a:endParaRPr lang="en-GB" dirty="0"/>
          </a:p>
        </p:txBody>
      </p:sp>
      <p:sp>
        <p:nvSpPr>
          <p:cNvPr id="7" name="Footer Placeholder 8">
            <a:extLst>
              <a:ext uri="{FF2B5EF4-FFF2-40B4-BE49-F238E27FC236}">
                <a16:creationId xmlns="" xmlns:a16="http://schemas.microsoft.com/office/drawing/2014/main" id="{8E870BAE-DFC9-4132-901E-0C360FD20849}"/>
              </a:ext>
            </a:extLst>
          </p:cNvPr>
          <p:cNvSpPr>
            <a:spLocks noGrp="1"/>
          </p:cNvSpPr>
          <p:nvPr>
            <p:ph type="ftr" sz="quarter" idx="3"/>
          </p:nvPr>
        </p:nvSpPr>
        <p:spPr>
          <a:xfrm>
            <a:off x="0" y="6448251"/>
            <a:ext cx="7092280" cy="365125"/>
          </a:xfrm>
          <a:prstGeom prst="rect">
            <a:avLst/>
          </a:prstGeom>
        </p:spPr>
        <p:txBody>
          <a:bodyPr vert="horz" lIns="91440" tIns="45720" rIns="91440" bIns="45720" rtlCol="0" anchor="ctr"/>
          <a:lstStyle>
            <a:lvl1pPr algn="l">
              <a:defRPr lang="en-GB" sz="1600" b="0" i="0" u="none" strike="noStrike" smtClean="0">
                <a:solidFill>
                  <a:schemeClr val="bg1"/>
                </a:solidFill>
                <a:effectLst/>
              </a:defRPr>
            </a:lvl1pPr>
          </a:lstStyle>
          <a:p>
            <a:r>
              <a:rPr lang="fr-FR"/>
              <a:t>IHMA Congress Global Port &amp; Marine Operations, London, 25-28 Jun 2018</a:t>
            </a:r>
            <a:endParaRPr lang="fr-FR" dirty="0"/>
          </a:p>
        </p:txBody>
      </p:sp>
    </p:spTree>
    <p:extLst>
      <p:ext uri="{BB962C8B-B14F-4D97-AF65-F5344CB8AC3E}">
        <p14:creationId xmlns:p14="http://schemas.microsoft.com/office/powerpoint/2010/main" val="326139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2"/>
          </a:xfrm>
        </p:spPr>
        <p:txBody>
          <a:bodyPr/>
          <a:lstStyle>
            <a:lvl1pPr>
              <a:defRPr>
                <a:solidFill>
                  <a:srgbClr val="702380"/>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solidFill>
                  <a:srgbClr val="0055BA"/>
                </a:solidFill>
              </a:defRPr>
            </a:lvl1pPr>
            <a:lvl2pPr>
              <a:defRPr>
                <a:solidFill>
                  <a:srgbClr val="0055BA"/>
                </a:solidFill>
              </a:defRPr>
            </a:lvl2pPr>
            <a:lvl3pPr>
              <a:defRPr>
                <a:solidFill>
                  <a:srgbClr val="0055BA"/>
                </a:solidFill>
              </a:defRPr>
            </a:lvl3pPr>
            <a:lvl4pPr>
              <a:defRPr>
                <a:solidFill>
                  <a:srgbClr val="0055BA"/>
                </a:solidFill>
              </a:defRPr>
            </a:lvl4pPr>
            <a:lvl5pPr>
              <a:defRPr>
                <a:solidFill>
                  <a:srgbClr val="0055B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9">
            <a:extLst>
              <a:ext uri="{FF2B5EF4-FFF2-40B4-BE49-F238E27FC236}">
                <a16:creationId xmlns="" xmlns:a16="http://schemas.microsoft.com/office/drawing/2014/main" id="{2956AB73-0163-4E7B-AC08-16E75DF59843}"/>
              </a:ext>
            </a:extLst>
          </p:cNvPr>
          <p:cNvSpPr>
            <a:spLocks noGrp="1"/>
          </p:cNvSpPr>
          <p:nvPr>
            <p:ph type="sldNum" sz="quarter" idx="4"/>
          </p:nvPr>
        </p:nvSpPr>
        <p:spPr>
          <a:xfrm>
            <a:off x="6573629" y="6448251"/>
            <a:ext cx="2534875" cy="365125"/>
          </a:xfrm>
          <a:prstGeom prst="rect">
            <a:avLst/>
          </a:prstGeom>
        </p:spPr>
        <p:txBody>
          <a:bodyPr vert="horz" lIns="91440" tIns="45720" rIns="91440" bIns="45720" rtlCol="0" anchor="ctr"/>
          <a:lstStyle>
            <a:lvl1pPr algn="r">
              <a:defRPr sz="1200">
                <a:solidFill>
                  <a:schemeClr val="bg1"/>
                </a:solidFill>
              </a:defRPr>
            </a:lvl1pPr>
          </a:lstStyle>
          <a:p>
            <a:fld id="{E9AD78BB-A6EF-431E-84F0-6BF9FAAB54FE}" type="slidenum">
              <a:rPr lang="en-GB" smtClean="0"/>
              <a:pPr/>
              <a:t>‹#›</a:t>
            </a:fld>
            <a:endParaRPr lang="en-GB" dirty="0"/>
          </a:p>
        </p:txBody>
      </p:sp>
      <p:sp>
        <p:nvSpPr>
          <p:cNvPr id="6" name="Footer Placeholder 8">
            <a:extLst>
              <a:ext uri="{FF2B5EF4-FFF2-40B4-BE49-F238E27FC236}">
                <a16:creationId xmlns="" xmlns:a16="http://schemas.microsoft.com/office/drawing/2014/main" id="{9B3312C9-2D46-4F0B-91A0-89814B119007}"/>
              </a:ext>
            </a:extLst>
          </p:cNvPr>
          <p:cNvSpPr>
            <a:spLocks noGrp="1"/>
          </p:cNvSpPr>
          <p:nvPr>
            <p:ph type="ftr" sz="quarter" idx="3"/>
          </p:nvPr>
        </p:nvSpPr>
        <p:spPr>
          <a:xfrm>
            <a:off x="0" y="6448251"/>
            <a:ext cx="7092280" cy="365125"/>
          </a:xfrm>
          <a:prstGeom prst="rect">
            <a:avLst/>
          </a:prstGeom>
        </p:spPr>
        <p:txBody>
          <a:bodyPr vert="horz" lIns="91440" tIns="45720" rIns="91440" bIns="45720" rtlCol="0" anchor="ctr"/>
          <a:lstStyle>
            <a:lvl1pPr algn="l">
              <a:defRPr lang="en-GB" sz="1600" b="0" i="0" u="none" strike="noStrike" smtClean="0">
                <a:solidFill>
                  <a:schemeClr val="bg1"/>
                </a:solidFill>
                <a:effectLst/>
              </a:defRPr>
            </a:lvl1pPr>
          </a:lstStyle>
          <a:p>
            <a:r>
              <a:rPr lang="fr-FR"/>
              <a:t>IHMA Congress Global Port &amp; Marine Operations, London, 25-28 Jun 2018</a:t>
            </a:r>
            <a:endParaRPr lang="fr-FR" dirty="0"/>
          </a:p>
        </p:txBody>
      </p:sp>
    </p:spTree>
    <p:extLst>
      <p:ext uri="{BB962C8B-B14F-4D97-AF65-F5344CB8AC3E}">
        <p14:creationId xmlns:p14="http://schemas.microsoft.com/office/powerpoint/2010/main" val="148375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1156990"/>
          </a:xfrm>
        </p:spPr>
        <p:txBody>
          <a:bodyPr/>
          <a:lstStyle>
            <a:lvl1pPr>
              <a:defRPr>
                <a:solidFill>
                  <a:srgbClr val="70238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525963"/>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61299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9143"/>
            <a:ext cx="9144000" cy="685123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7" name="Group 6">
            <a:extLst>
              <a:ext uri="{FF2B5EF4-FFF2-40B4-BE49-F238E27FC236}">
                <a16:creationId xmlns="" xmlns:a16="http://schemas.microsoft.com/office/drawing/2014/main" id="{6ACAD176-9C9B-4A50-A3AD-852C39F20699}"/>
              </a:ext>
            </a:extLst>
          </p:cNvPr>
          <p:cNvGrpSpPr/>
          <p:nvPr userDrawn="1"/>
        </p:nvGrpSpPr>
        <p:grpSpPr>
          <a:xfrm>
            <a:off x="7596336" y="44624"/>
            <a:ext cx="1512168" cy="864096"/>
            <a:chOff x="6804248" y="2204864"/>
            <a:chExt cx="1512168" cy="864096"/>
          </a:xfrm>
        </p:grpSpPr>
        <p:sp>
          <p:nvSpPr>
            <p:cNvPr id="6" name="Rectangle 5">
              <a:extLst>
                <a:ext uri="{FF2B5EF4-FFF2-40B4-BE49-F238E27FC236}">
                  <a16:creationId xmlns="" xmlns:a16="http://schemas.microsoft.com/office/drawing/2014/main" id="{FAD953EC-4C1D-4238-BD02-6BFED2AB89D0}"/>
                </a:ext>
              </a:extLst>
            </p:cNvPr>
            <p:cNvSpPr/>
            <p:nvPr userDrawn="1"/>
          </p:nvSpPr>
          <p:spPr>
            <a:xfrm>
              <a:off x="6804248" y="2204864"/>
              <a:ext cx="151216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 xmlns:a16="http://schemas.microsoft.com/office/drawing/2014/main" id="{91B6E4BF-4EC8-4E6A-87D0-19C14949B68A}"/>
                </a:ext>
              </a:extLst>
            </p:cNvPr>
            <p:cNvPicPr/>
            <p:nvPr userDrawn="1"/>
          </p:nvPicPr>
          <p:blipFill>
            <a:blip r:embed="rId6" cstate="print">
              <a:extLst>
                <a:ext uri="{28A0092B-C50C-407E-A947-70E740481C1C}">
                  <a14:useLocalDpi xmlns:a14="http://schemas.microsoft.com/office/drawing/2010/main" val="0"/>
                </a:ext>
              </a:extLst>
            </a:blip>
            <a:stretch>
              <a:fillRect/>
            </a:stretch>
          </p:blipFill>
          <p:spPr>
            <a:xfrm>
              <a:off x="6876256" y="2276872"/>
              <a:ext cx="1324481" cy="720080"/>
            </a:xfrm>
            <a:prstGeom prst="rect">
              <a:avLst/>
            </a:prstGeom>
          </p:spPr>
        </p:pic>
      </p:grpSp>
      <p:pic>
        <p:nvPicPr>
          <p:cNvPr id="8" name="Picture 7">
            <a:extLst>
              <a:ext uri="{FF2B5EF4-FFF2-40B4-BE49-F238E27FC236}">
                <a16:creationId xmlns="" xmlns:a16="http://schemas.microsoft.com/office/drawing/2014/main" id="{0FAB0D84-96EB-43A2-9691-0EC5B898D259}"/>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7504" y="116632"/>
            <a:ext cx="2039387" cy="792088"/>
          </a:xfrm>
          <a:prstGeom prst="rect">
            <a:avLst/>
          </a:prstGeom>
          <a:noFill/>
          <a:ln>
            <a:noFill/>
          </a:ln>
        </p:spPr>
      </p:pic>
      <p:sp>
        <p:nvSpPr>
          <p:cNvPr id="9" name="Footer Placeholder 8">
            <a:extLst>
              <a:ext uri="{FF2B5EF4-FFF2-40B4-BE49-F238E27FC236}">
                <a16:creationId xmlns="" xmlns:a16="http://schemas.microsoft.com/office/drawing/2014/main" id="{8C6C93DE-A3C9-421D-B28F-F89582406F48}"/>
              </a:ext>
            </a:extLst>
          </p:cNvPr>
          <p:cNvSpPr>
            <a:spLocks noGrp="1"/>
          </p:cNvSpPr>
          <p:nvPr>
            <p:ph type="ftr" sz="quarter" idx="3"/>
          </p:nvPr>
        </p:nvSpPr>
        <p:spPr>
          <a:xfrm>
            <a:off x="0" y="6448251"/>
            <a:ext cx="7092280" cy="365125"/>
          </a:xfrm>
          <a:prstGeom prst="rect">
            <a:avLst/>
          </a:prstGeom>
        </p:spPr>
        <p:txBody>
          <a:bodyPr vert="horz" lIns="91440" tIns="45720" rIns="91440" bIns="45720" rtlCol="0" anchor="ctr"/>
          <a:lstStyle>
            <a:lvl1pPr algn="l">
              <a:defRPr lang="en-GB" sz="1600" b="0" i="0" u="none" strike="noStrike" smtClean="0">
                <a:solidFill>
                  <a:schemeClr val="bg1"/>
                </a:solidFill>
                <a:effectLst/>
              </a:defRPr>
            </a:lvl1pPr>
          </a:lstStyle>
          <a:p>
            <a:r>
              <a:rPr lang="fr-FR"/>
              <a:t>IHMA Congress Global Port &amp; Marine Operations, London, 25-28 Jun 2018</a:t>
            </a:r>
            <a:endParaRPr lang="fr-FR" dirty="0"/>
          </a:p>
        </p:txBody>
      </p:sp>
      <p:sp>
        <p:nvSpPr>
          <p:cNvPr id="10" name="Slide Number Placeholder 9">
            <a:extLst>
              <a:ext uri="{FF2B5EF4-FFF2-40B4-BE49-F238E27FC236}">
                <a16:creationId xmlns="" xmlns:a16="http://schemas.microsoft.com/office/drawing/2014/main" id="{5D51DAC4-40B8-4CA4-BDED-83D5ED033FB6}"/>
              </a:ext>
            </a:extLst>
          </p:cNvPr>
          <p:cNvSpPr>
            <a:spLocks noGrp="1"/>
          </p:cNvSpPr>
          <p:nvPr>
            <p:ph type="sldNum" sz="quarter" idx="4"/>
          </p:nvPr>
        </p:nvSpPr>
        <p:spPr>
          <a:xfrm>
            <a:off x="6573629" y="6448251"/>
            <a:ext cx="2534875" cy="365125"/>
          </a:xfrm>
          <a:prstGeom prst="rect">
            <a:avLst/>
          </a:prstGeom>
        </p:spPr>
        <p:txBody>
          <a:bodyPr vert="horz" lIns="91440" tIns="45720" rIns="91440" bIns="45720" rtlCol="0" anchor="ctr"/>
          <a:lstStyle>
            <a:lvl1pPr algn="r">
              <a:defRPr sz="1200">
                <a:solidFill>
                  <a:schemeClr val="bg1"/>
                </a:solidFill>
              </a:defRPr>
            </a:lvl1pPr>
          </a:lstStyle>
          <a:p>
            <a:fld id="{E9AD78BB-A6EF-431E-84F0-6BF9FAAB54FE}" type="slidenum">
              <a:rPr lang="en-GB" smtClean="0"/>
              <a:pPr/>
              <a:t>‹#›</a:t>
            </a:fld>
            <a:endParaRPr lang="en-GB" dirty="0"/>
          </a:p>
        </p:txBody>
      </p:sp>
    </p:spTree>
    <p:extLst>
      <p:ext uri="{BB962C8B-B14F-4D97-AF65-F5344CB8AC3E}">
        <p14:creationId xmlns:p14="http://schemas.microsoft.com/office/powerpoint/2010/main" val="9347607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ctr" defTabSz="914400" rtl="0" eaLnBrk="1" latinLnBrk="0" hangingPunct="1">
        <a:spcBef>
          <a:spcPct val="0"/>
        </a:spcBef>
        <a:buNone/>
        <a:defRPr sz="4400" kern="1200">
          <a:solidFill>
            <a:srgbClr val="70238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5B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55B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5B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aps.oceanwise.eu/"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aps.oceanwise.eu/"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348880"/>
            <a:ext cx="7772400" cy="2520280"/>
          </a:xfrm>
        </p:spPr>
        <p:txBody>
          <a:bodyPr>
            <a:noAutofit/>
          </a:bodyPr>
          <a:lstStyle/>
          <a:p>
            <a:r>
              <a:rPr lang="en-GB" sz="4000" dirty="0" smtClean="0"/>
              <a:t>The Role of Data Governance in Risk Management and Security</a:t>
            </a:r>
            <a:r>
              <a:rPr lang="en-US" sz="3200" dirty="0" smtClean="0"/>
              <a:t/>
            </a:r>
            <a:br>
              <a:rPr lang="en-US" sz="3200" dirty="0" smtClean="0"/>
            </a:br>
            <a:r>
              <a:rPr lang="en-US" sz="3200" dirty="0" smtClean="0"/>
              <a:t/>
            </a:r>
            <a:br>
              <a:rPr lang="en-US" sz="3200" dirty="0" smtClean="0"/>
            </a:br>
            <a:r>
              <a:rPr lang="en-US" sz="2800" dirty="0" smtClean="0">
                <a:solidFill>
                  <a:srgbClr val="0055BA"/>
                </a:solidFill>
              </a:rPr>
              <a:t>Planning and Responding to Disasters and Incidents</a:t>
            </a:r>
            <a:r>
              <a:rPr lang="en-US" sz="2800" dirty="0">
                <a:solidFill>
                  <a:srgbClr val="0055BA"/>
                </a:solidFill>
              </a:rPr>
              <a:t/>
            </a:r>
            <a:br>
              <a:rPr lang="en-US" sz="2800" dirty="0">
                <a:solidFill>
                  <a:srgbClr val="0055BA"/>
                </a:solidFill>
              </a:rPr>
            </a:br>
            <a:r>
              <a:rPr lang="en-US" sz="3200" dirty="0"/>
              <a:t/>
            </a:r>
            <a:br>
              <a:rPr lang="en-US" sz="3200" dirty="0"/>
            </a:br>
            <a:r>
              <a:rPr lang="en-US" sz="2400" dirty="0" smtClean="0"/>
              <a:t>John Pepper &amp; Mike Osborne – OceanWise</a:t>
            </a:r>
            <a:br>
              <a:rPr lang="en-US" sz="2400" dirty="0" smtClean="0"/>
            </a:br>
            <a:r>
              <a:rPr lang="en-US" sz="2400" dirty="0" smtClean="0"/>
              <a:t>Richard Rowland – State21</a:t>
            </a:r>
            <a:r>
              <a:rPr lang="en-US" sz="2400" dirty="0"/>
              <a:t/>
            </a:r>
            <a:br>
              <a:rPr lang="en-US" sz="2400" dirty="0"/>
            </a:br>
            <a:endParaRPr lang="en-GB" sz="3200" dirty="0"/>
          </a:p>
        </p:txBody>
      </p:sp>
      <p:sp>
        <p:nvSpPr>
          <p:cNvPr id="6" name="Slide Number Placeholder 5">
            <a:extLst>
              <a:ext uri="{FF2B5EF4-FFF2-40B4-BE49-F238E27FC236}">
                <a16:creationId xmlns="" xmlns:a16="http://schemas.microsoft.com/office/drawing/2014/main" id="{75487D2B-8B16-4C8C-82B8-932CDCF507F5}"/>
              </a:ext>
            </a:extLst>
          </p:cNvPr>
          <p:cNvSpPr>
            <a:spLocks noGrp="1"/>
          </p:cNvSpPr>
          <p:nvPr>
            <p:ph type="sldNum" sz="quarter" idx="4"/>
          </p:nvPr>
        </p:nvSpPr>
        <p:spPr/>
        <p:txBody>
          <a:bodyPr/>
          <a:lstStyle/>
          <a:p>
            <a:fld id="{E9AD78BB-A6EF-431E-84F0-6BF9FAAB54FE}" type="slidenum">
              <a:rPr lang="en-GB" smtClean="0"/>
              <a:pPr/>
              <a:t>1</a:t>
            </a:fld>
            <a:endParaRPr lang="en-GB" dirty="0"/>
          </a:p>
        </p:txBody>
      </p:sp>
    </p:spTree>
    <p:extLst>
      <p:ext uri="{BB962C8B-B14F-4D97-AF65-F5344CB8AC3E}">
        <p14:creationId xmlns:p14="http://schemas.microsoft.com/office/powerpoint/2010/main" val="4028407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Disaster Management - Planning</a:t>
            </a:r>
            <a:endParaRPr lang="en-GB"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GB" dirty="0" smtClean="0"/>
              <a:t>Preparation phase</a:t>
            </a:r>
            <a:endParaRPr lang="en-GB" dirty="0"/>
          </a:p>
          <a:p>
            <a:pPr lvl="1">
              <a:buFont typeface="Arial" panose="020B0604020202020204" pitchFamily="34" charset="0"/>
              <a:buChar char="•"/>
            </a:pPr>
            <a:r>
              <a:rPr lang="en-GB" dirty="0" smtClean="0"/>
              <a:t>Implementation </a:t>
            </a:r>
            <a:r>
              <a:rPr lang="en-GB" dirty="0"/>
              <a:t>phase following a </a:t>
            </a:r>
            <a:r>
              <a:rPr lang="en-GB" dirty="0" smtClean="0"/>
              <a:t>disaster</a:t>
            </a:r>
          </a:p>
          <a:p>
            <a:pPr lvl="1">
              <a:buFont typeface="Arial" panose="020B0604020202020204" pitchFamily="34" charset="0"/>
              <a:buChar char="•"/>
            </a:pPr>
            <a:r>
              <a:rPr lang="en-GB" dirty="0" smtClean="0"/>
              <a:t>Determine </a:t>
            </a:r>
            <a:r>
              <a:rPr lang="en-GB" dirty="0"/>
              <a:t>what </a:t>
            </a:r>
            <a:r>
              <a:rPr lang="en-GB" dirty="0" smtClean="0"/>
              <a:t>data/information </a:t>
            </a:r>
            <a:r>
              <a:rPr lang="en-GB" dirty="0"/>
              <a:t>is required </a:t>
            </a:r>
            <a:endParaRPr lang="en-GB" dirty="0" smtClean="0"/>
          </a:p>
          <a:p>
            <a:pPr lvl="1">
              <a:buFont typeface="Arial" panose="020B0604020202020204" pitchFamily="34" charset="0"/>
              <a:buChar char="•"/>
            </a:pPr>
            <a:r>
              <a:rPr lang="en-GB" dirty="0" smtClean="0"/>
              <a:t>Where and by whom the data is held?</a:t>
            </a:r>
          </a:p>
          <a:p>
            <a:pPr lvl="1">
              <a:buFont typeface="Arial" panose="020B0604020202020204" pitchFamily="34" charset="0"/>
              <a:buChar char="•"/>
            </a:pPr>
            <a:r>
              <a:rPr lang="en-GB" dirty="0"/>
              <a:t>Document available resources (data and information). </a:t>
            </a:r>
          </a:p>
          <a:p>
            <a:pPr lvl="1">
              <a:buFont typeface="Arial" panose="020B0604020202020204" pitchFamily="34" charset="0"/>
              <a:buChar char="•"/>
            </a:pPr>
            <a:r>
              <a:rPr lang="en-GB" dirty="0" smtClean="0"/>
              <a:t>Provide access to data/information needed to handle and respond to the emergency </a:t>
            </a:r>
          </a:p>
          <a:p>
            <a:pPr marL="457200" lvl="1" indent="0">
              <a:buNone/>
            </a:pPr>
            <a:endParaRPr lang="en-GB" dirty="0" smtClean="0"/>
          </a:p>
          <a:p>
            <a:endParaRPr lang="en-GB" dirty="0"/>
          </a:p>
        </p:txBody>
      </p:sp>
      <p:sp>
        <p:nvSpPr>
          <p:cNvPr id="4" name="Slide Number Placeholder 3"/>
          <p:cNvSpPr>
            <a:spLocks noGrp="1"/>
          </p:cNvSpPr>
          <p:nvPr>
            <p:ph type="sldNum" sz="quarter" idx="4"/>
          </p:nvPr>
        </p:nvSpPr>
        <p:spPr/>
        <p:txBody>
          <a:bodyPr/>
          <a:lstStyle/>
          <a:p>
            <a:fld id="{E9AD78BB-A6EF-431E-84F0-6BF9FAAB54FE}" type="slidenum">
              <a:rPr lang="en-GB" smtClean="0"/>
              <a:pPr/>
              <a:t>10</a:t>
            </a:fld>
            <a:endParaRPr lang="en-GB" dirty="0"/>
          </a:p>
        </p:txBody>
      </p:sp>
    </p:spTree>
    <p:extLst>
      <p:ext uri="{BB962C8B-B14F-4D97-AF65-F5344CB8AC3E}">
        <p14:creationId xmlns:p14="http://schemas.microsoft.com/office/powerpoint/2010/main" val="229660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685802"/>
          </a:xfrm>
          <a:ln>
            <a:noFill/>
          </a:ln>
        </p:spPr>
        <p:txBody>
          <a:bodyPr>
            <a:normAutofit fontScale="90000"/>
          </a:bodyPr>
          <a:lstStyle/>
          <a:p>
            <a:r>
              <a:rPr lang="en-US" dirty="0"/>
              <a:t>Data – a Gift </a:t>
            </a:r>
            <a:r>
              <a:rPr lang="en-US" u="sng" dirty="0"/>
              <a:t>and</a:t>
            </a:r>
            <a:r>
              <a:rPr lang="en-US" dirty="0"/>
              <a:t> a Curse</a:t>
            </a:r>
          </a:p>
        </p:txBody>
      </p:sp>
      <p:sp>
        <p:nvSpPr>
          <p:cNvPr id="10" name="Content Placeholder 5">
            <a:extLst>
              <a:ext uri="{FF2B5EF4-FFF2-40B4-BE49-F238E27FC236}">
                <a16:creationId xmlns="" xmlns:a16="http://schemas.microsoft.com/office/drawing/2014/main" id="{76EB761B-CC65-4501-AAFE-20E3CBA7572B}"/>
              </a:ext>
            </a:extLst>
          </p:cNvPr>
          <p:cNvSpPr txBox="1">
            <a:spLocks noGrp="1"/>
          </p:cNvSpPr>
          <p:nvPr>
            <p:ph idx="1"/>
          </p:nvPr>
        </p:nvSpPr>
        <p:spPr>
          <a:xfrm>
            <a:off x="323528" y="1916622"/>
            <a:ext cx="7200800" cy="4056495"/>
          </a:xfrm>
          <a:prstGeom prst="rect">
            <a:avLst/>
          </a:prstGeom>
          <a:solidFill>
            <a:schemeClr val="bg1"/>
          </a:solidFill>
          <a:ln w="57150">
            <a:noFill/>
          </a:ln>
        </p:spPr>
        <p:txBody>
          <a:bodyPr wrap="square" rtlCol="0">
            <a:spAutoFit/>
          </a:bodyPr>
          <a:lstStyle/>
          <a:p>
            <a:r>
              <a:rPr lang="en-GB" sz="2800" dirty="0">
                <a:effectLst>
                  <a:innerShdw blurRad="63500" dist="50800" dir="18900000">
                    <a:prstClr val="black">
                      <a:alpha val="50000"/>
                    </a:prstClr>
                  </a:innerShdw>
                </a:effectLst>
                <a:ea typeface="Verdana" panose="020B0604030504040204" pitchFamily="34" charset="0"/>
                <a:cs typeface="Arial" panose="020B0604020202020204" pitchFamily="34" charset="0"/>
              </a:rPr>
              <a:t>It can inform</a:t>
            </a:r>
          </a:p>
          <a:p>
            <a:r>
              <a:rPr lang="en-GB" sz="2800" dirty="0">
                <a:effectLst>
                  <a:innerShdw blurRad="63500" dist="50800" dir="18900000">
                    <a:prstClr val="black">
                      <a:alpha val="50000"/>
                    </a:prstClr>
                  </a:innerShdw>
                </a:effectLst>
                <a:ea typeface="Verdana" panose="020B0604030504040204" pitchFamily="34" charset="0"/>
                <a:cs typeface="Arial" panose="020B0604020202020204" pitchFamily="34" charset="0"/>
              </a:rPr>
              <a:t>It can overload</a:t>
            </a:r>
          </a:p>
          <a:p>
            <a:r>
              <a:rPr lang="en-GB" sz="2800" dirty="0">
                <a:effectLst>
                  <a:innerShdw blurRad="63500" dist="50800" dir="18900000">
                    <a:prstClr val="black">
                      <a:alpha val="50000"/>
                    </a:prstClr>
                  </a:innerShdw>
                </a:effectLst>
                <a:ea typeface="Verdana" panose="020B0604030504040204" pitchFamily="34" charset="0"/>
                <a:cs typeface="Arial" panose="020B0604020202020204" pitchFamily="34" charset="0"/>
              </a:rPr>
              <a:t>It can defend your decisions</a:t>
            </a:r>
          </a:p>
          <a:p>
            <a:r>
              <a:rPr lang="en-GB" sz="2800" dirty="0">
                <a:effectLst>
                  <a:innerShdw blurRad="63500" dist="50800" dir="18900000">
                    <a:prstClr val="black">
                      <a:alpha val="50000"/>
                    </a:prstClr>
                  </a:innerShdw>
                </a:effectLst>
                <a:ea typeface="Verdana" panose="020B0604030504040204" pitchFamily="34" charset="0"/>
                <a:cs typeface="Arial" panose="020B0604020202020204" pitchFamily="34" charset="0"/>
              </a:rPr>
              <a:t>It can damn you</a:t>
            </a:r>
          </a:p>
          <a:p>
            <a:r>
              <a:rPr lang="en-GB" sz="2800" dirty="0">
                <a:effectLst>
                  <a:innerShdw blurRad="63500" dist="50800" dir="18900000">
                    <a:prstClr val="black">
                      <a:alpha val="50000"/>
                    </a:prstClr>
                  </a:innerShdw>
                </a:effectLst>
                <a:ea typeface="Verdana" panose="020B0604030504040204" pitchFamily="34" charset="0"/>
                <a:cs typeface="Arial" panose="020B0604020202020204" pitchFamily="34" charset="0"/>
              </a:rPr>
              <a:t>It can be stolen</a:t>
            </a:r>
          </a:p>
          <a:p>
            <a:r>
              <a:rPr lang="en-GB" sz="2800" dirty="0">
                <a:effectLst>
                  <a:innerShdw blurRad="63500" dist="50800" dir="18900000">
                    <a:prstClr val="black">
                      <a:alpha val="50000"/>
                    </a:prstClr>
                  </a:innerShdw>
                </a:effectLst>
                <a:ea typeface="Verdana" panose="020B0604030504040204" pitchFamily="34" charset="0"/>
                <a:cs typeface="Arial" panose="020B0604020202020204" pitchFamily="34" charset="0"/>
              </a:rPr>
              <a:t>It can drive your business</a:t>
            </a:r>
          </a:p>
          <a:p>
            <a:r>
              <a:rPr lang="en-GB" sz="2800" dirty="0">
                <a:effectLst>
                  <a:innerShdw blurRad="63500" dist="50800" dir="18900000">
                    <a:prstClr val="black">
                      <a:alpha val="50000"/>
                    </a:prstClr>
                  </a:innerShdw>
                </a:effectLst>
                <a:ea typeface="Verdana" panose="020B0604030504040204" pitchFamily="34" charset="0"/>
                <a:cs typeface="Arial" panose="020B0604020202020204" pitchFamily="34" charset="0"/>
              </a:rPr>
              <a:t>Either way, once you have </a:t>
            </a:r>
            <a:br>
              <a:rPr lang="en-GB" sz="2800" dirty="0">
                <a:effectLst>
                  <a:innerShdw blurRad="63500" dist="50800" dir="18900000">
                    <a:prstClr val="black">
                      <a:alpha val="50000"/>
                    </a:prstClr>
                  </a:innerShdw>
                </a:effectLst>
                <a:ea typeface="Verdana" panose="020B0604030504040204" pitchFamily="34" charset="0"/>
                <a:cs typeface="Arial" panose="020B0604020202020204" pitchFamily="34" charset="0"/>
              </a:rPr>
            </a:br>
            <a:r>
              <a:rPr lang="en-GB" sz="2800" dirty="0">
                <a:effectLst>
                  <a:innerShdw blurRad="63500" dist="50800" dir="18900000">
                    <a:prstClr val="black">
                      <a:alpha val="50000"/>
                    </a:prstClr>
                  </a:innerShdw>
                </a:effectLst>
                <a:ea typeface="Verdana" panose="020B0604030504040204" pitchFamily="34" charset="0"/>
                <a:cs typeface="Arial" panose="020B0604020202020204" pitchFamily="34" charset="0"/>
              </a:rPr>
              <a:t>it, you can’t ignore it …</a:t>
            </a:r>
          </a:p>
        </p:txBody>
      </p:sp>
      <p:sp>
        <p:nvSpPr>
          <p:cNvPr id="4" name="Slide Number Placeholder 3">
            <a:extLst>
              <a:ext uri="{FF2B5EF4-FFF2-40B4-BE49-F238E27FC236}">
                <a16:creationId xmlns="" xmlns:a16="http://schemas.microsoft.com/office/drawing/2014/main" id="{607D95C4-9E90-42CD-A8BD-D007EF112E0C}"/>
              </a:ext>
            </a:extLst>
          </p:cNvPr>
          <p:cNvSpPr>
            <a:spLocks noGrp="1"/>
          </p:cNvSpPr>
          <p:nvPr>
            <p:ph type="sldNum" sz="quarter" idx="4"/>
          </p:nvPr>
        </p:nvSpPr>
        <p:spPr/>
        <p:txBody>
          <a:bodyPr/>
          <a:lstStyle/>
          <a:p>
            <a:fld id="{E9AD78BB-A6EF-431E-84F0-6BF9FAAB54FE}" type="slidenum">
              <a:rPr lang="en-GB" smtClean="0"/>
              <a:pPr/>
              <a:t>11</a:t>
            </a:fld>
            <a:endParaRPr lang="en-GB" dirty="0"/>
          </a:p>
        </p:txBody>
      </p:sp>
      <p:pic>
        <p:nvPicPr>
          <p:cNvPr id="7" name="Picture 6">
            <a:extLst>
              <a:ext uri="{FF2B5EF4-FFF2-40B4-BE49-F238E27FC236}">
                <a16:creationId xmlns="" xmlns:a16="http://schemas.microsoft.com/office/drawing/2014/main" id="{B3E56992-EE00-4450-A76D-55E652A55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5" y="2060848"/>
            <a:ext cx="3816421" cy="3973620"/>
          </a:xfrm>
          <a:prstGeom prst="rect">
            <a:avLst/>
          </a:prstGeom>
        </p:spPr>
      </p:pic>
      <p:sp>
        <p:nvSpPr>
          <p:cNvPr id="5" name="TextBox 4">
            <a:extLst>
              <a:ext uri="{FF2B5EF4-FFF2-40B4-BE49-F238E27FC236}">
                <a16:creationId xmlns="" xmlns:a16="http://schemas.microsoft.com/office/drawing/2014/main" id="{9AF2BE85-7705-43A2-9245-EF67C3C9D3B2}"/>
              </a:ext>
            </a:extLst>
          </p:cNvPr>
          <p:cNvSpPr txBox="1"/>
          <p:nvPr/>
        </p:nvSpPr>
        <p:spPr>
          <a:xfrm>
            <a:off x="7308304" y="6093296"/>
            <a:ext cx="1872208" cy="261610"/>
          </a:xfrm>
          <a:prstGeom prst="rect">
            <a:avLst/>
          </a:prstGeom>
          <a:noFill/>
        </p:spPr>
        <p:txBody>
          <a:bodyPr wrap="square" rtlCol="0">
            <a:spAutoFit/>
          </a:bodyPr>
          <a:lstStyle/>
          <a:p>
            <a:pPr algn="r"/>
            <a:r>
              <a:rPr lang="pt-BR" sz="1100" dirty="0"/>
              <a:t>Image by João Batista Neto</a:t>
            </a:r>
            <a:endParaRPr lang="en-GB" sz="1100" dirty="0"/>
          </a:p>
        </p:txBody>
      </p:sp>
    </p:spTree>
    <p:extLst>
      <p:ext uri="{BB962C8B-B14F-4D97-AF65-F5344CB8AC3E}">
        <p14:creationId xmlns:p14="http://schemas.microsoft.com/office/powerpoint/2010/main" val="167103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022"/>
            <a:ext cx="8229600" cy="901826"/>
          </a:xfrm>
        </p:spPr>
        <p:txBody>
          <a:bodyPr>
            <a:normAutofit fontScale="90000"/>
          </a:bodyPr>
          <a:lstStyle/>
          <a:p>
            <a:r>
              <a:rPr lang="en-GB" dirty="0"/>
              <a:t>Do not Leave Data Management</a:t>
            </a:r>
            <a:br>
              <a:rPr lang="en-GB" dirty="0"/>
            </a:br>
            <a:r>
              <a:rPr lang="en-GB" dirty="0"/>
              <a:t>to Chance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971" y="2455744"/>
            <a:ext cx="4066501" cy="320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 xmlns:a16="http://schemas.microsoft.com/office/drawing/2014/main" id="{F451168E-1C8A-47ED-BC9A-C09C1380A241}"/>
              </a:ext>
            </a:extLst>
          </p:cNvPr>
          <p:cNvSpPr>
            <a:spLocks noGrp="1"/>
          </p:cNvSpPr>
          <p:nvPr>
            <p:ph type="sldNum" sz="quarter" idx="4"/>
          </p:nvPr>
        </p:nvSpPr>
        <p:spPr/>
        <p:txBody>
          <a:bodyPr/>
          <a:lstStyle/>
          <a:p>
            <a:fld id="{E9AD78BB-A6EF-431E-84F0-6BF9FAAB54FE}" type="slidenum">
              <a:rPr lang="en-GB" smtClean="0"/>
              <a:pPr/>
              <a:t>12</a:t>
            </a:fld>
            <a:endParaRPr lang="en-GB" dirty="0"/>
          </a:p>
        </p:txBody>
      </p:sp>
      <p:pic>
        <p:nvPicPr>
          <p:cNvPr id="7" name="Picture 6">
            <a:extLst>
              <a:ext uri="{FF2B5EF4-FFF2-40B4-BE49-F238E27FC236}">
                <a16:creationId xmlns="" xmlns:a16="http://schemas.microsoft.com/office/drawing/2014/main" id="{891CBC77-0C1F-4DCF-8934-43B9B6E5B524}"/>
              </a:ext>
            </a:extLst>
          </p:cNvPr>
          <p:cNvPicPr>
            <a:picLocks noChangeAspect="1"/>
          </p:cNvPicPr>
          <p:nvPr/>
        </p:nvPicPr>
        <p:blipFill rotWithShape="1">
          <a:blip r:embed="rId4">
            <a:extLst>
              <a:ext uri="{28A0092B-C50C-407E-A947-70E740481C1C}">
                <a14:useLocalDpi xmlns:a14="http://schemas.microsoft.com/office/drawing/2010/main" val="0"/>
              </a:ext>
            </a:extLst>
          </a:blip>
          <a:srcRect l="35088" r="1116" b="14463"/>
          <a:stretch/>
        </p:blipFill>
        <p:spPr>
          <a:xfrm>
            <a:off x="323528" y="2455744"/>
            <a:ext cx="4248472" cy="3205504"/>
          </a:xfrm>
          <a:prstGeom prst="rect">
            <a:avLst/>
          </a:prstGeom>
          <a:ln w="19050">
            <a:solidFill>
              <a:schemeClr val="tx1"/>
            </a:solidFill>
          </a:ln>
        </p:spPr>
      </p:pic>
    </p:spTree>
    <p:extLst>
      <p:ext uri="{BB962C8B-B14F-4D97-AF65-F5344CB8AC3E}">
        <p14:creationId xmlns:p14="http://schemas.microsoft.com/office/powerpoint/2010/main" val="147423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955" y="706686"/>
            <a:ext cx="8229600" cy="778098"/>
          </a:xfrm>
        </p:spPr>
        <p:txBody>
          <a:bodyPr>
            <a:normAutofit/>
          </a:bodyPr>
          <a:lstStyle/>
          <a:p>
            <a:r>
              <a:rPr lang="en-GB" sz="4000" dirty="0"/>
              <a:t>A Common Problem</a:t>
            </a:r>
          </a:p>
        </p:txBody>
      </p:sp>
      <p:sp>
        <p:nvSpPr>
          <p:cNvPr id="3" name="Content Placeholder 2"/>
          <p:cNvSpPr>
            <a:spLocks noGrp="1"/>
          </p:cNvSpPr>
          <p:nvPr>
            <p:ph idx="1"/>
          </p:nvPr>
        </p:nvSpPr>
        <p:spPr>
          <a:xfrm>
            <a:off x="251520" y="1556792"/>
            <a:ext cx="2470922" cy="5040560"/>
          </a:xfrm>
        </p:spPr>
        <p:txBody>
          <a:bodyPr>
            <a:normAutofit/>
          </a:bodyPr>
          <a:lstStyle/>
          <a:p>
            <a:pPr marL="0" indent="0">
              <a:lnSpc>
                <a:spcPct val="110000"/>
              </a:lnSpc>
              <a:spcBef>
                <a:spcPts val="0"/>
              </a:spcBef>
              <a:buNone/>
            </a:pPr>
            <a:r>
              <a:rPr lang="en-GB" sz="2000" dirty="0"/>
              <a:t>Data exists in silos within departments</a:t>
            </a:r>
          </a:p>
          <a:p>
            <a:pPr marL="0" indent="0">
              <a:lnSpc>
                <a:spcPct val="110000"/>
              </a:lnSpc>
              <a:spcBef>
                <a:spcPts val="0"/>
              </a:spcBef>
              <a:buNone/>
            </a:pPr>
            <a:r>
              <a:rPr lang="en-GB" sz="2000" dirty="0"/>
              <a:t>Or</a:t>
            </a:r>
          </a:p>
          <a:p>
            <a:pPr marL="0" indent="0">
              <a:lnSpc>
                <a:spcPct val="110000"/>
              </a:lnSpc>
              <a:spcBef>
                <a:spcPts val="0"/>
              </a:spcBef>
              <a:buNone/>
            </a:pPr>
            <a:r>
              <a:rPr lang="en-GB" sz="2000" dirty="0"/>
              <a:t>Embedded in applications</a:t>
            </a:r>
          </a:p>
          <a:p>
            <a:pPr marL="0" indent="0">
              <a:lnSpc>
                <a:spcPct val="110000"/>
              </a:lnSpc>
              <a:spcBef>
                <a:spcPts val="0"/>
              </a:spcBef>
              <a:buNone/>
            </a:pPr>
            <a:r>
              <a:rPr lang="en-GB" sz="2000" dirty="0"/>
              <a:t>Resulting in -</a:t>
            </a:r>
          </a:p>
          <a:p>
            <a:pPr>
              <a:lnSpc>
                <a:spcPct val="110000"/>
              </a:lnSpc>
              <a:spcBef>
                <a:spcPts val="0"/>
              </a:spcBef>
            </a:pPr>
            <a:r>
              <a:rPr lang="en-GB" sz="2000" dirty="0"/>
              <a:t>Inconsistency</a:t>
            </a:r>
          </a:p>
          <a:p>
            <a:pPr>
              <a:lnSpc>
                <a:spcPct val="110000"/>
              </a:lnSpc>
              <a:spcBef>
                <a:spcPts val="0"/>
              </a:spcBef>
            </a:pPr>
            <a:r>
              <a:rPr lang="en-GB" sz="2000" dirty="0"/>
              <a:t>Replication</a:t>
            </a:r>
          </a:p>
          <a:p>
            <a:pPr>
              <a:lnSpc>
                <a:spcPct val="110000"/>
              </a:lnSpc>
              <a:spcBef>
                <a:spcPts val="0"/>
              </a:spcBef>
            </a:pPr>
            <a:r>
              <a:rPr lang="en-GB" sz="2000" dirty="0"/>
              <a:t>Inefficiency</a:t>
            </a:r>
          </a:p>
          <a:p>
            <a:pPr>
              <a:lnSpc>
                <a:spcPct val="110000"/>
              </a:lnSpc>
              <a:spcBef>
                <a:spcPts val="0"/>
              </a:spcBef>
            </a:pPr>
            <a:r>
              <a:rPr lang="en-GB" sz="2000" dirty="0"/>
              <a:t>Confusion</a:t>
            </a:r>
          </a:p>
          <a:p>
            <a:pPr marL="0" indent="0">
              <a:lnSpc>
                <a:spcPct val="110000"/>
              </a:lnSpc>
              <a:spcBef>
                <a:spcPts val="600"/>
              </a:spcBef>
              <a:buNone/>
            </a:pPr>
            <a:r>
              <a:rPr lang="en-GB" sz="2000" dirty="0"/>
              <a:t>Making data sharing -</a:t>
            </a:r>
          </a:p>
          <a:p>
            <a:pPr>
              <a:lnSpc>
                <a:spcPct val="110000"/>
              </a:lnSpc>
              <a:spcBef>
                <a:spcPts val="0"/>
              </a:spcBef>
            </a:pPr>
            <a:r>
              <a:rPr lang="en-GB" sz="2000" dirty="0"/>
              <a:t>Difficult and</a:t>
            </a:r>
          </a:p>
          <a:p>
            <a:pPr>
              <a:lnSpc>
                <a:spcPct val="110000"/>
              </a:lnSpc>
              <a:spcBef>
                <a:spcPts val="0"/>
              </a:spcBef>
            </a:pPr>
            <a:r>
              <a:rPr lang="en-GB" sz="2000" dirty="0"/>
              <a:t>Time Consuming</a:t>
            </a:r>
            <a:endParaRPr lang="en-US" sz="1600" dirty="0"/>
          </a:p>
        </p:txBody>
      </p:sp>
      <p:grpSp>
        <p:nvGrpSpPr>
          <p:cNvPr id="4" name="Group 3">
            <a:extLst>
              <a:ext uri="{FF2B5EF4-FFF2-40B4-BE49-F238E27FC236}">
                <a16:creationId xmlns="" xmlns:a16="http://schemas.microsoft.com/office/drawing/2014/main" id="{3D370E25-CC75-4C3F-803B-12343E262375}"/>
              </a:ext>
            </a:extLst>
          </p:cNvPr>
          <p:cNvGrpSpPr/>
          <p:nvPr/>
        </p:nvGrpSpPr>
        <p:grpSpPr>
          <a:xfrm>
            <a:off x="2771800" y="1916832"/>
            <a:ext cx="6110129" cy="4032448"/>
            <a:chOff x="1619672" y="1772816"/>
            <a:chExt cx="6110129" cy="4032448"/>
          </a:xfrm>
        </p:grpSpPr>
        <p:pic>
          <p:nvPicPr>
            <p:cNvPr id="5" name="Picture 4">
              <a:extLst>
                <a:ext uri="{FF2B5EF4-FFF2-40B4-BE49-F238E27FC236}">
                  <a16:creationId xmlns="" xmlns:a16="http://schemas.microsoft.com/office/drawing/2014/main" id="{B8363CB0-8D99-4C92-B3EA-693B6B749345}"/>
                </a:ext>
              </a:extLst>
            </p:cNvPr>
            <p:cNvPicPr>
              <a:picLocks noChangeAspect="1"/>
            </p:cNvPicPr>
            <p:nvPr/>
          </p:nvPicPr>
          <p:blipFill>
            <a:blip r:embed="rId3"/>
            <a:stretch>
              <a:fillRect/>
            </a:stretch>
          </p:blipFill>
          <p:spPr>
            <a:xfrm>
              <a:off x="1619672" y="1772816"/>
              <a:ext cx="1573625" cy="4032448"/>
            </a:xfrm>
            <a:prstGeom prst="rect">
              <a:avLst/>
            </a:prstGeom>
          </p:spPr>
        </p:pic>
        <p:pic>
          <p:nvPicPr>
            <p:cNvPr id="6" name="Picture 5">
              <a:extLst>
                <a:ext uri="{FF2B5EF4-FFF2-40B4-BE49-F238E27FC236}">
                  <a16:creationId xmlns="" xmlns:a16="http://schemas.microsoft.com/office/drawing/2014/main" id="{F39B365E-268B-4600-8BC8-156F520F8A04}"/>
                </a:ext>
              </a:extLst>
            </p:cNvPr>
            <p:cNvPicPr>
              <a:picLocks noChangeAspect="1"/>
            </p:cNvPicPr>
            <p:nvPr/>
          </p:nvPicPr>
          <p:blipFill>
            <a:blip r:embed="rId3"/>
            <a:stretch>
              <a:fillRect/>
            </a:stretch>
          </p:blipFill>
          <p:spPr>
            <a:xfrm>
              <a:off x="3131840" y="1772816"/>
              <a:ext cx="1573625" cy="4032448"/>
            </a:xfrm>
            <a:prstGeom prst="rect">
              <a:avLst/>
            </a:prstGeom>
          </p:spPr>
        </p:pic>
        <p:pic>
          <p:nvPicPr>
            <p:cNvPr id="7" name="Picture 6">
              <a:extLst>
                <a:ext uri="{FF2B5EF4-FFF2-40B4-BE49-F238E27FC236}">
                  <a16:creationId xmlns="" xmlns:a16="http://schemas.microsoft.com/office/drawing/2014/main" id="{AC9B5EE6-3DC7-435F-A9E0-ED185405006A}"/>
                </a:ext>
              </a:extLst>
            </p:cNvPr>
            <p:cNvPicPr>
              <a:picLocks noChangeAspect="1"/>
            </p:cNvPicPr>
            <p:nvPr/>
          </p:nvPicPr>
          <p:blipFill>
            <a:blip r:embed="rId3"/>
            <a:stretch>
              <a:fillRect/>
            </a:stretch>
          </p:blipFill>
          <p:spPr>
            <a:xfrm>
              <a:off x="4644008" y="1772816"/>
              <a:ext cx="1573625" cy="4032448"/>
            </a:xfrm>
            <a:prstGeom prst="rect">
              <a:avLst/>
            </a:prstGeom>
          </p:spPr>
        </p:pic>
        <p:pic>
          <p:nvPicPr>
            <p:cNvPr id="8" name="Picture 7">
              <a:extLst>
                <a:ext uri="{FF2B5EF4-FFF2-40B4-BE49-F238E27FC236}">
                  <a16:creationId xmlns="" xmlns:a16="http://schemas.microsoft.com/office/drawing/2014/main" id="{429DA96E-12D6-48BB-A180-7A1A48CF5E87}"/>
                </a:ext>
              </a:extLst>
            </p:cNvPr>
            <p:cNvPicPr>
              <a:picLocks noChangeAspect="1"/>
            </p:cNvPicPr>
            <p:nvPr/>
          </p:nvPicPr>
          <p:blipFill>
            <a:blip r:embed="rId3"/>
            <a:stretch>
              <a:fillRect/>
            </a:stretch>
          </p:blipFill>
          <p:spPr>
            <a:xfrm>
              <a:off x="6156176" y="1772816"/>
              <a:ext cx="1573625" cy="4032448"/>
            </a:xfrm>
            <a:prstGeom prst="rect">
              <a:avLst/>
            </a:prstGeom>
          </p:spPr>
        </p:pic>
        <p:sp>
          <p:nvSpPr>
            <p:cNvPr id="9" name="TextBox 8">
              <a:extLst>
                <a:ext uri="{FF2B5EF4-FFF2-40B4-BE49-F238E27FC236}">
                  <a16:creationId xmlns="" xmlns:a16="http://schemas.microsoft.com/office/drawing/2014/main" id="{15A58605-F1D0-4713-A265-A0D43B2B4D7F}"/>
                </a:ext>
              </a:extLst>
            </p:cNvPr>
            <p:cNvSpPr txBox="1"/>
            <p:nvPr/>
          </p:nvSpPr>
          <p:spPr>
            <a:xfrm>
              <a:off x="1937791" y="3404998"/>
              <a:ext cx="906017" cy="461665"/>
            </a:xfrm>
            <a:prstGeom prst="rect">
              <a:avLst/>
            </a:prstGeom>
            <a:noFill/>
          </p:spPr>
          <p:txBody>
            <a:bodyPr wrap="none" rtlCol="0">
              <a:spAutoFit/>
            </a:bodyPr>
            <a:lstStyle/>
            <a:p>
              <a:r>
                <a:rPr lang="en-GB" sz="2400" b="1" dirty="0">
                  <a:solidFill>
                    <a:srgbClr val="FFFF00"/>
                  </a:solidFill>
                </a:rPr>
                <a:t>Sales </a:t>
              </a:r>
            </a:p>
          </p:txBody>
        </p:sp>
        <p:sp>
          <p:nvSpPr>
            <p:cNvPr id="10" name="TextBox 9">
              <a:extLst>
                <a:ext uri="{FF2B5EF4-FFF2-40B4-BE49-F238E27FC236}">
                  <a16:creationId xmlns="" xmlns:a16="http://schemas.microsoft.com/office/drawing/2014/main" id="{31A4931F-2BF0-46AB-8538-EF765FD70E8D}"/>
                </a:ext>
              </a:extLst>
            </p:cNvPr>
            <p:cNvSpPr txBox="1"/>
            <p:nvPr/>
          </p:nvSpPr>
          <p:spPr>
            <a:xfrm>
              <a:off x="3059831" y="3741035"/>
              <a:ext cx="1763624" cy="584775"/>
            </a:xfrm>
            <a:prstGeom prst="rect">
              <a:avLst/>
            </a:prstGeom>
            <a:noFill/>
          </p:spPr>
          <p:txBody>
            <a:bodyPr wrap="none" rtlCol="0">
              <a:spAutoFit/>
            </a:bodyPr>
            <a:lstStyle/>
            <a:p>
              <a:r>
                <a:rPr lang="en-GB" sz="2400" b="1" dirty="0">
                  <a:solidFill>
                    <a:srgbClr val="FFFF00"/>
                  </a:solidFill>
                </a:rPr>
                <a:t>Operations </a:t>
              </a:r>
              <a:r>
                <a:rPr lang="en-GB" sz="3200" b="1" dirty="0">
                  <a:solidFill>
                    <a:srgbClr val="FFFF00"/>
                  </a:solidFill>
                </a:rPr>
                <a:t> </a:t>
              </a:r>
            </a:p>
          </p:txBody>
        </p:sp>
        <p:sp>
          <p:nvSpPr>
            <p:cNvPr id="11" name="TextBox 10">
              <a:extLst>
                <a:ext uri="{FF2B5EF4-FFF2-40B4-BE49-F238E27FC236}">
                  <a16:creationId xmlns="" xmlns:a16="http://schemas.microsoft.com/office/drawing/2014/main" id="{3F155038-7724-4988-838B-3A29BACE99DF}"/>
                </a:ext>
              </a:extLst>
            </p:cNvPr>
            <p:cNvSpPr txBox="1"/>
            <p:nvPr/>
          </p:nvSpPr>
          <p:spPr>
            <a:xfrm>
              <a:off x="4716015" y="3404998"/>
              <a:ext cx="1368773" cy="461665"/>
            </a:xfrm>
            <a:prstGeom prst="rect">
              <a:avLst/>
            </a:prstGeom>
            <a:noFill/>
          </p:spPr>
          <p:txBody>
            <a:bodyPr wrap="none" rtlCol="0">
              <a:spAutoFit/>
            </a:bodyPr>
            <a:lstStyle/>
            <a:p>
              <a:r>
                <a:rPr lang="en-GB" sz="2400" b="1" dirty="0">
                  <a:solidFill>
                    <a:srgbClr val="FFFF00"/>
                  </a:solidFill>
                </a:rPr>
                <a:t>Despatch</a:t>
              </a:r>
            </a:p>
          </p:txBody>
        </p:sp>
        <p:sp>
          <p:nvSpPr>
            <p:cNvPr id="12" name="TextBox 11">
              <a:extLst>
                <a:ext uri="{FF2B5EF4-FFF2-40B4-BE49-F238E27FC236}">
                  <a16:creationId xmlns="" xmlns:a16="http://schemas.microsoft.com/office/drawing/2014/main" id="{03B76C80-BFDA-426F-86AF-6E1ECB5EDDFB}"/>
                </a:ext>
              </a:extLst>
            </p:cNvPr>
            <p:cNvSpPr txBox="1"/>
            <p:nvPr/>
          </p:nvSpPr>
          <p:spPr>
            <a:xfrm>
              <a:off x="6300191" y="3837046"/>
              <a:ext cx="1236236" cy="461665"/>
            </a:xfrm>
            <a:prstGeom prst="rect">
              <a:avLst/>
            </a:prstGeom>
            <a:noFill/>
          </p:spPr>
          <p:txBody>
            <a:bodyPr wrap="none" rtlCol="0">
              <a:spAutoFit/>
            </a:bodyPr>
            <a:lstStyle/>
            <a:p>
              <a:r>
                <a:rPr lang="en-GB" sz="2400" b="1" dirty="0">
                  <a:solidFill>
                    <a:srgbClr val="FFFF00"/>
                  </a:solidFill>
                </a:rPr>
                <a:t>Finance </a:t>
              </a:r>
            </a:p>
          </p:txBody>
        </p:sp>
      </p:grpSp>
      <p:sp>
        <p:nvSpPr>
          <p:cNvPr id="14" name="Slide Number Placeholder 13">
            <a:extLst>
              <a:ext uri="{FF2B5EF4-FFF2-40B4-BE49-F238E27FC236}">
                <a16:creationId xmlns="" xmlns:a16="http://schemas.microsoft.com/office/drawing/2014/main" id="{5C85B4CF-4C07-49F8-8E80-64C42821EC75}"/>
              </a:ext>
            </a:extLst>
          </p:cNvPr>
          <p:cNvSpPr>
            <a:spLocks noGrp="1"/>
          </p:cNvSpPr>
          <p:nvPr>
            <p:ph type="sldNum" sz="quarter" idx="4"/>
          </p:nvPr>
        </p:nvSpPr>
        <p:spPr/>
        <p:txBody>
          <a:bodyPr/>
          <a:lstStyle/>
          <a:p>
            <a:fld id="{E9AD78BB-A6EF-431E-84F0-6BF9FAAB54FE}" type="slidenum">
              <a:rPr lang="en-GB" smtClean="0"/>
              <a:pPr/>
              <a:t>13</a:t>
            </a:fld>
            <a:endParaRPr lang="en-GB" dirty="0"/>
          </a:p>
        </p:txBody>
      </p:sp>
    </p:spTree>
    <p:extLst>
      <p:ext uri="{BB962C8B-B14F-4D97-AF65-F5344CB8AC3E}">
        <p14:creationId xmlns:p14="http://schemas.microsoft.com/office/powerpoint/2010/main" val="400740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480" y="723901"/>
            <a:ext cx="8229600" cy="685802"/>
          </a:xfrm>
        </p:spPr>
        <p:txBody>
          <a:bodyPr>
            <a:normAutofit fontScale="90000"/>
          </a:bodyPr>
          <a:lstStyle/>
          <a:p>
            <a:pPr algn="ctr"/>
            <a:r>
              <a:rPr lang="en-GB" dirty="0"/>
              <a:t>Data Centricity - Governance </a:t>
            </a:r>
            <a:endParaRPr lang="en-US" dirty="0"/>
          </a:p>
        </p:txBody>
      </p:sp>
      <p:grpSp>
        <p:nvGrpSpPr>
          <p:cNvPr id="4" name="Group 3"/>
          <p:cNvGrpSpPr/>
          <p:nvPr/>
        </p:nvGrpSpPr>
        <p:grpSpPr>
          <a:xfrm>
            <a:off x="1475656" y="1556792"/>
            <a:ext cx="6490887" cy="4715914"/>
            <a:chOff x="1619672" y="1772816"/>
            <a:chExt cx="6129694" cy="4032448"/>
          </a:xfrm>
        </p:grpSpPr>
        <p:pic>
          <p:nvPicPr>
            <p:cNvPr id="5" name="Picture 4"/>
            <p:cNvPicPr>
              <a:picLocks noChangeAspect="1"/>
            </p:cNvPicPr>
            <p:nvPr/>
          </p:nvPicPr>
          <p:blipFill>
            <a:blip r:embed="rId3"/>
            <a:stretch>
              <a:fillRect/>
            </a:stretch>
          </p:blipFill>
          <p:spPr>
            <a:xfrm>
              <a:off x="1619672" y="1772816"/>
              <a:ext cx="1573625" cy="4032448"/>
            </a:xfrm>
            <a:prstGeom prst="rect">
              <a:avLst/>
            </a:prstGeom>
          </p:spPr>
        </p:pic>
        <p:pic>
          <p:nvPicPr>
            <p:cNvPr id="6" name="Picture 5"/>
            <p:cNvPicPr>
              <a:picLocks noChangeAspect="1"/>
            </p:cNvPicPr>
            <p:nvPr/>
          </p:nvPicPr>
          <p:blipFill>
            <a:blip r:embed="rId3"/>
            <a:stretch>
              <a:fillRect/>
            </a:stretch>
          </p:blipFill>
          <p:spPr>
            <a:xfrm>
              <a:off x="3131840" y="1772816"/>
              <a:ext cx="1573625" cy="4032448"/>
            </a:xfrm>
            <a:prstGeom prst="rect">
              <a:avLst/>
            </a:prstGeom>
          </p:spPr>
        </p:pic>
        <p:pic>
          <p:nvPicPr>
            <p:cNvPr id="7" name="Picture 6"/>
            <p:cNvPicPr>
              <a:picLocks noChangeAspect="1"/>
            </p:cNvPicPr>
            <p:nvPr/>
          </p:nvPicPr>
          <p:blipFill>
            <a:blip r:embed="rId3"/>
            <a:stretch>
              <a:fillRect/>
            </a:stretch>
          </p:blipFill>
          <p:spPr>
            <a:xfrm>
              <a:off x="4644008" y="1772816"/>
              <a:ext cx="1573625" cy="4032448"/>
            </a:xfrm>
            <a:prstGeom prst="rect">
              <a:avLst/>
            </a:prstGeom>
          </p:spPr>
        </p:pic>
        <p:pic>
          <p:nvPicPr>
            <p:cNvPr id="8" name="Picture 7"/>
            <p:cNvPicPr>
              <a:picLocks noChangeAspect="1"/>
            </p:cNvPicPr>
            <p:nvPr/>
          </p:nvPicPr>
          <p:blipFill>
            <a:blip r:embed="rId3"/>
            <a:stretch>
              <a:fillRect/>
            </a:stretch>
          </p:blipFill>
          <p:spPr>
            <a:xfrm>
              <a:off x="6175741" y="1772816"/>
              <a:ext cx="1573625" cy="4032448"/>
            </a:xfrm>
            <a:prstGeom prst="rect">
              <a:avLst/>
            </a:prstGeom>
          </p:spPr>
        </p:pic>
        <p:sp>
          <p:nvSpPr>
            <p:cNvPr id="9" name="TextBox 8"/>
            <p:cNvSpPr txBox="1"/>
            <p:nvPr/>
          </p:nvSpPr>
          <p:spPr>
            <a:xfrm>
              <a:off x="1937674" y="1932207"/>
              <a:ext cx="855601" cy="394757"/>
            </a:xfrm>
            <a:prstGeom prst="rect">
              <a:avLst/>
            </a:prstGeom>
            <a:noFill/>
          </p:spPr>
          <p:txBody>
            <a:bodyPr wrap="none" rtlCol="0">
              <a:spAutoFit/>
            </a:bodyPr>
            <a:lstStyle/>
            <a:p>
              <a:r>
                <a:rPr lang="en-GB" sz="2400" b="1" kern="1200" dirty="0">
                  <a:solidFill>
                    <a:srgbClr val="FFFF00"/>
                  </a:solidFill>
                </a:rPr>
                <a:t>Sales </a:t>
              </a:r>
            </a:p>
          </p:txBody>
        </p:sp>
        <p:sp>
          <p:nvSpPr>
            <p:cNvPr id="10" name="TextBox 9"/>
            <p:cNvSpPr txBox="1"/>
            <p:nvPr/>
          </p:nvSpPr>
          <p:spPr>
            <a:xfrm>
              <a:off x="3115695" y="1932133"/>
              <a:ext cx="1707871" cy="394757"/>
            </a:xfrm>
            <a:prstGeom prst="rect">
              <a:avLst/>
            </a:prstGeom>
            <a:noFill/>
          </p:spPr>
          <p:txBody>
            <a:bodyPr wrap="none" rtlCol="0">
              <a:spAutoFit/>
            </a:bodyPr>
            <a:lstStyle/>
            <a:p>
              <a:r>
                <a:rPr lang="en-GB" sz="2400" b="1" kern="1200" dirty="0">
                  <a:solidFill>
                    <a:srgbClr val="FFFF00"/>
                  </a:solidFill>
                </a:rPr>
                <a:t>Operations   </a:t>
              </a:r>
            </a:p>
          </p:txBody>
        </p:sp>
        <p:sp>
          <p:nvSpPr>
            <p:cNvPr id="11" name="TextBox 10"/>
            <p:cNvSpPr txBox="1"/>
            <p:nvPr/>
          </p:nvSpPr>
          <p:spPr>
            <a:xfrm>
              <a:off x="5087725" y="1932207"/>
              <a:ext cx="521051" cy="394757"/>
            </a:xfrm>
            <a:prstGeom prst="rect">
              <a:avLst/>
            </a:prstGeom>
            <a:noFill/>
          </p:spPr>
          <p:txBody>
            <a:bodyPr wrap="none" rtlCol="0">
              <a:spAutoFit/>
            </a:bodyPr>
            <a:lstStyle/>
            <a:p>
              <a:r>
                <a:rPr lang="en-GB" sz="2400" b="1" kern="1200" dirty="0">
                  <a:solidFill>
                    <a:srgbClr val="FFFF00"/>
                  </a:solidFill>
                </a:rPr>
                <a:t>HR</a:t>
              </a:r>
            </a:p>
          </p:txBody>
        </p:sp>
        <p:sp>
          <p:nvSpPr>
            <p:cNvPr id="12" name="TextBox 11"/>
            <p:cNvSpPr txBox="1"/>
            <p:nvPr/>
          </p:nvSpPr>
          <p:spPr>
            <a:xfrm>
              <a:off x="6368317" y="1932207"/>
              <a:ext cx="1167444" cy="394757"/>
            </a:xfrm>
            <a:prstGeom prst="rect">
              <a:avLst/>
            </a:prstGeom>
            <a:noFill/>
          </p:spPr>
          <p:txBody>
            <a:bodyPr wrap="none" rtlCol="0">
              <a:spAutoFit/>
            </a:bodyPr>
            <a:lstStyle/>
            <a:p>
              <a:r>
                <a:rPr lang="en-GB" sz="2400" b="1" kern="1200" dirty="0">
                  <a:solidFill>
                    <a:srgbClr val="FFFF00"/>
                  </a:solidFill>
                </a:rPr>
                <a:t>Finance </a:t>
              </a:r>
            </a:p>
          </p:txBody>
        </p:sp>
      </p:grpSp>
      <p:sp>
        <p:nvSpPr>
          <p:cNvPr id="13" name="Right Arrow 12"/>
          <p:cNvSpPr/>
          <p:nvPr/>
        </p:nvSpPr>
        <p:spPr>
          <a:xfrm>
            <a:off x="1115616" y="2204864"/>
            <a:ext cx="7416824" cy="768085"/>
          </a:xfrm>
          <a:prstGeom prst="rightArrow">
            <a:avLst/>
          </a:prstGeom>
          <a:solidFill>
            <a:srgbClr val="00B0F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600" b="1" kern="1200" dirty="0">
                <a:solidFill>
                  <a:srgbClr val="002060"/>
                </a:solidFill>
              </a:rPr>
              <a:t>CUSTOMER DATA </a:t>
            </a:r>
          </a:p>
        </p:txBody>
      </p:sp>
      <p:sp>
        <p:nvSpPr>
          <p:cNvPr id="14" name="Right Arrow 13"/>
          <p:cNvSpPr/>
          <p:nvPr/>
        </p:nvSpPr>
        <p:spPr>
          <a:xfrm>
            <a:off x="1115616" y="4005064"/>
            <a:ext cx="7416824" cy="768085"/>
          </a:xfrm>
          <a:prstGeom prst="rightArrow">
            <a:avLst/>
          </a:prstGeom>
          <a:solidFill>
            <a:srgbClr val="00B0F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600" b="1" kern="1200" dirty="0">
                <a:solidFill>
                  <a:srgbClr val="002060"/>
                </a:solidFill>
              </a:rPr>
              <a:t>OPERATIONAL DATA </a:t>
            </a:r>
          </a:p>
        </p:txBody>
      </p:sp>
      <p:sp>
        <p:nvSpPr>
          <p:cNvPr id="15" name="Right Arrow 14"/>
          <p:cNvSpPr/>
          <p:nvPr/>
        </p:nvSpPr>
        <p:spPr>
          <a:xfrm>
            <a:off x="1115616" y="3140968"/>
            <a:ext cx="7416824" cy="768085"/>
          </a:xfrm>
          <a:prstGeom prst="rightArrow">
            <a:avLst/>
          </a:prstGeom>
          <a:solidFill>
            <a:srgbClr val="00B0F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600" b="1" kern="1200" dirty="0">
                <a:solidFill>
                  <a:srgbClr val="002060"/>
                </a:solidFill>
              </a:rPr>
              <a:t>FINANCE DATA </a:t>
            </a:r>
          </a:p>
        </p:txBody>
      </p:sp>
      <p:sp>
        <p:nvSpPr>
          <p:cNvPr id="16" name="Right Arrow 15"/>
          <p:cNvSpPr/>
          <p:nvPr/>
        </p:nvSpPr>
        <p:spPr>
          <a:xfrm>
            <a:off x="1115616" y="5013176"/>
            <a:ext cx="7416824" cy="768085"/>
          </a:xfrm>
          <a:prstGeom prst="rightArrow">
            <a:avLst/>
          </a:prstGeom>
          <a:solidFill>
            <a:srgbClr val="00B0F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600" b="1" kern="1200" dirty="0">
                <a:solidFill>
                  <a:srgbClr val="002060"/>
                </a:solidFill>
              </a:rPr>
              <a:t>EMPLOYEE DATA </a:t>
            </a:r>
          </a:p>
        </p:txBody>
      </p:sp>
      <p:sp>
        <p:nvSpPr>
          <p:cNvPr id="17" name="Slide Number Placeholder 16">
            <a:extLst>
              <a:ext uri="{FF2B5EF4-FFF2-40B4-BE49-F238E27FC236}">
                <a16:creationId xmlns="" xmlns:a16="http://schemas.microsoft.com/office/drawing/2014/main" id="{53F869D2-BE83-4642-88BB-8BA2DDE0A0DB}"/>
              </a:ext>
            </a:extLst>
          </p:cNvPr>
          <p:cNvSpPr>
            <a:spLocks noGrp="1"/>
          </p:cNvSpPr>
          <p:nvPr>
            <p:ph type="sldNum" sz="quarter" idx="4"/>
          </p:nvPr>
        </p:nvSpPr>
        <p:spPr/>
        <p:txBody>
          <a:bodyPr/>
          <a:lstStyle/>
          <a:p>
            <a:fld id="{E9AD78BB-A6EF-431E-84F0-6BF9FAAB54FE}" type="slidenum">
              <a:rPr lang="en-GB" smtClean="0"/>
              <a:pPr/>
              <a:t>14</a:t>
            </a:fld>
            <a:endParaRPr lang="en-GB" dirty="0"/>
          </a:p>
        </p:txBody>
      </p:sp>
    </p:spTree>
    <p:extLst>
      <p:ext uri="{BB962C8B-B14F-4D97-AF65-F5344CB8AC3E}">
        <p14:creationId xmlns:p14="http://schemas.microsoft.com/office/powerpoint/2010/main" val="115420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E6F231-121C-4AE6-B0AA-89284BAF60CD}"/>
              </a:ext>
            </a:extLst>
          </p:cNvPr>
          <p:cNvSpPr>
            <a:spLocks noGrp="1"/>
          </p:cNvSpPr>
          <p:nvPr>
            <p:ph type="title"/>
          </p:nvPr>
        </p:nvSpPr>
        <p:spPr>
          <a:xfrm>
            <a:off x="457200" y="922425"/>
            <a:ext cx="8229600" cy="685802"/>
          </a:xfrm>
        </p:spPr>
        <p:txBody>
          <a:bodyPr>
            <a:normAutofit fontScale="90000"/>
          </a:bodyPr>
          <a:lstStyle/>
          <a:p>
            <a:r>
              <a:rPr lang="en-GB" dirty="0"/>
              <a:t>Business Management</a:t>
            </a:r>
          </a:p>
        </p:txBody>
      </p:sp>
      <p:sp>
        <p:nvSpPr>
          <p:cNvPr id="3" name="Content Placeholder 2">
            <a:extLst>
              <a:ext uri="{FF2B5EF4-FFF2-40B4-BE49-F238E27FC236}">
                <a16:creationId xmlns="" xmlns:a16="http://schemas.microsoft.com/office/drawing/2014/main" id="{790327B1-6BA1-4727-A55C-0683B8D49210}"/>
              </a:ext>
            </a:extLst>
          </p:cNvPr>
          <p:cNvSpPr>
            <a:spLocks noGrp="1"/>
          </p:cNvSpPr>
          <p:nvPr>
            <p:ph idx="1"/>
          </p:nvPr>
        </p:nvSpPr>
        <p:spPr>
          <a:xfrm>
            <a:off x="489046" y="2091998"/>
            <a:ext cx="7611346" cy="4073306"/>
          </a:xfrm>
        </p:spPr>
        <p:txBody>
          <a:bodyPr>
            <a:normAutofit/>
          </a:bodyPr>
          <a:lstStyle/>
          <a:p>
            <a:r>
              <a:rPr lang="en-GB" sz="3600" dirty="0"/>
              <a:t>Policies and Systems for</a:t>
            </a:r>
          </a:p>
          <a:p>
            <a:pPr lvl="1"/>
            <a:r>
              <a:rPr lang="en-GB" sz="3200" dirty="0"/>
              <a:t>Quality </a:t>
            </a:r>
            <a:r>
              <a:rPr lang="en-GB" sz="4000" dirty="0">
                <a:solidFill>
                  <a:schemeClr val="accent3">
                    <a:lumMod val="75000"/>
                  </a:schemeClr>
                </a:solidFill>
                <a:sym typeface="Wingdings" panose="05000000000000000000" pitchFamily="2" charset="2"/>
              </a:rPr>
              <a:t></a:t>
            </a:r>
            <a:endParaRPr lang="en-GB" sz="3200" dirty="0">
              <a:solidFill>
                <a:schemeClr val="accent3">
                  <a:lumMod val="75000"/>
                </a:schemeClr>
              </a:solidFill>
            </a:endParaRPr>
          </a:p>
          <a:p>
            <a:pPr lvl="1"/>
            <a:r>
              <a:rPr lang="en-GB" sz="3200" dirty="0"/>
              <a:t>Environment </a:t>
            </a:r>
            <a:r>
              <a:rPr lang="en-GB" sz="4000" dirty="0">
                <a:solidFill>
                  <a:schemeClr val="accent3">
                    <a:lumMod val="75000"/>
                  </a:schemeClr>
                </a:solidFill>
                <a:sym typeface="Wingdings" panose="05000000000000000000" pitchFamily="2" charset="2"/>
              </a:rPr>
              <a:t></a:t>
            </a:r>
            <a:endParaRPr lang="en-GB" sz="3200" dirty="0"/>
          </a:p>
          <a:p>
            <a:pPr lvl="1"/>
            <a:r>
              <a:rPr lang="en-GB" sz="3200" dirty="0"/>
              <a:t>Health &amp; Safety </a:t>
            </a:r>
            <a:r>
              <a:rPr lang="en-GB" sz="3600" dirty="0">
                <a:solidFill>
                  <a:schemeClr val="accent3">
                    <a:lumMod val="75000"/>
                  </a:schemeClr>
                </a:solidFill>
                <a:sym typeface="Wingdings" panose="05000000000000000000" pitchFamily="2" charset="2"/>
              </a:rPr>
              <a:t></a:t>
            </a:r>
            <a:endParaRPr lang="en-GB" sz="3200" dirty="0"/>
          </a:p>
          <a:p>
            <a:pPr lvl="1">
              <a:spcBef>
                <a:spcPts val="1200"/>
              </a:spcBef>
            </a:pPr>
            <a:r>
              <a:rPr lang="en-GB" sz="3200" dirty="0"/>
              <a:t>So why not Data?</a:t>
            </a:r>
          </a:p>
        </p:txBody>
      </p:sp>
      <p:sp>
        <p:nvSpPr>
          <p:cNvPr id="5" name="Slide Number Placeholder 4">
            <a:extLst>
              <a:ext uri="{FF2B5EF4-FFF2-40B4-BE49-F238E27FC236}">
                <a16:creationId xmlns="" xmlns:a16="http://schemas.microsoft.com/office/drawing/2014/main" id="{CBFF068B-F959-428E-9656-1D31B9A11FC0}"/>
              </a:ext>
            </a:extLst>
          </p:cNvPr>
          <p:cNvSpPr>
            <a:spLocks noGrp="1"/>
          </p:cNvSpPr>
          <p:nvPr>
            <p:ph type="sldNum" sz="quarter" idx="4"/>
          </p:nvPr>
        </p:nvSpPr>
        <p:spPr/>
        <p:txBody>
          <a:bodyPr/>
          <a:lstStyle/>
          <a:p>
            <a:fld id="{E9AD78BB-A6EF-431E-84F0-6BF9FAAB54FE}" type="slidenum">
              <a:rPr lang="en-GB" smtClean="0"/>
              <a:pPr/>
              <a:t>15</a:t>
            </a:fld>
            <a:endParaRPr lang="en-GB" dirty="0"/>
          </a:p>
        </p:txBody>
      </p:sp>
      <p:pic>
        <p:nvPicPr>
          <p:cNvPr id="6" name="Picture 5">
            <a:extLst>
              <a:ext uri="{FF2B5EF4-FFF2-40B4-BE49-F238E27FC236}">
                <a16:creationId xmlns="" xmlns:a16="http://schemas.microsoft.com/office/drawing/2014/main" id="{D0D32A46-2B1B-4DC7-BD9E-4212D5F0A265}"/>
              </a:ext>
            </a:extLst>
          </p:cNvPr>
          <p:cNvPicPr>
            <a:picLocks noChangeAspect="1"/>
          </p:cNvPicPr>
          <p:nvPr/>
        </p:nvPicPr>
        <p:blipFill>
          <a:blip r:embed="rId3"/>
          <a:stretch>
            <a:fillRect/>
          </a:stretch>
        </p:blipFill>
        <p:spPr>
          <a:xfrm>
            <a:off x="5940152" y="2716824"/>
            <a:ext cx="2359440" cy="1847880"/>
          </a:xfrm>
          <a:prstGeom prst="rect">
            <a:avLst/>
          </a:prstGeom>
        </p:spPr>
      </p:pic>
    </p:spTree>
    <p:extLst>
      <p:ext uri="{BB962C8B-B14F-4D97-AF65-F5344CB8AC3E}">
        <p14:creationId xmlns:p14="http://schemas.microsoft.com/office/powerpoint/2010/main" val="325581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052736"/>
            <a:ext cx="9108504" cy="685802"/>
          </a:xfrm>
        </p:spPr>
        <p:txBody>
          <a:bodyPr>
            <a:noAutofit/>
          </a:bodyPr>
          <a:lstStyle/>
          <a:p>
            <a:pPr algn="ctr"/>
            <a:r>
              <a:rPr lang="en-GB" sz="3600" dirty="0"/>
              <a:t>The </a:t>
            </a:r>
            <a:r>
              <a:rPr lang="en-GB" sz="3600" dirty="0" smtClean="0"/>
              <a:t>Result </a:t>
            </a:r>
            <a:r>
              <a:rPr lang="en-GB" sz="3600" dirty="0"/>
              <a:t>– </a:t>
            </a:r>
            <a:r>
              <a:rPr lang="en-GB" sz="3600" dirty="0" smtClean="0"/>
              <a:t>Common Operating Picture (COP)</a:t>
            </a:r>
            <a:r>
              <a:rPr lang="en-GB" sz="4000" dirty="0"/>
              <a:t/>
            </a:r>
            <a:br>
              <a:rPr lang="en-GB" sz="4000" dirty="0"/>
            </a:br>
            <a:r>
              <a:rPr lang="en-GB" sz="2800" dirty="0" smtClean="0"/>
              <a:t>The data you need easily accessible in one place</a:t>
            </a:r>
            <a:endParaRPr lang="en-US" dirty="0"/>
          </a:p>
        </p:txBody>
      </p:sp>
      <p:pic>
        <p:nvPicPr>
          <p:cNvPr id="5" name="Picture 4">
            <a:extLst>
              <a:ext uri="{FF2B5EF4-FFF2-40B4-BE49-F238E27FC236}">
                <a16:creationId xmlns="" xmlns:a16="http://schemas.microsoft.com/office/drawing/2014/main" id="{3F24E4B0-8D5C-446F-A9CC-E2AAB39EFBD6}"/>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5330"/>
          <a:stretch/>
        </p:blipFill>
        <p:spPr bwMode="auto">
          <a:xfrm>
            <a:off x="539552" y="2125195"/>
            <a:ext cx="8292142" cy="424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 xmlns:a16="http://schemas.microsoft.com/office/drawing/2014/main" id="{C4E14470-8CAA-4E70-B2E3-67820197656D}"/>
              </a:ext>
            </a:extLst>
          </p:cNvPr>
          <p:cNvSpPr>
            <a:spLocks noGrp="1"/>
          </p:cNvSpPr>
          <p:nvPr>
            <p:ph type="sldNum" sz="quarter" idx="4"/>
          </p:nvPr>
        </p:nvSpPr>
        <p:spPr/>
        <p:txBody>
          <a:bodyPr/>
          <a:lstStyle/>
          <a:p>
            <a:fld id="{E9AD78BB-A6EF-431E-84F0-6BF9FAAB54FE}" type="slidenum">
              <a:rPr lang="en-GB" smtClean="0"/>
              <a:pPr/>
              <a:t>16</a:t>
            </a:fld>
            <a:endParaRPr lang="en-GB" dirty="0"/>
          </a:p>
        </p:txBody>
      </p:sp>
      <p:pic>
        <p:nvPicPr>
          <p:cNvPr id="4" name="Picture 3">
            <a:extLst>
              <a:ext uri="{FF2B5EF4-FFF2-40B4-BE49-F238E27FC236}">
                <a16:creationId xmlns="" xmlns:a16="http://schemas.microsoft.com/office/drawing/2014/main" id="{043A667B-D8B6-45D7-84D5-C6AF3725CF48}"/>
              </a:ext>
            </a:extLst>
          </p:cNvPr>
          <p:cNvPicPr>
            <a:picLocks noChangeAspect="1"/>
          </p:cNvPicPr>
          <p:nvPr/>
        </p:nvPicPr>
        <p:blipFill>
          <a:blip r:embed="rId3"/>
          <a:stretch>
            <a:fillRect/>
          </a:stretch>
        </p:blipFill>
        <p:spPr>
          <a:xfrm>
            <a:off x="3905607" y="5397939"/>
            <a:ext cx="4961351" cy="936104"/>
          </a:xfrm>
          <a:prstGeom prst="rect">
            <a:avLst/>
          </a:prstGeom>
        </p:spPr>
      </p:pic>
      <p:sp>
        <p:nvSpPr>
          <p:cNvPr id="3" name="Right Arrow 2"/>
          <p:cNvSpPr/>
          <p:nvPr/>
        </p:nvSpPr>
        <p:spPr>
          <a:xfrm>
            <a:off x="251520" y="450912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Right Arrow 7"/>
          <p:cNvSpPr/>
          <p:nvPr/>
        </p:nvSpPr>
        <p:spPr>
          <a:xfrm>
            <a:off x="251520" y="328498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251520" y="5264233"/>
            <a:ext cx="288032" cy="267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435093" y="6081887"/>
            <a:ext cx="2160240" cy="307777"/>
          </a:xfrm>
          <a:prstGeom prst="rect">
            <a:avLst/>
          </a:prstGeom>
          <a:noFill/>
        </p:spPr>
        <p:txBody>
          <a:bodyPr wrap="square" rtlCol="0">
            <a:spAutoFit/>
          </a:bodyPr>
          <a:lstStyle/>
          <a:p>
            <a:r>
              <a:rPr lang="en-GB" sz="700" dirty="0" smtClean="0">
                <a:solidFill>
                  <a:schemeClr val="tx2">
                    <a:lumMod val="75000"/>
                  </a:schemeClr>
                </a:solidFill>
              </a:rPr>
              <a:t>International Petroleum Industry Environmental Conservation Association</a:t>
            </a:r>
            <a:endParaRPr lang="en-GB" sz="700" dirty="0">
              <a:solidFill>
                <a:schemeClr val="tx2">
                  <a:lumMod val="75000"/>
                </a:schemeClr>
              </a:solidFill>
            </a:endParaRPr>
          </a:p>
        </p:txBody>
      </p:sp>
    </p:spTree>
    <p:extLst>
      <p:ext uri="{BB962C8B-B14F-4D97-AF65-F5344CB8AC3E}">
        <p14:creationId xmlns:p14="http://schemas.microsoft.com/office/powerpoint/2010/main" val="26856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942998"/>
            <a:ext cx="9108504" cy="685802"/>
          </a:xfrm>
        </p:spPr>
        <p:txBody>
          <a:bodyPr>
            <a:noAutofit/>
          </a:bodyPr>
          <a:lstStyle/>
          <a:p>
            <a:pPr algn="ctr"/>
            <a:r>
              <a:rPr lang="en-GB" sz="4000" dirty="0"/>
              <a:t>BUT …</a:t>
            </a:r>
            <a:endParaRPr lang="en-US" dirty="0"/>
          </a:p>
        </p:txBody>
      </p:sp>
      <p:pic>
        <p:nvPicPr>
          <p:cNvPr id="5" name="Picture 4">
            <a:extLst>
              <a:ext uri="{FF2B5EF4-FFF2-40B4-BE49-F238E27FC236}">
                <a16:creationId xmlns="" xmlns:a16="http://schemas.microsoft.com/office/drawing/2014/main" id="{3F24E4B0-8D5C-446F-A9CC-E2AAB39EFBD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56494" b="15330"/>
          <a:stretch/>
        </p:blipFill>
        <p:spPr bwMode="auto">
          <a:xfrm>
            <a:off x="5288479" y="1772816"/>
            <a:ext cx="360760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 xmlns:a16="http://schemas.microsoft.com/office/drawing/2014/main" id="{C4E14470-8CAA-4E70-B2E3-67820197656D}"/>
              </a:ext>
            </a:extLst>
          </p:cNvPr>
          <p:cNvSpPr>
            <a:spLocks noGrp="1"/>
          </p:cNvSpPr>
          <p:nvPr>
            <p:ph type="sldNum" sz="quarter" idx="4"/>
          </p:nvPr>
        </p:nvSpPr>
        <p:spPr/>
        <p:txBody>
          <a:bodyPr/>
          <a:lstStyle/>
          <a:p>
            <a:fld id="{E9AD78BB-A6EF-431E-84F0-6BF9FAAB54FE}" type="slidenum">
              <a:rPr lang="en-GB" smtClean="0"/>
              <a:pPr/>
              <a:t>17</a:t>
            </a:fld>
            <a:endParaRPr lang="en-GB" dirty="0"/>
          </a:p>
        </p:txBody>
      </p:sp>
      <p:sp>
        <p:nvSpPr>
          <p:cNvPr id="8" name="Content Placeholder 2">
            <a:extLst>
              <a:ext uri="{FF2B5EF4-FFF2-40B4-BE49-F238E27FC236}">
                <a16:creationId xmlns="" xmlns:a16="http://schemas.microsoft.com/office/drawing/2014/main" id="{EAA07208-823C-46BF-A802-8FE11C2BDB53}"/>
              </a:ext>
            </a:extLst>
          </p:cNvPr>
          <p:cNvSpPr>
            <a:spLocks noGrp="1"/>
          </p:cNvSpPr>
          <p:nvPr>
            <p:ph idx="1"/>
          </p:nvPr>
        </p:nvSpPr>
        <p:spPr>
          <a:xfrm>
            <a:off x="251520" y="1628800"/>
            <a:ext cx="8229600" cy="4603427"/>
          </a:xfrm>
        </p:spPr>
        <p:txBody>
          <a:bodyPr>
            <a:normAutofit/>
          </a:bodyPr>
          <a:lstStyle/>
          <a:p>
            <a:pPr marL="0" indent="0">
              <a:buNone/>
            </a:pPr>
            <a:r>
              <a:rPr lang="en-US" dirty="0"/>
              <a:t>For every data layer:</a:t>
            </a:r>
          </a:p>
          <a:p>
            <a:pPr marL="857250" lvl="1" indent="-457200">
              <a:buFont typeface="Courier New" panose="02070309020205020404" pitchFamily="49" charset="0"/>
              <a:buChar char="o"/>
            </a:pPr>
            <a:r>
              <a:rPr lang="en-US" dirty="0"/>
              <a:t>What is the source?</a:t>
            </a:r>
          </a:p>
          <a:p>
            <a:pPr marL="857250" lvl="1" indent="-457200">
              <a:buFont typeface="Courier New" panose="02070309020205020404" pitchFamily="49" charset="0"/>
              <a:buChar char="o"/>
            </a:pPr>
            <a:r>
              <a:rPr lang="en-US" dirty="0"/>
              <a:t>Provenance?</a:t>
            </a:r>
          </a:p>
          <a:p>
            <a:pPr marL="857250" lvl="1" indent="-457200">
              <a:buFont typeface="Courier New" panose="02070309020205020404" pitchFamily="49" charset="0"/>
              <a:buChar char="o"/>
            </a:pPr>
            <a:r>
              <a:rPr lang="en-US" dirty="0"/>
              <a:t>Data Quality?</a:t>
            </a:r>
          </a:p>
          <a:p>
            <a:pPr marL="857250" lvl="1" indent="-457200">
              <a:buFont typeface="Courier New" panose="02070309020205020404" pitchFamily="49" charset="0"/>
              <a:buChar char="o"/>
            </a:pPr>
            <a:r>
              <a:rPr lang="en-US" dirty="0"/>
              <a:t>Update / Lifecycle?</a:t>
            </a:r>
          </a:p>
          <a:p>
            <a:pPr marL="857250" lvl="1" indent="-457200">
              <a:buFont typeface="Courier New" panose="02070309020205020404" pitchFamily="49" charset="0"/>
              <a:buChar char="o"/>
            </a:pPr>
            <a:r>
              <a:rPr lang="en-US" dirty="0"/>
              <a:t>Pre-preparation?</a:t>
            </a:r>
          </a:p>
          <a:p>
            <a:pPr marL="857250" lvl="1" indent="-457200">
              <a:buFont typeface="Courier New" panose="02070309020205020404" pitchFamily="49" charset="0"/>
              <a:buChar char="o"/>
            </a:pPr>
            <a:r>
              <a:rPr lang="en-US" dirty="0"/>
              <a:t>Plan for improvement?</a:t>
            </a:r>
          </a:p>
          <a:p>
            <a:pPr marL="857250" lvl="1" indent="-457200">
              <a:buFont typeface="Courier New" panose="02070309020205020404" pitchFamily="49" charset="0"/>
              <a:buChar char="o"/>
            </a:pPr>
            <a:r>
              <a:rPr lang="en-US" dirty="0">
                <a:solidFill>
                  <a:srgbClr val="FF0000"/>
                </a:solidFill>
              </a:rPr>
              <a:t>i.e. Requires </a:t>
            </a:r>
            <a:br>
              <a:rPr lang="en-US" dirty="0">
                <a:solidFill>
                  <a:srgbClr val="FF0000"/>
                </a:solidFill>
              </a:rPr>
            </a:br>
            <a:r>
              <a:rPr lang="en-US" dirty="0">
                <a:solidFill>
                  <a:srgbClr val="FF0000"/>
                </a:solidFill>
              </a:rPr>
              <a:t>Data Management!</a:t>
            </a:r>
          </a:p>
        </p:txBody>
      </p:sp>
      <p:sp>
        <p:nvSpPr>
          <p:cNvPr id="9" name="Can 3">
            <a:extLst>
              <a:ext uri="{FF2B5EF4-FFF2-40B4-BE49-F238E27FC236}">
                <a16:creationId xmlns="" xmlns:a16="http://schemas.microsoft.com/office/drawing/2014/main" id="{05D851F9-5A25-4049-B415-BD0F66F6C6F1}"/>
              </a:ext>
            </a:extLst>
          </p:cNvPr>
          <p:cNvSpPr/>
          <p:nvPr/>
        </p:nvSpPr>
        <p:spPr>
          <a:xfrm>
            <a:off x="3851920" y="2852936"/>
            <a:ext cx="457200" cy="457200"/>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Can 4">
            <a:extLst>
              <a:ext uri="{FF2B5EF4-FFF2-40B4-BE49-F238E27FC236}">
                <a16:creationId xmlns="" xmlns:a16="http://schemas.microsoft.com/office/drawing/2014/main" id="{0A405862-7ED5-4CA5-93BE-4E1074E38E13}"/>
              </a:ext>
            </a:extLst>
          </p:cNvPr>
          <p:cNvSpPr/>
          <p:nvPr/>
        </p:nvSpPr>
        <p:spPr>
          <a:xfrm>
            <a:off x="4127966" y="3100846"/>
            <a:ext cx="457200" cy="457200"/>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Can 5">
            <a:extLst>
              <a:ext uri="{FF2B5EF4-FFF2-40B4-BE49-F238E27FC236}">
                <a16:creationId xmlns="" xmlns:a16="http://schemas.microsoft.com/office/drawing/2014/main" id="{058FC96C-77CD-4447-B6E4-1085ED38956A}"/>
              </a:ext>
            </a:extLst>
          </p:cNvPr>
          <p:cNvSpPr/>
          <p:nvPr/>
        </p:nvSpPr>
        <p:spPr>
          <a:xfrm>
            <a:off x="4343990" y="3388878"/>
            <a:ext cx="457200" cy="457200"/>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Can 6">
            <a:extLst>
              <a:ext uri="{FF2B5EF4-FFF2-40B4-BE49-F238E27FC236}">
                <a16:creationId xmlns="" xmlns:a16="http://schemas.microsoft.com/office/drawing/2014/main" id="{6016FE96-E645-4CE9-A1E0-B86AAF4822E0}"/>
              </a:ext>
            </a:extLst>
          </p:cNvPr>
          <p:cNvSpPr/>
          <p:nvPr/>
        </p:nvSpPr>
        <p:spPr>
          <a:xfrm>
            <a:off x="4632022" y="3676910"/>
            <a:ext cx="457200" cy="457200"/>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7919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156729F-515A-4FB3-90C5-67853B3E9303}"/>
              </a:ext>
            </a:extLst>
          </p:cNvPr>
          <p:cNvSpPr>
            <a:spLocks noGrp="1"/>
          </p:cNvSpPr>
          <p:nvPr>
            <p:ph type="sldNum" sz="quarter" idx="4"/>
          </p:nvPr>
        </p:nvSpPr>
        <p:spPr/>
        <p:txBody>
          <a:bodyPr/>
          <a:lstStyle/>
          <a:p>
            <a:fld id="{E9AD78BB-A6EF-431E-84F0-6BF9FAAB54FE}" type="slidenum">
              <a:rPr lang="en-GB" smtClean="0"/>
              <a:pPr/>
              <a:t>18</a:t>
            </a:fld>
            <a:endParaRPr lang="en-GB" dirty="0"/>
          </a:p>
        </p:txBody>
      </p:sp>
      <p:pic>
        <p:nvPicPr>
          <p:cNvPr id="2" name="Picture 1">
            <a:extLst>
              <a:ext uri="{FF2B5EF4-FFF2-40B4-BE49-F238E27FC236}">
                <a16:creationId xmlns="" xmlns:a16="http://schemas.microsoft.com/office/drawing/2014/main" id="{F5641252-F0D9-41AE-B99D-4ADEBEBF698B}"/>
              </a:ext>
            </a:extLst>
          </p:cNvPr>
          <p:cNvPicPr>
            <a:picLocks noChangeAspect="1"/>
          </p:cNvPicPr>
          <p:nvPr/>
        </p:nvPicPr>
        <p:blipFill rotWithShape="1">
          <a:blip r:embed="rId2"/>
          <a:srcRect r="8589"/>
          <a:stretch/>
        </p:blipFill>
        <p:spPr>
          <a:xfrm>
            <a:off x="0" y="1044474"/>
            <a:ext cx="9144000" cy="4760790"/>
          </a:xfrm>
          <a:prstGeom prst="rect">
            <a:avLst/>
          </a:prstGeom>
        </p:spPr>
      </p:pic>
      <p:sp>
        <p:nvSpPr>
          <p:cNvPr id="7" name="Speech Bubble: Rectangle with Corners Rounded 6">
            <a:extLst>
              <a:ext uri="{FF2B5EF4-FFF2-40B4-BE49-F238E27FC236}">
                <a16:creationId xmlns="" xmlns:a16="http://schemas.microsoft.com/office/drawing/2014/main" id="{FD476F02-B3CF-4618-923E-FC7418F19D21}"/>
              </a:ext>
            </a:extLst>
          </p:cNvPr>
          <p:cNvSpPr/>
          <p:nvPr/>
        </p:nvSpPr>
        <p:spPr>
          <a:xfrm>
            <a:off x="6084168" y="5013176"/>
            <a:ext cx="2952328" cy="1224136"/>
          </a:xfrm>
          <a:prstGeom prst="wedgeRoundRectCallout">
            <a:avLst>
              <a:gd name="adj1" fmla="val -34094"/>
              <a:gd name="adj2" fmla="val -357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Marine Map</a:t>
            </a:r>
            <a:br>
              <a:rPr lang="en-GB" sz="2400" b="1" dirty="0"/>
            </a:br>
            <a:r>
              <a:rPr lang="en-GB" sz="2400" b="1" dirty="0"/>
              <a:t> (with land mapping)</a:t>
            </a:r>
          </a:p>
        </p:txBody>
      </p:sp>
      <p:sp>
        <p:nvSpPr>
          <p:cNvPr id="8" name="TextBox 7">
            <a:extLst>
              <a:ext uri="{FF2B5EF4-FFF2-40B4-BE49-F238E27FC236}">
                <a16:creationId xmlns="" xmlns:a16="http://schemas.microsoft.com/office/drawing/2014/main" id="{00CF5DE9-F99C-4952-BFF7-F2C864676D56}"/>
              </a:ext>
            </a:extLst>
          </p:cNvPr>
          <p:cNvSpPr txBox="1"/>
          <p:nvPr/>
        </p:nvSpPr>
        <p:spPr>
          <a:xfrm>
            <a:off x="0" y="5886475"/>
            <a:ext cx="3059833" cy="646331"/>
          </a:xfrm>
          <a:prstGeom prst="rect">
            <a:avLst/>
          </a:prstGeom>
          <a:noFill/>
        </p:spPr>
        <p:txBody>
          <a:bodyPr wrap="square" rtlCol="0">
            <a:spAutoFit/>
          </a:bodyPr>
          <a:lstStyle/>
          <a:p>
            <a:r>
              <a:rPr lang="en-GB" dirty="0">
                <a:solidFill>
                  <a:schemeClr val="tx2">
                    <a:lumMod val="50000"/>
                  </a:schemeClr>
                </a:solidFill>
                <a:hlinkClick r:id="rId3"/>
              </a:rPr>
              <a:t>https://maps.oceanwise.eu</a:t>
            </a:r>
            <a:r>
              <a:rPr lang="en-GB" dirty="0" smtClean="0">
                <a:solidFill>
                  <a:schemeClr val="tx2">
                    <a:lumMod val="50000"/>
                  </a:schemeClr>
                </a:solidFill>
                <a:hlinkClick r:id="rId3"/>
              </a:rPr>
              <a:t>/</a:t>
            </a:r>
            <a:endParaRPr lang="en-GB" dirty="0" smtClean="0">
              <a:solidFill>
                <a:schemeClr val="tx2">
                  <a:lumMod val="50000"/>
                </a:schemeClr>
              </a:solidFill>
            </a:endParaRPr>
          </a:p>
          <a:p>
            <a:endParaRPr lang="en-GB" dirty="0">
              <a:solidFill>
                <a:schemeClr val="tx2">
                  <a:lumMod val="50000"/>
                </a:schemeClr>
              </a:solidFill>
            </a:endParaRPr>
          </a:p>
        </p:txBody>
      </p:sp>
      <p:sp>
        <p:nvSpPr>
          <p:cNvPr id="10" name="Speech Bubble: Rectangle with Corners Rounded 9">
            <a:extLst>
              <a:ext uri="{FF2B5EF4-FFF2-40B4-BE49-F238E27FC236}">
                <a16:creationId xmlns="" xmlns:a16="http://schemas.microsoft.com/office/drawing/2014/main" id="{645DAC15-2B46-421E-928B-FBC0A64CE33C}"/>
              </a:ext>
            </a:extLst>
          </p:cNvPr>
          <p:cNvSpPr/>
          <p:nvPr/>
        </p:nvSpPr>
        <p:spPr>
          <a:xfrm>
            <a:off x="3923928" y="440668"/>
            <a:ext cx="2952328" cy="1224136"/>
          </a:xfrm>
          <a:prstGeom prst="wedgeRoundRectCallout">
            <a:avLst>
              <a:gd name="adj1" fmla="val 69616"/>
              <a:gd name="adj2" fmla="val 660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Look at </a:t>
            </a:r>
            <a:r>
              <a:rPr lang="en-GB" sz="2400" b="1" dirty="0"/>
              <a:t>the number of wrecks?</a:t>
            </a:r>
          </a:p>
        </p:txBody>
      </p:sp>
    </p:spTree>
    <p:extLst>
      <p:ext uri="{BB962C8B-B14F-4D97-AF65-F5344CB8AC3E}">
        <p14:creationId xmlns:p14="http://schemas.microsoft.com/office/powerpoint/2010/main" val="297269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84" y="404664"/>
            <a:ext cx="8219256" cy="1008112"/>
          </a:xfrm>
        </p:spPr>
        <p:txBody>
          <a:bodyPr/>
          <a:lstStyle/>
          <a:p>
            <a:r>
              <a:rPr lang="en-GB" dirty="0" smtClean="0"/>
              <a:t>Port-Log On-Line Display</a:t>
            </a:r>
            <a:endParaRPr lang="en-GB"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2264" y="1412776"/>
            <a:ext cx="4429533" cy="50400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51254" y="1392932"/>
            <a:ext cx="3532792" cy="5040000"/>
          </a:xfrm>
        </p:spPr>
      </p:pic>
    </p:spTree>
    <p:extLst>
      <p:ext uri="{BB962C8B-B14F-4D97-AF65-F5344CB8AC3E}">
        <p14:creationId xmlns:p14="http://schemas.microsoft.com/office/powerpoint/2010/main" val="27429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0BFB1F-0D3C-46A8-B6D6-5DD2390208CE}"/>
              </a:ext>
            </a:extLst>
          </p:cNvPr>
          <p:cNvSpPr>
            <a:spLocks noGrp="1"/>
          </p:cNvSpPr>
          <p:nvPr>
            <p:ph type="title"/>
          </p:nvPr>
        </p:nvSpPr>
        <p:spPr/>
        <p:txBody>
          <a:bodyPr>
            <a:normAutofit fontScale="90000"/>
          </a:bodyPr>
          <a:lstStyle/>
          <a:p>
            <a:r>
              <a:rPr lang="en-GB" dirty="0"/>
              <a:t>Who are we?</a:t>
            </a:r>
          </a:p>
        </p:txBody>
      </p:sp>
      <p:sp>
        <p:nvSpPr>
          <p:cNvPr id="3" name="Content Placeholder 2">
            <a:extLst>
              <a:ext uri="{FF2B5EF4-FFF2-40B4-BE49-F238E27FC236}">
                <a16:creationId xmlns="" xmlns:a16="http://schemas.microsoft.com/office/drawing/2014/main" id="{C6BFBA11-5287-4329-A255-EB5F58E16238}"/>
              </a:ext>
            </a:extLst>
          </p:cNvPr>
          <p:cNvSpPr>
            <a:spLocks noGrp="1"/>
          </p:cNvSpPr>
          <p:nvPr>
            <p:ph idx="1"/>
          </p:nvPr>
        </p:nvSpPr>
        <p:spPr>
          <a:xfrm>
            <a:off x="457200" y="1600201"/>
            <a:ext cx="8507288" cy="4525963"/>
          </a:xfrm>
        </p:spPr>
        <p:txBody>
          <a:bodyPr>
            <a:normAutofit lnSpcReduction="10000"/>
          </a:bodyPr>
          <a:lstStyle/>
          <a:p>
            <a:r>
              <a:rPr lang="en-GB" dirty="0"/>
              <a:t>OceanWise – Primary provider of marine information systems to </a:t>
            </a:r>
            <a:r>
              <a:rPr lang="en-GB" dirty="0" smtClean="0"/>
              <a:t>ports, </a:t>
            </a:r>
            <a:r>
              <a:rPr lang="en-GB" dirty="0"/>
              <a:t>energy </a:t>
            </a:r>
            <a:r>
              <a:rPr lang="en-GB" dirty="0" smtClean="0"/>
              <a:t> and government sectors</a:t>
            </a:r>
            <a:r>
              <a:rPr lang="en-GB" dirty="0"/>
              <a:t>.  Our customers include:</a:t>
            </a:r>
          </a:p>
          <a:p>
            <a:endParaRPr lang="en-GB" dirty="0"/>
          </a:p>
          <a:p>
            <a:endParaRPr lang="en-GB" dirty="0"/>
          </a:p>
          <a:p>
            <a:r>
              <a:rPr lang="en-GB" dirty="0"/>
              <a:t>State 21 – Ex military and maritime </a:t>
            </a:r>
            <a:r>
              <a:rPr lang="en-GB" dirty="0" smtClean="0"/>
              <a:t>senior police </a:t>
            </a:r>
            <a:r>
              <a:rPr lang="en-GB" dirty="0"/>
              <a:t>officers providing resilience </a:t>
            </a:r>
            <a:r>
              <a:rPr lang="en-GB" dirty="0" smtClean="0"/>
              <a:t>management, </a:t>
            </a:r>
            <a:r>
              <a:rPr lang="en-GB" dirty="0"/>
              <a:t>advice and </a:t>
            </a:r>
            <a:r>
              <a:rPr lang="en-GB" dirty="0" smtClean="0"/>
              <a:t>guidance to ports, harbours and coastal authorities</a:t>
            </a:r>
            <a:endParaRPr lang="en-GB" dirty="0"/>
          </a:p>
        </p:txBody>
      </p:sp>
      <p:sp>
        <p:nvSpPr>
          <p:cNvPr id="5" name="Slide Number Placeholder 4">
            <a:extLst>
              <a:ext uri="{FF2B5EF4-FFF2-40B4-BE49-F238E27FC236}">
                <a16:creationId xmlns="" xmlns:a16="http://schemas.microsoft.com/office/drawing/2014/main" id="{1511CDAA-1365-48F3-8A18-E44BB75B8A88}"/>
              </a:ext>
            </a:extLst>
          </p:cNvPr>
          <p:cNvSpPr>
            <a:spLocks noGrp="1"/>
          </p:cNvSpPr>
          <p:nvPr>
            <p:ph type="sldNum" sz="quarter" idx="4"/>
          </p:nvPr>
        </p:nvSpPr>
        <p:spPr/>
        <p:txBody>
          <a:bodyPr/>
          <a:lstStyle/>
          <a:p>
            <a:fld id="{E9AD78BB-A6EF-431E-84F0-6BF9FAAB54FE}" type="slidenum">
              <a:rPr lang="en-GB" smtClean="0"/>
              <a:pPr/>
              <a:t>2</a:t>
            </a:fld>
            <a:endParaRPr lang="en-GB" dirty="0"/>
          </a:p>
        </p:txBody>
      </p:sp>
      <p:pic>
        <p:nvPicPr>
          <p:cNvPr id="6" name="Picture 5">
            <a:extLst>
              <a:ext uri="{FF2B5EF4-FFF2-40B4-BE49-F238E27FC236}">
                <a16:creationId xmlns="" xmlns:a16="http://schemas.microsoft.com/office/drawing/2014/main" id="{407E5C8B-DCB0-41BD-9FB0-549A2877759D}"/>
              </a:ext>
            </a:extLst>
          </p:cNvPr>
          <p:cNvPicPr>
            <a:picLocks noChangeAspect="1"/>
          </p:cNvPicPr>
          <p:nvPr/>
        </p:nvPicPr>
        <p:blipFill>
          <a:blip r:embed="rId3"/>
          <a:stretch>
            <a:fillRect/>
          </a:stretch>
        </p:blipFill>
        <p:spPr>
          <a:xfrm>
            <a:off x="500340" y="3110112"/>
            <a:ext cx="4924425" cy="952500"/>
          </a:xfrm>
          <a:prstGeom prst="rect">
            <a:avLst/>
          </a:prstGeom>
        </p:spPr>
      </p:pic>
      <p:pic>
        <p:nvPicPr>
          <p:cNvPr id="7" name="Picture 6">
            <a:extLst>
              <a:ext uri="{FF2B5EF4-FFF2-40B4-BE49-F238E27FC236}">
                <a16:creationId xmlns="" xmlns:a16="http://schemas.microsoft.com/office/drawing/2014/main" id="{139703CC-3C22-454C-B5CA-546A67D7C524}"/>
              </a:ext>
            </a:extLst>
          </p:cNvPr>
          <p:cNvPicPr>
            <a:picLocks noChangeAspect="1"/>
          </p:cNvPicPr>
          <p:nvPr/>
        </p:nvPicPr>
        <p:blipFill>
          <a:blip r:embed="rId4"/>
          <a:stretch>
            <a:fillRect/>
          </a:stretch>
        </p:blipFill>
        <p:spPr>
          <a:xfrm>
            <a:off x="5371102" y="3124399"/>
            <a:ext cx="3295650" cy="923925"/>
          </a:xfrm>
          <a:prstGeom prst="rect">
            <a:avLst/>
          </a:prstGeom>
        </p:spPr>
      </p:pic>
      <p:sp>
        <p:nvSpPr>
          <p:cNvPr id="8" name="Footer Placeholder 7">
            <a:extLst>
              <a:ext uri="{FF2B5EF4-FFF2-40B4-BE49-F238E27FC236}">
                <a16:creationId xmlns="" xmlns:a16="http://schemas.microsoft.com/office/drawing/2014/main" id="{5206F0F1-7D0C-4A35-8820-6ADED072A7B9}"/>
              </a:ext>
            </a:extLst>
          </p:cNvPr>
          <p:cNvSpPr>
            <a:spLocks noGrp="1"/>
          </p:cNvSpPr>
          <p:nvPr>
            <p:ph type="ftr" sz="quarter" idx="3"/>
          </p:nvPr>
        </p:nvSpPr>
        <p:spPr/>
        <p:txBody>
          <a:bodyPr/>
          <a:lstStyle/>
          <a:p>
            <a:endParaRPr lang="fr-FR" dirty="0"/>
          </a:p>
        </p:txBody>
      </p:sp>
    </p:spTree>
    <p:extLst>
      <p:ext uri="{BB962C8B-B14F-4D97-AF65-F5344CB8AC3E}">
        <p14:creationId xmlns:p14="http://schemas.microsoft.com/office/powerpoint/2010/main" val="402873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48680"/>
            <a:ext cx="8229600" cy="504056"/>
          </a:xfrm>
        </p:spPr>
        <p:txBody>
          <a:bodyPr>
            <a:normAutofit fontScale="90000"/>
          </a:bodyPr>
          <a:lstStyle/>
          <a:p>
            <a:r>
              <a:rPr lang="en-GB" dirty="0" smtClean="0"/>
              <a:t>Severe Storm Abigail</a:t>
            </a:r>
            <a:endParaRPr lang="en-GB"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736"/>
            <a:ext cx="806450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736"/>
            <a:ext cx="806450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052736"/>
            <a:ext cx="806450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052736"/>
            <a:ext cx="806450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052736"/>
            <a:ext cx="806450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1052736"/>
            <a:ext cx="806450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1194128"/>
            <a:ext cx="7848674" cy="5141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123432"/>
            <a:ext cx="806450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64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5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500"/>
                                        <p:tgtEl>
                                          <p:spTgt spid="10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5"/>
                                        </p:tgtEl>
                                        <p:attrNameLst>
                                          <p:attrName>style.visibility</p:attrName>
                                        </p:attrNameLst>
                                      </p:cBhvr>
                                      <p:to>
                                        <p:strVal val="visible"/>
                                      </p:to>
                                    </p:set>
                                    <p:animEffect transition="in" filter="fade">
                                      <p:cBhvr>
                                        <p:cTn id="37" dur="500"/>
                                        <p:tgtEl>
                                          <p:spTgt spid="10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6"/>
                                        </p:tgtEl>
                                        <p:attrNameLst>
                                          <p:attrName>style.visibility</p:attrName>
                                        </p:attrNameLst>
                                      </p:cBhvr>
                                      <p:to>
                                        <p:strVal val="visible"/>
                                      </p:to>
                                    </p:set>
                                    <p:animEffect transition="in" filter="fade">
                                      <p:cBhvr>
                                        <p:cTn id="42"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6CD39-F04B-4AF6-9036-32427886E50D}"/>
              </a:ext>
            </a:extLst>
          </p:cNvPr>
          <p:cNvSpPr>
            <a:spLocks noGrp="1"/>
          </p:cNvSpPr>
          <p:nvPr>
            <p:ph type="title"/>
          </p:nvPr>
        </p:nvSpPr>
        <p:spPr>
          <a:xfrm>
            <a:off x="457200" y="911727"/>
            <a:ext cx="8229600" cy="685802"/>
          </a:xfrm>
        </p:spPr>
        <p:txBody>
          <a:bodyPr>
            <a:normAutofit fontScale="90000"/>
          </a:bodyPr>
          <a:lstStyle/>
          <a:p>
            <a:r>
              <a:rPr lang="en-GB" dirty="0"/>
              <a:t>Incident Management System</a:t>
            </a:r>
          </a:p>
        </p:txBody>
      </p:sp>
      <p:sp>
        <p:nvSpPr>
          <p:cNvPr id="5" name="Slide Number Placeholder 4">
            <a:extLst>
              <a:ext uri="{FF2B5EF4-FFF2-40B4-BE49-F238E27FC236}">
                <a16:creationId xmlns="" xmlns:a16="http://schemas.microsoft.com/office/drawing/2014/main" id="{45E6F000-E870-4004-9582-4BECA8C7891A}"/>
              </a:ext>
            </a:extLst>
          </p:cNvPr>
          <p:cNvSpPr>
            <a:spLocks noGrp="1"/>
          </p:cNvSpPr>
          <p:nvPr>
            <p:ph type="sldNum" sz="quarter" idx="4"/>
          </p:nvPr>
        </p:nvSpPr>
        <p:spPr/>
        <p:txBody>
          <a:bodyPr/>
          <a:lstStyle/>
          <a:p>
            <a:fld id="{E9AD78BB-A6EF-431E-84F0-6BF9FAAB54FE}" type="slidenum">
              <a:rPr lang="en-GB" smtClean="0"/>
              <a:pPr/>
              <a:t>21</a:t>
            </a:fld>
            <a:endParaRPr lang="en-GB" dirty="0"/>
          </a:p>
        </p:txBody>
      </p:sp>
      <p:pic>
        <p:nvPicPr>
          <p:cNvPr id="6" name="Picture 5">
            <a:extLst>
              <a:ext uri="{FF2B5EF4-FFF2-40B4-BE49-F238E27FC236}">
                <a16:creationId xmlns="" xmlns:a16="http://schemas.microsoft.com/office/drawing/2014/main" id="{733DFC31-39D6-4649-8B4E-40D67DA1891D}"/>
              </a:ext>
            </a:extLst>
          </p:cNvPr>
          <p:cNvPicPr>
            <a:picLocks noChangeAspect="1"/>
          </p:cNvPicPr>
          <p:nvPr/>
        </p:nvPicPr>
        <p:blipFill>
          <a:blip r:embed="rId2"/>
          <a:stretch>
            <a:fillRect/>
          </a:stretch>
        </p:blipFill>
        <p:spPr>
          <a:xfrm>
            <a:off x="477880" y="1815351"/>
            <a:ext cx="8236811" cy="4197256"/>
          </a:xfrm>
          <a:prstGeom prst="rect">
            <a:avLst/>
          </a:prstGeom>
        </p:spPr>
      </p:pic>
      <p:sp>
        <p:nvSpPr>
          <p:cNvPr id="7" name="Speech Bubble: Rectangle 6">
            <a:extLst>
              <a:ext uri="{FF2B5EF4-FFF2-40B4-BE49-F238E27FC236}">
                <a16:creationId xmlns="" xmlns:a16="http://schemas.microsoft.com/office/drawing/2014/main" id="{B90B1E77-95F0-4EAF-8373-C5160B1C8631}"/>
              </a:ext>
            </a:extLst>
          </p:cNvPr>
          <p:cNvSpPr/>
          <p:nvPr/>
        </p:nvSpPr>
        <p:spPr>
          <a:xfrm>
            <a:off x="1403648" y="4718261"/>
            <a:ext cx="2304256" cy="1512168"/>
          </a:xfrm>
          <a:prstGeom prst="wedgeRectCallout">
            <a:avLst>
              <a:gd name="adj1" fmla="val 48612"/>
              <a:gd name="adj2" fmla="val -102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Turn on and off different </a:t>
            </a:r>
            <a:br>
              <a:rPr lang="en-GB" sz="2200" dirty="0"/>
            </a:br>
            <a:r>
              <a:rPr lang="en-GB" sz="2200" dirty="0"/>
              <a:t>base maps and </a:t>
            </a:r>
            <a:br>
              <a:rPr lang="en-GB" sz="2200" dirty="0"/>
            </a:br>
            <a:r>
              <a:rPr lang="en-GB" sz="2200" dirty="0"/>
              <a:t>data layers</a:t>
            </a:r>
          </a:p>
        </p:txBody>
      </p:sp>
      <p:sp>
        <p:nvSpPr>
          <p:cNvPr id="8" name="Speech Bubble: Rectangle 7">
            <a:extLst>
              <a:ext uri="{FF2B5EF4-FFF2-40B4-BE49-F238E27FC236}">
                <a16:creationId xmlns="" xmlns:a16="http://schemas.microsoft.com/office/drawing/2014/main" id="{CE1E03B8-F9B2-4FC4-8E8D-A433A4BC9CFB}"/>
              </a:ext>
            </a:extLst>
          </p:cNvPr>
          <p:cNvSpPr/>
          <p:nvPr/>
        </p:nvSpPr>
        <p:spPr>
          <a:xfrm>
            <a:off x="6573629" y="1905372"/>
            <a:ext cx="2304256" cy="1512168"/>
          </a:xfrm>
          <a:prstGeom prst="wedgeRectCallout">
            <a:avLst>
              <a:gd name="adj1" fmla="val -35006"/>
              <a:gd name="adj2" fmla="val 115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Search for location or click on base map</a:t>
            </a:r>
          </a:p>
        </p:txBody>
      </p:sp>
    </p:spTree>
    <p:extLst>
      <p:ext uri="{BB962C8B-B14F-4D97-AF65-F5344CB8AC3E}">
        <p14:creationId xmlns:p14="http://schemas.microsoft.com/office/powerpoint/2010/main" val="214185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FAFCCD8-8B62-4566-A35A-E830E2013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356992"/>
            <a:ext cx="3475306" cy="2088232"/>
          </a:xfrm>
          <a:prstGeom prst="rect">
            <a:avLst/>
          </a:prstGeom>
        </p:spPr>
      </p:pic>
      <p:sp>
        <p:nvSpPr>
          <p:cNvPr id="2" name="Title 1"/>
          <p:cNvSpPr>
            <a:spLocks noGrp="1"/>
          </p:cNvSpPr>
          <p:nvPr>
            <p:ph type="title"/>
          </p:nvPr>
        </p:nvSpPr>
        <p:spPr>
          <a:xfrm>
            <a:off x="467544" y="727549"/>
            <a:ext cx="8229600" cy="685802"/>
          </a:xfrm>
          <a:ln>
            <a:noFill/>
          </a:ln>
        </p:spPr>
        <p:txBody>
          <a:bodyPr>
            <a:normAutofit fontScale="90000"/>
          </a:bodyPr>
          <a:lstStyle/>
          <a:p>
            <a:r>
              <a:rPr lang="en-US" dirty="0"/>
              <a:t>Making Defensible Decisions</a:t>
            </a:r>
          </a:p>
        </p:txBody>
      </p:sp>
      <p:sp>
        <p:nvSpPr>
          <p:cNvPr id="10" name="Content Placeholder 5">
            <a:extLst>
              <a:ext uri="{FF2B5EF4-FFF2-40B4-BE49-F238E27FC236}">
                <a16:creationId xmlns="" xmlns:a16="http://schemas.microsoft.com/office/drawing/2014/main" id="{76EB761B-CC65-4501-AAFE-20E3CBA7572B}"/>
              </a:ext>
            </a:extLst>
          </p:cNvPr>
          <p:cNvSpPr txBox="1">
            <a:spLocks noGrp="1"/>
          </p:cNvSpPr>
          <p:nvPr>
            <p:ph idx="1"/>
          </p:nvPr>
        </p:nvSpPr>
        <p:spPr>
          <a:xfrm>
            <a:off x="467544" y="1988840"/>
            <a:ext cx="8229600" cy="4031873"/>
          </a:xfrm>
          <a:prstGeom prst="rect">
            <a:avLst/>
          </a:prstGeom>
          <a:noFill/>
          <a:ln w="57150">
            <a:noFill/>
          </a:ln>
        </p:spPr>
        <p:txBody>
          <a:bodyPr wrap="square" rtlCol="0">
            <a:spAutoFit/>
          </a:bodyPr>
          <a:lstStyle/>
          <a:p>
            <a:r>
              <a:rPr lang="en-GB" dirty="0">
                <a:effectLst>
                  <a:innerShdw blurRad="63500" dist="50800" dir="18900000">
                    <a:prstClr val="black">
                      <a:alpha val="50000"/>
                    </a:prstClr>
                  </a:innerShdw>
                </a:effectLst>
                <a:ea typeface="Verdana" panose="020B0604030504040204" pitchFamily="34" charset="0"/>
                <a:cs typeface="Arial" panose="020B0604020202020204" pitchFamily="34" charset="0"/>
              </a:rPr>
              <a:t>What did you know?</a:t>
            </a:r>
          </a:p>
          <a:p>
            <a:r>
              <a:rPr lang="en-GB" dirty="0">
                <a:effectLst>
                  <a:innerShdw blurRad="63500" dist="50800" dir="18900000">
                    <a:prstClr val="black">
                      <a:alpha val="50000"/>
                    </a:prstClr>
                  </a:innerShdw>
                </a:effectLst>
                <a:ea typeface="Verdana" panose="020B0604030504040204" pitchFamily="34" charset="0"/>
                <a:cs typeface="Arial" panose="020B0604020202020204" pitchFamily="34" charset="0"/>
              </a:rPr>
              <a:t>What should you have known?</a:t>
            </a:r>
          </a:p>
          <a:p>
            <a:pPr marL="342900" lvl="0" indent="-342900">
              <a:buFont typeface="Arial" panose="020B0604020202020204" pitchFamily="34" charset="0"/>
              <a:buChar char="•"/>
            </a:pPr>
            <a:r>
              <a:rPr lang="en-GB" dirty="0">
                <a:effectLst>
                  <a:innerShdw blurRad="63500" dist="50800" dir="18900000">
                    <a:prstClr val="black">
                      <a:alpha val="50000"/>
                    </a:prstClr>
                  </a:innerShdw>
                </a:effectLst>
                <a:ea typeface="Verdana" panose="020B0604030504040204" pitchFamily="34" charset="0"/>
                <a:cs typeface="Arial" panose="020B0604020202020204" pitchFamily="34" charset="0"/>
              </a:rPr>
              <a:t>What decision did you make?</a:t>
            </a:r>
          </a:p>
          <a:p>
            <a:pPr marL="342900" lvl="0" indent="-342900">
              <a:buFont typeface="Arial" panose="020B0604020202020204" pitchFamily="34" charset="0"/>
              <a:buChar char="•"/>
            </a:pPr>
            <a:r>
              <a:rPr lang="en-GB" dirty="0">
                <a:effectLst>
                  <a:innerShdw blurRad="63500" dist="50800" dir="18900000">
                    <a:prstClr val="black">
                      <a:alpha val="50000"/>
                    </a:prstClr>
                  </a:innerShdw>
                </a:effectLst>
                <a:ea typeface="Verdana" panose="020B0604030504040204" pitchFamily="34" charset="0"/>
                <a:cs typeface="Arial" panose="020B0604020202020204" pitchFamily="34" charset="0"/>
              </a:rPr>
              <a:t>Why did you make </a:t>
            </a:r>
            <a:br>
              <a:rPr lang="en-GB" dirty="0">
                <a:effectLst>
                  <a:innerShdw blurRad="63500" dist="50800" dir="18900000">
                    <a:prstClr val="black">
                      <a:alpha val="50000"/>
                    </a:prstClr>
                  </a:innerShdw>
                </a:effectLst>
                <a:ea typeface="Verdana" panose="020B0604030504040204" pitchFamily="34" charset="0"/>
                <a:cs typeface="Arial" panose="020B0604020202020204" pitchFamily="34" charset="0"/>
              </a:rPr>
            </a:br>
            <a:r>
              <a:rPr lang="en-GB" dirty="0">
                <a:effectLst>
                  <a:innerShdw blurRad="63500" dist="50800" dir="18900000">
                    <a:prstClr val="black">
                      <a:alpha val="50000"/>
                    </a:prstClr>
                  </a:innerShdw>
                </a:effectLst>
                <a:ea typeface="Verdana" panose="020B0604030504040204" pitchFamily="34" charset="0"/>
                <a:cs typeface="Arial" panose="020B0604020202020204" pitchFamily="34" charset="0"/>
              </a:rPr>
              <a:t>that decision?</a:t>
            </a:r>
          </a:p>
          <a:p>
            <a:pPr marL="342900" lvl="0" indent="-342900">
              <a:buFont typeface="Arial" panose="020B0604020202020204" pitchFamily="34" charset="0"/>
              <a:buChar char="•"/>
            </a:pPr>
            <a:r>
              <a:rPr lang="en-GB" dirty="0">
                <a:effectLst>
                  <a:innerShdw blurRad="63500" dist="50800" dir="18900000">
                    <a:prstClr val="black">
                      <a:alpha val="50000"/>
                    </a:prstClr>
                  </a:innerShdw>
                </a:effectLst>
                <a:ea typeface="Verdana" panose="020B0604030504040204" pitchFamily="34" charset="0"/>
                <a:cs typeface="Arial" panose="020B0604020202020204" pitchFamily="34" charset="0"/>
              </a:rPr>
              <a:t>Where was it recorded?</a:t>
            </a:r>
          </a:p>
          <a:p>
            <a:pPr marL="342900" lvl="0" indent="-342900">
              <a:buFont typeface="Arial" panose="020B0604020202020204" pitchFamily="34" charset="0"/>
              <a:buChar char="•"/>
            </a:pPr>
            <a:r>
              <a:rPr lang="en-GB" dirty="0">
                <a:effectLst>
                  <a:innerShdw blurRad="63500" dist="50800" dir="18900000">
                    <a:prstClr val="black">
                      <a:alpha val="50000"/>
                    </a:prstClr>
                  </a:innerShdw>
                </a:effectLst>
                <a:ea typeface="Verdana" panose="020B0604030504040204" pitchFamily="34" charset="0"/>
                <a:cs typeface="Arial" panose="020B0604020202020204" pitchFamily="34" charset="0"/>
              </a:rPr>
              <a:t>Could it have been tampered with?</a:t>
            </a:r>
          </a:p>
        </p:txBody>
      </p:sp>
      <p:sp>
        <p:nvSpPr>
          <p:cNvPr id="4" name="Slide Number Placeholder 3">
            <a:extLst>
              <a:ext uri="{FF2B5EF4-FFF2-40B4-BE49-F238E27FC236}">
                <a16:creationId xmlns="" xmlns:a16="http://schemas.microsoft.com/office/drawing/2014/main" id="{4BD60EBB-FFBF-4755-815C-9EE52F3B92CA}"/>
              </a:ext>
            </a:extLst>
          </p:cNvPr>
          <p:cNvSpPr>
            <a:spLocks noGrp="1"/>
          </p:cNvSpPr>
          <p:nvPr>
            <p:ph type="sldNum" sz="quarter" idx="4"/>
          </p:nvPr>
        </p:nvSpPr>
        <p:spPr/>
        <p:txBody>
          <a:bodyPr/>
          <a:lstStyle/>
          <a:p>
            <a:fld id="{E9AD78BB-A6EF-431E-84F0-6BF9FAAB54FE}" type="slidenum">
              <a:rPr lang="en-GB" smtClean="0"/>
              <a:pPr/>
              <a:t>22</a:t>
            </a:fld>
            <a:endParaRPr lang="en-GB" dirty="0"/>
          </a:p>
        </p:txBody>
      </p:sp>
    </p:spTree>
    <p:extLst>
      <p:ext uri="{BB962C8B-B14F-4D97-AF65-F5344CB8AC3E}">
        <p14:creationId xmlns:p14="http://schemas.microsoft.com/office/powerpoint/2010/main" val="22683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857551"/>
            <a:ext cx="7560840" cy="782960"/>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4000" dirty="0" smtClean="0"/>
              <a:t>Being </a:t>
            </a:r>
            <a:r>
              <a:rPr lang="en-US" sz="4000" dirty="0"/>
              <a:t>Better Prepared</a:t>
            </a:r>
          </a:p>
        </p:txBody>
      </p:sp>
      <p:sp>
        <p:nvSpPr>
          <p:cNvPr id="6" name="Content Placeholder 5"/>
          <p:cNvSpPr txBox="1">
            <a:spLocks noGrp="1"/>
          </p:cNvSpPr>
          <p:nvPr>
            <p:ph idx="1"/>
          </p:nvPr>
        </p:nvSpPr>
        <p:spPr>
          <a:xfrm>
            <a:off x="539552" y="1844978"/>
            <a:ext cx="4464496" cy="3785652"/>
          </a:xfrm>
          <a:prstGeom prst="rect">
            <a:avLst/>
          </a:prstGeom>
          <a:noFill/>
          <a:ln w="57150">
            <a:noFill/>
          </a:ln>
        </p:spPr>
        <p:txBody>
          <a:bodyPr wrap="square" rtlCol="0">
            <a:spAutoFit/>
          </a:bodyPr>
          <a:lstStyle/>
          <a:p>
            <a:pPr>
              <a:spcBef>
                <a:spcPts val="900"/>
              </a:spcBef>
            </a:pPr>
            <a:r>
              <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rPr>
              <a:t>Business and information systems</a:t>
            </a:r>
          </a:p>
          <a:p>
            <a:pPr>
              <a:spcBef>
                <a:spcPts val="900"/>
              </a:spcBef>
            </a:pPr>
            <a:r>
              <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rPr>
              <a:t>Emergency response plans</a:t>
            </a:r>
          </a:p>
          <a:p>
            <a:pPr marL="342900" lvl="0" indent="-342900">
              <a:spcBef>
                <a:spcPts val="900"/>
              </a:spcBef>
              <a:buFont typeface="Arial" panose="020B0604020202020204" pitchFamily="34" charset="0"/>
              <a:buChar char="•"/>
            </a:pPr>
            <a:r>
              <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rPr>
              <a:t>Post incident reviews (near-miss)</a:t>
            </a:r>
          </a:p>
          <a:p>
            <a:pPr marL="342900" lvl="0" indent="-342900">
              <a:spcBef>
                <a:spcPts val="900"/>
              </a:spcBef>
              <a:buFont typeface="Arial" panose="020B0604020202020204" pitchFamily="34" charset="0"/>
              <a:buChar char="•"/>
            </a:pPr>
            <a:r>
              <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rPr>
              <a:t>Health and safety assessments</a:t>
            </a:r>
          </a:p>
          <a:p>
            <a:pPr marL="342900" lvl="0" indent="-342900">
              <a:spcBef>
                <a:spcPts val="900"/>
              </a:spcBef>
              <a:buFont typeface="Arial" panose="020B0604020202020204" pitchFamily="34" charset="0"/>
              <a:buChar char="•"/>
            </a:pPr>
            <a:r>
              <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rPr>
              <a:t>Security arrangements</a:t>
            </a:r>
          </a:p>
          <a:p>
            <a:pPr>
              <a:spcBef>
                <a:spcPts val="900"/>
              </a:spcBef>
            </a:pPr>
            <a:r>
              <a:rPr lang="en-GB" sz="2000" dirty="0" smtClean="0">
                <a:effectLst>
                  <a:innerShdw blurRad="63500" dist="50800" dir="18900000">
                    <a:prstClr val="black">
                      <a:alpha val="50000"/>
                    </a:prstClr>
                  </a:innerShdw>
                </a:effectLst>
                <a:ea typeface="Verdana" panose="020B0604030504040204" pitchFamily="34" charset="0"/>
                <a:cs typeface="Arial" panose="020B0604020202020204" pitchFamily="34" charset="0"/>
              </a:rPr>
              <a:t>Exercises and drills</a:t>
            </a:r>
            <a:endPar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endParaRPr>
          </a:p>
          <a:p>
            <a:pPr marL="342900" lvl="0" indent="-342900">
              <a:spcBef>
                <a:spcPts val="900"/>
              </a:spcBef>
              <a:buFont typeface="Arial" panose="020B0604020202020204" pitchFamily="34" charset="0"/>
              <a:buChar char="•"/>
            </a:pPr>
            <a:r>
              <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rPr>
              <a:t>Build confidence in your teams</a:t>
            </a:r>
          </a:p>
          <a:p>
            <a:pPr marL="342900" lvl="0" indent="-342900">
              <a:spcBef>
                <a:spcPts val="900"/>
              </a:spcBef>
              <a:buFont typeface="Arial" panose="020B0604020202020204" pitchFamily="34" charset="0"/>
              <a:buChar char="•"/>
            </a:pPr>
            <a:r>
              <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rPr>
              <a:t>Grow professionalism</a:t>
            </a:r>
          </a:p>
          <a:p>
            <a:pPr marL="342900" lvl="0" indent="-342900">
              <a:spcBef>
                <a:spcPts val="900"/>
              </a:spcBef>
              <a:buFont typeface="Arial" panose="020B0604020202020204" pitchFamily="34" charset="0"/>
              <a:buChar char="•"/>
            </a:pPr>
            <a:r>
              <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rPr>
              <a:t>Improve inter-agency </a:t>
            </a:r>
            <a:r>
              <a:rPr lang="en-GB" sz="2000" dirty="0" smtClean="0">
                <a:effectLst>
                  <a:innerShdw blurRad="63500" dist="50800" dir="18900000">
                    <a:prstClr val="black">
                      <a:alpha val="50000"/>
                    </a:prstClr>
                  </a:innerShdw>
                </a:effectLst>
                <a:ea typeface="Verdana" panose="020B0604030504040204" pitchFamily="34" charset="0"/>
                <a:cs typeface="Arial" panose="020B0604020202020204" pitchFamily="34" charset="0"/>
              </a:rPr>
              <a:t>communication</a:t>
            </a:r>
            <a:endParaRPr lang="en-GB" sz="2000" dirty="0">
              <a:effectLst>
                <a:innerShdw blurRad="63500" dist="50800" dir="18900000">
                  <a:prstClr val="black">
                    <a:alpha val="50000"/>
                  </a:prstClr>
                </a:innerShdw>
              </a:effectLst>
              <a:ea typeface="Verdana" panose="020B0604030504040204" pitchFamily="34" charset="0"/>
              <a:cs typeface="Arial" panose="020B0604020202020204" pitchFamily="34" charset="0"/>
            </a:endParaRPr>
          </a:p>
        </p:txBody>
      </p:sp>
      <p:sp>
        <p:nvSpPr>
          <p:cNvPr id="4" name="Slide Number Placeholder 3">
            <a:extLst>
              <a:ext uri="{FF2B5EF4-FFF2-40B4-BE49-F238E27FC236}">
                <a16:creationId xmlns="" xmlns:a16="http://schemas.microsoft.com/office/drawing/2014/main" id="{034E2CB5-1C4D-4F2D-9E59-66DAAC5BCD07}"/>
              </a:ext>
            </a:extLst>
          </p:cNvPr>
          <p:cNvSpPr>
            <a:spLocks noGrp="1"/>
          </p:cNvSpPr>
          <p:nvPr>
            <p:ph type="sldNum" sz="quarter" idx="4"/>
          </p:nvPr>
        </p:nvSpPr>
        <p:spPr/>
        <p:txBody>
          <a:bodyPr/>
          <a:lstStyle/>
          <a:p>
            <a:fld id="{E9AD78BB-A6EF-431E-84F0-6BF9FAAB54FE}" type="slidenum">
              <a:rPr lang="en-GB" smtClean="0"/>
              <a:pPr/>
              <a:t>23</a:t>
            </a:fld>
            <a:endParaRPr lang="en-GB" dirty="0"/>
          </a:p>
        </p:txBody>
      </p:sp>
      <p:sp>
        <p:nvSpPr>
          <p:cNvPr id="7" name="Rectangle 6">
            <a:extLst>
              <a:ext uri="{FF2B5EF4-FFF2-40B4-BE49-F238E27FC236}">
                <a16:creationId xmlns="" xmlns:a16="http://schemas.microsoft.com/office/drawing/2014/main" id="{77CB5397-B15E-44AA-B5DC-7889321FBBAB}"/>
              </a:ext>
            </a:extLst>
          </p:cNvPr>
          <p:cNvSpPr/>
          <p:nvPr/>
        </p:nvSpPr>
        <p:spPr>
          <a:xfrm>
            <a:off x="5220072" y="1878615"/>
            <a:ext cx="3672408" cy="3416320"/>
          </a:xfrm>
          <a:prstGeom prst="rect">
            <a:avLst/>
          </a:prstGeom>
        </p:spPr>
        <p:txBody>
          <a:bodyPr wrap="square">
            <a:spAutoFit/>
          </a:bodyPr>
          <a:lstStyle/>
          <a:p>
            <a:r>
              <a:rPr lang="en-GB" i="1" dirty="0">
                <a:solidFill>
                  <a:srgbClr val="0055BA"/>
                </a:solidFill>
              </a:rPr>
              <a:t>Port of Blyth Harbour Master:</a:t>
            </a:r>
          </a:p>
          <a:p>
            <a:r>
              <a:rPr lang="en-GB" i="1" dirty="0">
                <a:solidFill>
                  <a:srgbClr val="0055BA"/>
                </a:solidFill>
              </a:rPr>
              <a:t>“As a growing Port it is vital our systems, plans and procedures to deal with emergencies are fit for purpose.  State 21’s assistance with testing our readiness, contingency and business continuity planning was invaluable and ensured that all potential eventualities were tested and the Port’s protocols for such scenarios remain both robust and effective.”</a:t>
            </a:r>
          </a:p>
        </p:txBody>
      </p:sp>
    </p:spTree>
    <p:custDataLst>
      <p:tags r:id="rId1"/>
    </p:custDataLst>
    <p:extLst>
      <p:ext uri="{BB962C8B-B14F-4D97-AF65-F5344CB8AC3E}">
        <p14:creationId xmlns:p14="http://schemas.microsoft.com/office/powerpoint/2010/main" val="289742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smtClean="0"/>
              <a:t>Responding to Disasters and Incidents</a:t>
            </a:r>
            <a:endParaRPr lang="en-GB" dirty="0"/>
          </a:p>
        </p:txBody>
      </p:sp>
      <p:sp>
        <p:nvSpPr>
          <p:cNvPr id="7" name="Content Placeholder 6"/>
          <p:cNvSpPr>
            <a:spLocks noGrp="1"/>
          </p:cNvSpPr>
          <p:nvPr>
            <p:ph idx="1"/>
          </p:nvPr>
        </p:nvSpPr>
        <p:spPr/>
        <p:txBody>
          <a:bodyPr>
            <a:normAutofit fontScale="85000" lnSpcReduction="10000"/>
          </a:bodyPr>
          <a:lstStyle/>
          <a:p>
            <a:r>
              <a:rPr lang="en-GB" dirty="0" smtClean="0"/>
              <a:t>Do you know what data and information you have?</a:t>
            </a:r>
          </a:p>
          <a:p>
            <a:r>
              <a:rPr lang="en-GB" dirty="0" smtClean="0"/>
              <a:t>Do you know where it is held?</a:t>
            </a:r>
          </a:p>
          <a:p>
            <a:r>
              <a:rPr lang="en-GB" dirty="0" smtClean="0"/>
              <a:t>Who is responsible for it?</a:t>
            </a:r>
          </a:p>
          <a:p>
            <a:r>
              <a:rPr lang="en-GB" dirty="0"/>
              <a:t>Can it support immediate assistance?</a:t>
            </a:r>
          </a:p>
          <a:p>
            <a:r>
              <a:rPr lang="en-GB" dirty="0" smtClean="0"/>
              <a:t>Is it readily accessible?</a:t>
            </a:r>
          </a:p>
          <a:p>
            <a:r>
              <a:rPr lang="en-GB" dirty="0" smtClean="0"/>
              <a:t>Is it georeferenced?</a:t>
            </a:r>
          </a:p>
          <a:p>
            <a:r>
              <a:rPr lang="en-GB" dirty="0" smtClean="0"/>
              <a:t>Can it be easily assimilated/used (e.g. in a GIS) ?</a:t>
            </a:r>
          </a:p>
          <a:p>
            <a:r>
              <a:rPr lang="en-GB" dirty="0" smtClean="0"/>
              <a:t>Can it be easily shared with other organisations responding to the emergency</a:t>
            </a:r>
            <a:r>
              <a:rPr lang="en-GB" dirty="0"/>
              <a:t>? </a:t>
            </a:r>
            <a:endParaRPr lang="en-GB" dirty="0" smtClean="0"/>
          </a:p>
          <a:p>
            <a:r>
              <a:rPr lang="en-GB" dirty="0" smtClean="0"/>
              <a:t>Do </a:t>
            </a:r>
            <a:r>
              <a:rPr lang="en-GB" dirty="0"/>
              <a:t>you know what data </a:t>
            </a:r>
            <a:r>
              <a:rPr lang="en-GB" dirty="0" smtClean="0"/>
              <a:t>your partner </a:t>
            </a:r>
            <a:r>
              <a:rPr lang="en-GB" dirty="0"/>
              <a:t>responders hold?</a:t>
            </a:r>
          </a:p>
          <a:p>
            <a:endParaRPr lang="en-GB" dirty="0" smtClean="0"/>
          </a:p>
          <a:p>
            <a:endParaRPr lang="en-GB" dirty="0" smtClean="0"/>
          </a:p>
          <a:p>
            <a:endParaRPr lang="en-GB" dirty="0"/>
          </a:p>
        </p:txBody>
      </p:sp>
      <p:sp>
        <p:nvSpPr>
          <p:cNvPr id="4" name="Slide Number Placeholder 3"/>
          <p:cNvSpPr>
            <a:spLocks noGrp="1"/>
          </p:cNvSpPr>
          <p:nvPr>
            <p:ph type="sldNum" sz="quarter" idx="4"/>
          </p:nvPr>
        </p:nvSpPr>
        <p:spPr/>
        <p:txBody>
          <a:bodyPr/>
          <a:lstStyle/>
          <a:p>
            <a:fld id="{E9AD78BB-A6EF-431E-84F0-6BF9FAAB54FE}" type="slidenum">
              <a:rPr lang="en-GB" smtClean="0"/>
              <a:pPr/>
              <a:t>24</a:t>
            </a:fld>
            <a:endParaRPr lang="en-GB" dirty="0"/>
          </a:p>
        </p:txBody>
      </p:sp>
    </p:spTree>
    <p:extLst>
      <p:ext uri="{BB962C8B-B14F-4D97-AF65-F5344CB8AC3E}">
        <p14:creationId xmlns:p14="http://schemas.microsoft.com/office/powerpoint/2010/main" val="359011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08" y="1040033"/>
            <a:ext cx="8424936" cy="1143000"/>
          </a:xfrm>
        </p:spPr>
        <p:txBody>
          <a:bodyPr>
            <a:noAutofit/>
          </a:bodyPr>
          <a:lstStyle/>
          <a:p>
            <a:r>
              <a:rPr lang="en-GB" sz="2800" dirty="0">
                <a:latin typeface="+mn-lt"/>
              </a:rPr>
              <a:t>We can assist you </a:t>
            </a:r>
            <a:r>
              <a:rPr lang="en-GB" sz="2800" dirty="0" smtClean="0">
                <a:latin typeface="+mn-lt"/>
              </a:rPr>
              <a:t>improve </a:t>
            </a:r>
            <a:r>
              <a:rPr lang="en-GB" sz="2800" dirty="0">
                <a:latin typeface="+mn-lt"/>
              </a:rPr>
              <a:t>your </a:t>
            </a:r>
            <a:r>
              <a:rPr lang="en-GB" sz="2800" dirty="0" smtClean="0">
                <a:latin typeface="+mn-lt"/>
              </a:rPr>
              <a:t>data management to ensure you are better able to make the right decisions</a:t>
            </a:r>
            <a:endParaRPr lang="en-GB" sz="2800" dirty="0">
              <a:latin typeface="+mn-lt"/>
            </a:endParaRPr>
          </a:p>
        </p:txBody>
      </p:sp>
      <p:sp>
        <p:nvSpPr>
          <p:cNvPr id="4" name="TextBox 3"/>
          <p:cNvSpPr txBox="1"/>
          <p:nvPr/>
        </p:nvSpPr>
        <p:spPr>
          <a:xfrm>
            <a:off x="144104" y="2209084"/>
            <a:ext cx="4476264" cy="1200329"/>
          </a:xfrm>
          <a:prstGeom prst="rect">
            <a:avLst/>
          </a:prstGeom>
          <a:noFill/>
        </p:spPr>
        <p:txBody>
          <a:bodyPr wrap="square" rtlCol="0">
            <a:spAutoFit/>
          </a:bodyPr>
          <a:lstStyle/>
          <a:p>
            <a:pPr algn="ctr"/>
            <a:r>
              <a:rPr lang="en-US" sz="2400" b="1" dirty="0">
                <a:solidFill>
                  <a:srgbClr val="0055BA"/>
                </a:solidFill>
              </a:rPr>
              <a:t>Data Management </a:t>
            </a:r>
            <a:r>
              <a:rPr lang="en-US" sz="2400" b="1" dirty="0" smtClean="0">
                <a:solidFill>
                  <a:srgbClr val="0055BA"/>
                </a:solidFill>
              </a:rPr>
              <a:t>&amp; Governance,</a:t>
            </a:r>
          </a:p>
          <a:p>
            <a:pPr algn="ctr"/>
            <a:r>
              <a:rPr lang="en-US" sz="2400" b="1" dirty="0" smtClean="0">
                <a:solidFill>
                  <a:srgbClr val="0055BA"/>
                </a:solidFill>
              </a:rPr>
              <a:t>Information </a:t>
            </a:r>
            <a:r>
              <a:rPr lang="en-US" sz="2400" b="1" dirty="0">
                <a:solidFill>
                  <a:srgbClr val="0055BA"/>
                </a:solidFill>
              </a:rPr>
              <a:t>Systems (GIS)</a:t>
            </a:r>
          </a:p>
        </p:txBody>
      </p:sp>
      <p:sp>
        <p:nvSpPr>
          <p:cNvPr id="5" name="TextBox 4"/>
          <p:cNvSpPr txBox="1"/>
          <p:nvPr/>
        </p:nvSpPr>
        <p:spPr>
          <a:xfrm>
            <a:off x="4673188" y="2248325"/>
            <a:ext cx="3864430" cy="830997"/>
          </a:xfrm>
          <a:prstGeom prst="rect">
            <a:avLst/>
          </a:prstGeom>
          <a:noFill/>
        </p:spPr>
        <p:txBody>
          <a:bodyPr wrap="square" rtlCol="0">
            <a:spAutoFit/>
          </a:bodyPr>
          <a:lstStyle/>
          <a:p>
            <a:pPr algn="ctr"/>
            <a:r>
              <a:rPr lang="en-US" sz="2400" b="1" dirty="0">
                <a:solidFill>
                  <a:srgbClr val="0055BA"/>
                </a:solidFill>
              </a:rPr>
              <a:t>Training, </a:t>
            </a:r>
            <a:r>
              <a:rPr lang="en-US" sz="2400" b="1" dirty="0" smtClean="0">
                <a:solidFill>
                  <a:srgbClr val="0055BA"/>
                </a:solidFill>
              </a:rPr>
              <a:t>Mentoring </a:t>
            </a:r>
            <a:r>
              <a:rPr lang="en-US" sz="2400" b="1" dirty="0">
                <a:solidFill>
                  <a:srgbClr val="0055BA"/>
                </a:solidFill>
              </a:rPr>
              <a:t>&amp; Professional Advice </a:t>
            </a:r>
          </a:p>
        </p:txBody>
      </p:sp>
      <p:sp>
        <p:nvSpPr>
          <p:cNvPr id="6" name="Slide Number Placeholder 5">
            <a:extLst>
              <a:ext uri="{FF2B5EF4-FFF2-40B4-BE49-F238E27FC236}">
                <a16:creationId xmlns="" xmlns:a16="http://schemas.microsoft.com/office/drawing/2014/main" id="{7F2559D5-6CDA-47CC-8128-B163344E31AB}"/>
              </a:ext>
            </a:extLst>
          </p:cNvPr>
          <p:cNvSpPr>
            <a:spLocks noGrp="1"/>
          </p:cNvSpPr>
          <p:nvPr>
            <p:ph type="sldNum" sz="quarter" idx="4"/>
          </p:nvPr>
        </p:nvSpPr>
        <p:spPr/>
        <p:txBody>
          <a:bodyPr/>
          <a:lstStyle/>
          <a:p>
            <a:fld id="{E9AD78BB-A6EF-431E-84F0-6BF9FAAB54FE}" type="slidenum">
              <a:rPr lang="en-GB" smtClean="0"/>
              <a:pPr/>
              <a:t>25</a:t>
            </a:fld>
            <a:endParaRPr lang="en-GB" dirty="0"/>
          </a:p>
        </p:txBody>
      </p:sp>
      <p:pic>
        <p:nvPicPr>
          <p:cNvPr id="10" name="Picture 9">
            <a:extLst>
              <a:ext uri="{FF2B5EF4-FFF2-40B4-BE49-F238E27FC236}">
                <a16:creationId xmlns="" xmlns:a16="http://schemas.microsoft.com/office/drawing/2014/main" id="{65F6A4BB-DD0F-41EC-BD66-F3C624888261}"/>
              </a:ext>
            </a:extLst>
          </p:cNvPr>
          <p:cNvPicPr/>
          <p:nvPr/>
        </p:nvPicPr>
        <p:blipFill>
          <a:blip r:embed="rId2">
            <a:extLst>
              <a:ext uri="{28A0092B-C50C-407E-A947-70E740481C1C}">
                <a14:useLocalDpi xmlns:a14="http://schemas.microsoft.com/office/drawing/2010/main" val="0"/>
              </a:ext>
            </a:extLst>
          </a:blip>
          <a:stretch>
            <a:fillRect/>
          </a:stretch>
        </p:blipFill>
        <p:spPr>
          <a:xfrm>
            <a:off x="827584" y="3435464"/>
            <a:ext cx="2749672" cy="2763979"/>
          </a:xfrm>
          <a:prstGeom prst="rect">
            <a:avLst/>
          </a:prstGeom>
        </p:spPr>
      </p:pic>
      <p:pic>
        <p:nvPicPr>
          <p:cNvPr id="11" name="Picture 2" descr="\\vmware-host\Shared Folders\mosborne On My Mac\Documents\OWL_SVN\Projects\NIOHC Sri Lanka\Photos\P1070492.JPG">
            <a:extLst>
              <a:ext uri="{FF2B5EF4-FFF2-40B4-BE49-F238E27FC236}">
                <a16:creationId xmlns="" xmlns:a16="http://schemas.microsoft.com/office/drawing/2014/main" id="{5AA2E7D6-34D7-4835-9BD7-DF420E7221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5131" y="3462824"/>
            <a:ext cx="3411285" cy="255846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Arrow: Left-Right 7">
            <a:extLst>
              <a:ext uri="{FF2B5EF4-FFF2-40B4-BE49-F238E27FC236}">
                <a16:creationId xmlns="" xmlns:a16="http://schemas.microsoft.com/office/drawing/2014/main" id="{51F3AAB9-DD39-4F22-BEE6-F25072017D1B}"/>
              </a:ext>
            </a:extLst>
          </p:cNvPr>
          <p:cNvSpPr/>
          <p:nvPr/>
        </p:nvSpPr>
        <p:spPr>
          <a:xfrm>
            <a:off x="3923928" y="4224685"/>
            <a:ext cx="731848" cy="897195"/>
          </a:xfrm>
          <a:prstGeom prst="leftRightArrow">
            <a:avLst>
              <a:gd name="adj1" fmla="val 50000"/>
              <a:gd name="adj2" fmla="val 26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 xmlns:a16="http://schemas.microsoft.com/office/drawing/2014/main" id="{EC525254-A0B0-493B-A6F8-1B2A2A44946A}"/>
              </a:ext>
            </a:extLst>
          </p:cNvPr>
          <p:cNvSpPr txBox="1"/>
          <p:nvPr/>
        </p:nvSpPr>
        <p:spPr>
          <a:xfrm>
            <a:off x="4620369" y="5954796"/>
            <a:ext cx="3653534" cy="276999"/>
          </a:xfrm>
          <a:prstGeom prst="rect">
            <a:avLst/>
          </a:prstGeom>
          <a:noFill/>
        </p:spPr>
        <p:txBody>
          <a:bodyPr wrap="square" rtlCol="0">
            <a:spAutoFit/>
          </a:bodyPr>
          <a:lstStyle/>
          <a:p>
            <a:pPr algn="r"/>
            <a:r>
              <a:rPr lang="en-GB" sz="1200" dirty="0">
                <a:solidFill>
                  <a:srgbClr val="0055BA"/>
                </a:solidFill>
              </a:rPr>
              <a:t>Marine Data Management </a:t>
            </a:r>
            <a:r>
              <a:rPr lang="en-GB" sz="1200" dirty="0" smtClean="0">
                <a:solidFill>
                  <a:srgbClr val="0055BA"/>
                </a:solidFill>
              </a:rPr>
              <a:t>Workshop </a:t>
            </a:r>
            <a:r>
              <a:rPr lang="en-GB" sz="1200" dirty="0">
                <a:solidFill>
                  <a:srgbClr val="0055BA"/>
                </a:solidFill>
              </a:rPr>
              <a:t>Colombo 2015</a:t>
            </a:r>
          </a:p>
        </p:txBody>
      </p:sp>
      <p:sp>
        <p:nvSpPr>
          <p:cNvPr id="3" name="TextBox 2"/>
          <p:cNvSpPr txBox="1"/>
          <p:nvPr/>
        </p:nvSpPr>
        <p:spPr>
          <a:xfrm>
            <a:off x="2843808" y="260648"/>
            <a:ext cx="3312368" cy="707886"/>
          </a:xfrm>
          <a:prstGeom prst="rect">
            <a:avLst/>
          </a:prstGeom>
          <a:noFill/>
        </p:spPr>
        <p:txBody>
          <a:bodyPr wrap="square" rtlCol="0">
            <a:spAutoFit/>
          </a:bodyPr>
          <a:lstStyle/>
          <a:p>
            <a:pPr algn="ctr"/>
            <a:r>
              <a:rPr lang="en-GB" sz="4000" dirty="0" smtClean="0">
                <a:solidFill>
                  <a:srgbClr val="702380"/>
                </a:solidFill>
              </a:rPr>
              <a:t>If not?</a:t>
            </a:r>
            <a:endParaRPr lang="en-GB" sz="4000" dirty="0">
              <a:solidFill>
                <a:srgbClr val="702380"/>
              </a:solidFill>
            </a:endParaRPr>
          </a:p>
        </p:txBody>
      </p:sp>
    </p:spTree>
    <p:extLst>
      <p:ext uri="{BB962C8B-B14F-4D97-AF65-F5344CB8AC3E}">
        <p14:creationId xmlns:p14="http://schemas.microsoft.com/office/powerpoint/2010/main" val="250401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0DECCD8-D694-4B63-B0C2-1F974D69ABD1}"/>
              </a:ext>
            </a:extLst>
          </p:cNvPr>
          <p:cNvSpPr>
            <a:spLocks noGrp="1"/>
          </p:cNvSpPr>
          <p:nvPr>
            <p:ph type="sldNum" sz="quarter" idx="4"/>
          </p:nvPr>
        </p:nvSpPr>
        <p:spPr/>
        <p:txBody>
          <a:bodyPr/>
          <a:lstStyle/>
          <a:p>
            <a:fld id="{E9AD78BB-A6EF-431E-84F0-6BF9FAAB54FE}" type="slidenum">
              <a:rPr lang="en-GB" smtClean="0"/>
              <a:pPr/>
              <a:t>26</a:t>
            </a:fld>
            <a:endParaRPr lang="en-GB" dirty="0"/>
          </a:p>
        </p:txBody>
      </p:sp>
      <p:pic>
        <p:nvPicPr>
          <p:cNvPr id="7" name="Picture 6">
            <a:extLst>
              <a:ext uri="{FF2B5EF4-FFF2-40B4-BE49-F238E27FC236}">
                <a16:creationId xmlns="" xmlns:a16="http://schemas.microsoft.com/office/drawing/2014/main" id="{9D864476-22A3-4331-9FEC-9882EFB22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6752"/>
            <a:ext cx="4761905" cy="4761905"/>
          </a:xfrm>
          <a:prstGeom prst="rect">
            <a:avLst/>
          </a:prstGeom>
        </p:spPr>
      </p:pic>
      <p:sp>
        <p:nvSpPr>
          <p:cNvPr id="8" name="Content Placeholder 2">
            <a:extLst>
              <a:ext uri="{FF2B5EF4-FFF2-40B4-BE49-F238E27FC236}">
                <a16:creationId xmlns="" xmlns:a16="http://schemas.microsoft.com/office/drawing/2014/main" id="{E722B81F-0C95-4E77-BE77-4ABF2F345361}"/>
              </a:ext>
            </a:extLst>
          </p:cNvPr>
          <p:cNvSpPr>
            <a:spLocks noGrp="1"/>
          </p:cNvSpPr>
          <p:nvPr>
            <p:ph idx="1"/>
          </p:nvPr>
        </p:nvSpPr>
        <p:spPr>
          <a:xfrm>
            <a:off x="5292080" y="1556792"/>
            <a:ext cx="3384376" cy="4761905"/>
          </a:xfrm>
        </p:spPr>
        <p:txBody>
          <a:bodyPr>
            <a:normAutofit/>
          </a:bodyPr>
          <a:lstStyle/>
          <a:p>
            <a:pPr marL="0" indent="0" algn="ctr">
              <a:buNone/>
            </a:pPr>
            <a:r>
              <a:rPr lang="en-GB" dirty="0"/>
              <a:t>Thank you for listening</a:t>
            </a:r>
          </a:p>
          <a:p>
            <a:pPr marL="0" indent="0" algn="ctr">
              <a:buNone/>
            </a:pPr>
            <a:endParaRPr lang="en-GB" sz="2000" dirty="0"/>
          </a:p>
          <a:p>
            <a:pPr marL="0" indent="0" algn="ctr">
              <a:buNone/>
            </a:pPr>
            <a:endParaRPr lang="en-GB" sz="2000" dirty="0"/>
          </a:p>
          <a:p>
            <a:pPr marL="0" indent="0" algn="ctr">
              <a:buNone/>
            </a:pPr>
            <a:endParaRPr lang="en-GB" sz="2000" dirty="0"/>
          </a:p>
          <a:p>
            <a:pPr marL="0" indent="0" algn="ctr">
              <a:buNone/>
            </a:pPr>
            <a:endParaRPr lang="en-GB" sz="2000" dirty="0"/>
          </a:p>
          <a:p>
            <a:pPr marL="0" indent="0" algn="ctr">
              <a:buNone/>
            </a:pPr>
            <a:endParaRPr lang="en-GB" sz="2000" dirty="0"/>
          </a:p>
          <a:p>
            <a:pPr marL="0" indent="0" algn="ctr">
              <a:buNone/>
            </a:pPr>
            <a:r>
              <a:rPr lang="en-GB" sz="2400" dirty="0"/>
              <a:t>www.oceanwise.eu</a:t>
            </a:r>
          </a:p>
          <a:p>
            <a:pPr marL="0" indent="0" algn="ctr">
              <a:buNone/>
            </a:pPr>
            <a:r>
              <a:rPr lang="en-GB" sz="2000" dirty="0">
                <a:solidFill>
                  <a:schemeClr val="tx2">
                    <a:lumMod val="50000"/>
                  </a:schemeClr>
                </a:solidFill>
                <a:hlinkClick r:id="rId3"/>
              </a:rPr>
              <a:t>https://maps.oceanwise.eu/</a:t>
            </a:r>
            <a:endParaRPr lang="en-GB" sz="2000" dirty="0">
              <a:solidFill>
                <a:schemeClr val="tx2">
                  <a:lumMod val="50000"/>
                </a:schemeClr>
              </a:solidFill>
            </a:endParaRPr>
          </a:p>
          <a:p>
            <a:pPr marL="0" indent="0" algn="ctr">
              <a:buNone/>
            </a:pPr>
            <a:endParaRPr lang="en-GB" sz="2000" dirty="0"/>
          </a:p>
          <a:p>
            <a:pPr marL="0" indent="0" algn="ctr">
              <a:buNone/>
            </a:pPr>
            <a:r>
              <a:rPr lang="en-GB" sz="2000" dirty="0" smtClean="0"/>
              <a:t>John.pepper@oceanwise.eu</a:t>
            </a:r>
            <a:endParaRPr lang="en-GB" sz="2000" dirty="0"/>
          </a:p>
        </p:txBody>
      </p:sp>
    </p:spTree>
    <p:extLst>
      <p:ext uri="{BB962C8B-B14F-4D97-AF65-F5344CB8AC3E}">
        <p14:creationId xmlns:p14="http://schemas.microsoft.com/office/powerpoint/2010/main" val="352074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Natural Disasters</a:t>
            </a:r>
            <a:endParaRPr lang="en-GB" dirty="0"/>
          </a:p>
        </p:txBody>
      </p:sp>
      <p:sp>
        <p:nvSpPr>
          <p:cNvPr id="4" name="Slide Number Placeholder 3"/>
          <p:cNvSpPr>
            <a:spLocks noGrp="1"/>
          </p:cNvSpPr>
          <p:nvPr>
            <p:ph type="sldNum" sz="quarter" idx="4"/>
          </p:nvPr>
        </p:nvSpPr>
        <p:spPr/>
        <p:txBody>
          <a:bodyPr/>
          <a:lstStyle/>
          <a:p>
            <a:fld id="{E9AD78BB-A6EF-431E-84F0-6BF9FAAB54FE}" type="slidenum">
              <a:rPr lang="en-GB" smtClean="0"/>
              <a:pPr/>
              <a:t>3</a:t>
            </a:fld>
            <a:endParaRPr lang="en-GB" dirty="0"/>
          </a:p>
        </p:txBody>
      </p:sp>
      <p:pic>
        <p:nvPicPr>
          <p:cNvPr id="1026" name="Picture 2" descr="C:\Users\John Pepper\Documents\erup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530" y="1575506"/>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n Pepper\Documents\fl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413" y="1573052"/>
            <a:ext cx="2857500"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hn Pepper\Documents\post tsuna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31" y="3573016"/>
            <a:ext cx="2649286"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hn Pepper\Documents\tsunam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750" y="3581609"/>
            <a:ext cx="2847975" cy="160503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ohn Pepper\Documents\hurricane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3750" y="1573052"/>
            <a:ext cx="2847975"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ohn Pepper\Documents\sink ho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0041" y="3573016"/>
            <a:ext cx="2880872"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lice Boat Huoga sarka.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13316" y="1006089"/>
            <a:ext cx="4307156" cy="2802164"/>
          </a:xfrm>
          <a:prstGeom prst="rect">
            <a:avLst/>
          </a:prstGeom>
          <a:ln>
            <a:noFill/>
          </a:ln>
          <a:effectLst>
            <a:softEdge rad="76200"/>
          </a:effectLst>
        </p:spPr>
      </p:pic>
      <p:pic>
        <p:nvPicPr>
          <p:cNvPr id="11" name="Picture 10"/>
          <p:cNvPicPr>
            <a:picLocks noChangeAspect="1"/>
          </p:cNvPicPr>
          <p:nvPr/>
        </p:nvPicPr>
        <p:blipFill rotWithShape="1">
          <a:blip r:embed="rId4"/>
          <a:srcRect l="6769"/>
          <a:stretch/>
        </p:blipFill>
        <p:spPr>
          <a:xfrm>
            <a:off x="4513316" y="3665084"/>
            <a:ext cx="4307156" cy="2649020"/>
          </a:xfrm>
          <a:prstGeom prst="rect">
            <a:avLst/>
          </a:prstGeom>
          <a:ln>
            <a:noFill/>
          </a:ln>
          <a:effectLst>
            <a:softEdge rad="76200"/>
          </a:effectLst>
        </p:spPr>
      </p:pic>
      <p:sp>
        <p:nvSpPr>
          <p:cNvPr id="2" name="Title 1"/>
          <p:cNvSpPr>
            <a:spLocks noGrp="1"/>
          </p:cNvSpPr>
          <p:nvPr>
            <p:ph type="title"/>
          </p:nvPr>
        </p:nvSpPr>
        <p:spPr>
          <a:xfrm>
            <a:off x="385191" y="404664"/>
            <a:ext cx="8229600" cy="685802"/>
          </a:xfrm>
        </p:spPr>
        <p:txBody>
          <a:bodyPr>
            <a:normAutofit fontScale="90000"/>
          </a:bodyPr>
          <a:lstStyle/>
          <a:p>
            <a:r>
              <a:rPr lang="en-GB" dirty="0" smtClean="0"/>
              <a:t>Accidents &amp; Incidents</a:t>
            </a:r>
            <a:endParaRPr lang="en-GB" dirty="0"/>
          </a:p>
        </p:txBody>
      </p:sp>
      <p:sp>
        <p:nvSpPr>
          <p:cNvPr id="3" name="Slide Number Placeholder 2">
            <a:extLst>
              <a:ext uri="{FF2B5EF4-FFF2-40B4-BE49-F238E27FC236}">
                <a16:creationId xmlns="" xmlns:a16="http://schemas.microsoft.com/office/drawing/2014/main" id="{CD2EC9C4-DC99-4939-9355-B22D516E2D4F}"/>
              </a:ext>
            </a:extLst>
          </p:cNvPr>
          <p:cNvSpPr>
            <a:spLocks noGrp="1"/>
          </p:cNvSpPr>
          <p:nvPr>
            <p:ph type="sldNum" sz="quarter" idx="4"/>
          </p:nvPr>
        </p:nvSpPr>
        <p:spPr/>
        <p:txBody>
          <a:bodyPr/>
          <a:lstStyle/>
          <a:p>
            <a:fld id="{E9AD78BB-A6EF-431E-84F0-6BF9FAAB54FE}" type="slidenum">
              <a:rPr lang="en-GB" smtClean="0"/>
              <a:pPr/>
              <a:t>4</a:t>
            </a:fld>
            <a:endParaRPr lang="en-GB" dirty="0"/>
          </a:p>
        </p:txBody>
      </p:sp>
      <p:pic>
        <p:nvPicPr>
          <p:cNvPr id="1026" name="Picture 4" descr="Image result for kahu cowes">
            <a:extLst>
              <a:ext uri="{FF2B5EF4-FFF2-40B4-BE49-F238E27FC236}">
                <a16:creationId xmlns="" xmlns:a16="http://schemas.microsoft.com/office/drawing/2014/main" id="{59B2A3C4-7518-4032-A6D3-E056001E8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03" y="1052736"/>
            <a:ext cx="4258613" cy="2755517"/>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Image result for collapsed crane">
            <a:extLst>
              <a:ext uri="{FF2B5EF4-FFF2-40B4-BE49-F238E27FC236}">
                <a16:creationId xmlns="" xmlns:a16="http://schemas.microsoft.com/office/drawing/2014/main" id="{78823E54-66D3-42F5-A785-118A779AF06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0753"/>
          <a:stretch/>
        </p:blipFill>
        <p:spPr bwMode="auto">
          <a:xfrm>
            <a:off x="241378" y="3665085"/>
            <a:ext cx="4258613" cy="264902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1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856" y="274411"/>
            <a:ext cx="8229600" cy="685802"/>
          </a:xfrm>
        </p:spPr>
        <p:txBody>
          <a:bodyPr>
            <a:noAutofit/>
          </a:bodyPr>
          <a:lstStyle/>
          <a:p>
            <a:pPr algn="ctr"/>
            <a:r>
              <a:rPr lang="en-US" sz="4000" dirty="0"/>
              <a:t>Drug Smuggling</a:t>
            </a:r>
          </a:p>
        </p:txBody>
      </p:sp>
      <p:pic>
        <p:nvPicPr>
          <p:cNvPr id="9" name="Picture 8"/>
          <p:cNvPicPr>
            <a:picLocks noChangeAspect="1"/>
          </p:cNvPicPr>
          <p:nvPr/>
        </p:nvPicPr>
        <p:blipFill>
          <a:blip r:embed="rId4"/>
          <a:stretch>
            <a:fillRect/>
          </a:stretch>
        </p:blipFill>
        <p:spPr>
          <a:xfrm>
            <a:off x="251498" y="1507988"/>
            <a:ext cx="2340000" cy="1364220"/>
          </a:xfrm>
          <a:prstGeom prst="rect">
            <a:avLst/>
          </a:prstGeom>
          <a:ln>
            <a:noFill/>
          </a:ln>
          <a:effectLst>
            <a:softEdge rad="112500"/>
          </a:effectLst>
        </p:spPr>
      </p:pic>
      <p:pic>
        <p:nvPicPr>
          <p:cNvPr id="5" name="Picture 4"/>
          <p:cNvPicPr>
            <a:picLocks noChangeAspect="1"/>
          </p:cNvPicPr>
          <p:nvPr/>
        </p:nvPicPr>
        <p:blipFill>
          <a:blip r:embed="rId5"/>
          <a:stretch>
            <a:fillRect/>
          </a:stretch>
        </p:blipFill>
        <p:spPr>
          <a:xfrm>
            <a:off x="2591498" y="1454950"/>
            <a:ext cx="6058052" cy="4392488"/>
          </a:xfrm>
          <a:prstGeom prst="rect">
            <a:avLst/>
          </a:prstGeom>
        </p:spPr>
      </p:pic>
      <p:pic>
        <p:nvPicPr>
          <p:cNvPr id="7" name="Picture 6" descr="article-2021894-0D47982A00000578-379_634x41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1498" y="2858203"/>
            <a:ext cx="2340000" cy="1495000"/>
          </a:xfrm>
          <a:prstGeom prst="rect">
            <a:avLst/>
          </a:prstGeom>
          <a:ln>
            <a:noFill/>
          </a:ln>
          <a:effectLst>
            <a:softEdge rad="112500"/>
          </a:effectLst>
        </p:spPr>
      </p:pic>
      <p:pic>
        <p:nvPicPr>
          <p:cNvPr id="11" name="Picture 10" descr="_54398681_012590241-2.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8404" y="4389321"/>
            <a:ext cx="2340000" cy="1493505"/>
          </a:xfrm>
          <a:prstGeom prst="rect">
            <a:avLst/>
          </a:prstGeom>
          <a:ln>
            <a:noFill/>
          </a:ln>
          <a:effectLst>
            <a:softEdge rad="112500"/>
          </a:effectLst>
        </p:spPr>
      </p:pic>
      <p:sp>
        <p:nvSpPr>
          <p:cNvPr id="8" name="Title 3">
            <a:extLst>
              <a:ext uri="{FF2B5EF4-FFF2-40B4-BE49-F238E27FC236}">
                <a16:creationId xmlns="" xmlns:a16="http://schemas.microsoft.com/office/drawing/2014/main" id="{3042AEEF-FFD9-4FCB-B5BE-612BD0100D22}"/>
              </a:ext>
            </a:extLst>
          </p:cNvPr>
          <p:cNvSpPr txBox="1">
            <a:spLocks/>
          </p:cNvSpPr>
          <p:nvPr/>
        </p:nvSpPr>
        <p:spPr>
          <a:xfrm>
            <a:off x="446856" y="5828488"/>
            <a:ext cx="8202694" cy="547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702380"/>
                </a:solidFill>
                <a:latin typeface="+mj-lt"/>
                <a:ea typeface="+mj-ea"/>
                <a:cs typeface="+mj-cs"/>
              </a:defRPr>
            </a:lvl1pPr>
          </a:lstStyle>
          <a:p>
            <a:r>
              <a:rPr lang="en-US" sz="2000" dirty="0"/>
              <a:t>MV </a:t>
            </a:r>
            <a:r>
              <a:rPr lang="en-US" sz="2000" dirty="0" smtClean="0"/>
              <a:t>Louise in </a:t>
            </a:r>
            <a:r>
              <a:rPr lang="en-US" sz="2000" dirty="0"/>
              <a:t>Southampton: </a:t>
            </a:r>
            <a:r>
              <a:rPr lang="en-US" sz="2000" dirty="0" smtClean="0"/>
              <a:t>1.2 </a:t>
            </a:r>
            <a:r>
              <a:rPr lang="en-US" sz="2000" dirty="0" err="1"/>
              <a:t>Tonnes</a:t>
            </a:r>
            <a:r>
              <a:rPr lang="en-US" sz="2000" dirty="0"/>
              <a:t> of 90% Pure </a:t>
            </a:r>
            <a:r>
              <a:rPr lang="en-US" sz="2000" dirty="0" smtClean="0"/>
              <a:t>Cocaine worth £300m   </a:t>
            </a:r>
            <a:endParaRPr lang="en-US" sz="2000" dirty="0"/>
          </a:p>
        </p:txBody>
      </p:sp>
      <p:sp>
        <p:nvSpPr>
          <p:cNvPr id="3" name="Slide Number Placeholder 2">
            <a:extLst>
              <a:ext uri="{FF2B5EF4-FFF2-40B4-BE49-F238E27FC236}">
                <a16:creationId xmlns="" xmlns:a16="http://schemas.microsoft.com/office/drawing/2014/main" id="{1DCF7A5B-DB87-452A-87A2-FB1297F116D6}"/>
              </a:ext>
            </a:extLst>
          </p:cNvPr>
          <p:cNvSpPr>
            <a:spLocks noGrp="1"/>
          </p:cNvSpPr>
          <p:nvPr>
            <p:ph type="sldNum" sz="quarter" idx="4"/>
          </p:nvPr>
        </p:nvSpPr>
        <p:spPr/>
        <p:txBody>
          <a:bodyPr/>
          <a:lstStyle/>
          <a:p>
            <a:fld id="{E9AD78BB-A6EF-431E-84F0-6BF9FAAB54FE}" type="slidenum">
              <a:rPr lang="en-GB" smtClean="0"/>
              <a:pPr/>
              <a:t>5</a:t>
            </a:fld>
            <a:endParaRPr lang="en-GB" dirty="0"/>
          </a:p>
        </p:txBody>
      </p:sp>
    </p:spTree>
    <p:custDataLst>
      <p:tags r:id="rId1"/>
    </p:custDataLst>
    <p:extLst>
      <p:ext uri="{BB962C8B-B14F-4D97-AF65-F5344CB8AC3E}">
        <p14:creationId xmlns:p14="http://schemas.microsoft.com/office/powerpoint/2010/main" val="347467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685802"/>
          </a:xfrm>
        </p:spPr>
        <p:txBody>
          <a:bodyPr>
            <a:normAutofit fontScale="90000"/>
          </a:bodyPr>
          <a:lstStyle/>
          <a:p>
            <a:pPr algn="ctr"/>
            <a:r>
              <a:rPr lang="en-US" dirty="0"/>
              <a:t>People Smuggling </a:t>
            </a:r>
          </a:p>
        </p:txBody>
      </p:sp>
      <p:pic>
        <p:nvPicPr>
          <p:cNvPr id="7" name="Picture 6" descr="Migrants-ports-5118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124744"/>
            <a:ext cx="7222530" cy="5295665"/>
          </a:xfrm>
          <a:prstGeom prst="rect">
            <a:avLst/>
          </a:prstGeom>
        </p:spPr>
      </p:pic>
      <p:sp>
        <p:nvSpPr>
          <p:cNvPr id="4" name="Slide Number Placeholder 3">
            <a:extLst>
              <a:ext uri="{FF2B5EF4-FFF2-40B4-BE49-F238E27FC236}">
                <a16:creationId xmlns="" xmlns:a16="http://schemas.microsoft.com/office/drawing/2014/main" id="{F5F8A5A6-A333-4E83-AFC3-0C5ABF6398F3}"/>
              </a:ext>
            </a:extLst>
          </p:cNvPr>
          <p:cNvSpPr>
            <a:spLocks noGrp="1"/>
          </p:cNvSpPr>
          <p:nvPr>
            <p:ph type="sldNum" sz="quarter" idx="4"/>
          </p:nvPr>
        </p:nvSpPr>
        <p:spPr/>
        <p:txBody>
          <a:bodyPr/>
          <a:lstStyle/>
          <a:p>
            <a:fld id="{E9AD78BB-A6EF-431E-84F0-6BF9FAAB54FE}" type="slidenum">
              <a:rPr lang="en-GB" smtClean="0"/>
              <a:pPr/>
              <a:t>6</a:t>
            </a:fld>
            <a:endParaRPr lang="en-GB" dirty="0"/>
          </a:p>
        </p:txBody>
      </p:sp>
    </p:spTree>
    <p:extLst>
      <p:ext uri="{BB962C8B-B14F-4D97-AF65-F5344CB8AC3E}">
        <p14:creationId xmlns:p14="http://schemas.microsoft.com/office/powerpoint/2010/main" val="63395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99" y="548680"/>
            <a:ext cx="8229600" cy="685802"/>
          </a:xfrm>
        </p:spPr>
        <p:txBody>
          <a:bodyPr>
            <a:normAutofit fontScale="90000"/>
          </a:bodyPr>
          <a:lstStyle/>
          <a:p>
            <a:r>
              <a:rPr lang="en-US" dirty="0"/>
              <a:t>Weapons</a:t>
            </a:r>
          </a:p>
        </p:txBody>
      </p:sp>
      <p:sp>
        <p:nvSpPr>
          <p:cNvPr id="8" name="Slide Number Placeholder 7">
            <a:extLst>
              <a:ext uri="{FF2B5EF4-FFF2-40B4-BE49-F238E27FC236}">
                <a16:creationId xmlns="" xmlns:a16="http://schemas.microsoft.com/office/drawing/2014/main" id="{4FAB2852-B24A-4DC3-8CED-3F5066379390}"/>
              </a:ext>
            </a:extLst>
          </p:cNvPr>
          <p:cNvSpPr>
            <a:spLocks noGrp="1"/>
          </p:cNvSpPr>
          <p:nvPr>
            <p:ph type="sldNum" sz="quarter" idx="4"/>
          </p:nvPr>
        </p:nvSpPr>
        <p:spPr/>
        <p:txBody>
          <a:bodyPr/>
          <a:lstStyle/>
          <a:p>
            <a:fld id="{E9AD78BB-A6EF-431E-84F0-6BF9FAAB54FE}" type="slidenum">
              <a:rPr lang="en-GB" smtClean="0"/>
              <a:pPr/>
              <a:t>7</a:t>
            </a:fld>
            <a:endParaRPr lang="en-GB" dirty="0"/>
          </a:p>
        </p:txBody>
      </p:sp>
      <p:pic>
        <p:nvPicPr>
          <p:cNvPr id="4" name="Picture 6" descr="Image result for cuxton marin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22567" y="1292214"/>
            <a:ext cx="4279976" cy="2542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3139.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184" y="1292214"/>
            <a:ext cx="4359015" cy="2542327"/>
          </a:xfrm>
          <a:prstGeom prst="rect">
            <a:avLst/>
          </a:prstGeom>
          <a:ln>
            <a:noFill/>
          </a:ln>
          <a:effectLst>
            <a:softEdge rad="112500"/>
          </a:effectLst>
        </p:spPr>
      </p:pic>
      <p:pic>
        <p:nvPicPr>
          <p:cNvPr id="5" name="Picture 4" descr="PAY-Harry-Shilling-accused-of-smuggling-Eastern-European-guns-into-the-UK.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52196" y="3817252"/>
            <a:ext cx="4240284" cy="2492068"/>
          </a:xfrm>
          <a:prstGeom prst="rect">
            <a:avLst/>
          </a:prstGeom>
          <a:ln>
            <a:noFill/>
          </a:ln>
          <a:effectLst>
            <a:softEdge rad="112500"/>
          </a:effectLst>
        </p:spPr>
      </p:pic>
      <p:pic>
        <p:nvPicPr>
          <p:cNvPr id="2050" name="Picture 2" descr="C:\Users\John Pepper\Documents\waepons.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68463" y="3806012"/>
            <a:ext cx="4104456" cy="247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3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Cyber Security</a:t>
            </a:r>
          </a:p>
        </p:txBody>
      </p:sp>
      <p:pic>
        <p:nvPicPr>
          <p:cNvPr id="5" name="Picture 4"/>
          <p:cNvPicPr>
            <a:picLocks noChangeAspect="1"/>
          </p:cNvPicPr>
          <p:nvPr/>
        </p:nvPicPr>
        <p:blipFill>
          <a:blip r:embed="rId3"/>
          <a:stretch>
            <a:fillRect/>
          </a:stretch>
        </p:blipFill>
        <p:spPr>
          <a:xfrm>
            <a:off x="5220072" y="2780928"/>
            <a:ext cx="3779912" cy="2969695"/>
          </a:xfrm>
          <a:prstGeom prst="rect">
            <a:avLst/>
          </a:prstGeom>
        </p:spPr>
      </p:pic>
      <p:sp>
        <p:nvSpPr>
          <p:cNvPr id="6" name="Rectangle 5"/>
          <p:cNvSpPr/>
          <p:nvPr/>
        </p:nvSpPr>
        <p:spPr>
          <a:xfrm>
            <a:off x="467544" y="1628800"/>
            <a:ext cx="7488832" cy="452431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55BA"/>
                </a:solidFill>
              </a:rPr>
              <a:t>Drug traffickers recruited hackers to breach IT systems that controlled the movement and location of containers</a:t>
            </a:r>
          </a:p>
          <a:p>
            <a:pPr marL="342900" indent="-342900">
              <a:buFont typeface="Arial" panose="020B0604020202020204" pitchFamily="34" charset="0"/>
              <a:buChar char="•"/>
            </a:pPr>
            <a:endParaRPr lang="en-US" sz="2400" dirty="0">
              <a:solidFill>
                <a:srgbClr val="0055BA"/>
              </a:solidFill>
            </a:endParaRPr>
          </a:p>
          <a:p>
            <a:pPr marL="342900" indent="-342900">
              <a:buFont typeface="Arial" panose="020B0604020202020204" pitchFamily="34" charset="0"/>
              <a:buChar char="•"/>
            </a:pPr>
            <a:r>
              <a:rPr lang="en-US" sz="2400" dirty="0">
                <a:solidFill>
                  <a:srgbClr val="0055BA"/>
                </a:solidFill>
              </a:rPr>
              <a:t>Malicious software being emailed </a:t>
            </a:r>
            <a:br>
              <a:rPr lang="en-US" sz="2400" dirty="0">
                <a:solidFill>
                  <a:srgbClr val="0055BA"/>
                </a:solidFill>
              </a:rPr>
            </a:br>
            <a:r>
              <a:rPr lang="en-US" sz="2400" dirty="0">
                <a:solidFill>
                  <a:srgbClr val="0055BA"/>
                </a:solidFill>
              </a:rPr>
              <a:t>to staff over a two-year period</a:t>
            </a:r>
          </a:p>
          <a:p>
            <a:pPr marL="342900" indent="-342900">
              <a:buFont typeface="Arial" panose="020B0604020202020204" pitchFamily="34" charset="0"/>
              <a:buChar char="•"/>
            </a:pPr>
            <a:endParaRPr lang="en-US" sz="2400" dirty="0">
              <a:solidFill>
                <a:srgbClr val="0055BA"/>
              </a:solidFill>
            </a:endParaRPr>
          </a:p>
          <a:p>
            <a:pPr marL="342900" indent="-342900">
              <a:buFont typeface="Arial" panose="020B0604020202020204" pitchFamily="34" charset="0"/>
              <a:buChar char="•"/>
            </a:pPr>
            <a:r>
              <a:rPr lang="en-US" sz="2400" dirty="0">
                <a:solidFill>
                  <a:srgbClr val="0055BA"/>
                </a:solidFill>
              </a:rPr>
              <a:t>Hid cocaine and heroin among </a:t>
            </a:r>
            <a:br>
              <a:rPr lang="en-US" sz="2400" dirty="0">
                <a:solidFill>
                  <a:srgbClr val="0055BA"/>
                </a:solidFill>
              </a:rPr>
            </a:br>
            <a:r>
              <a:rPr lang="en-US" sz="2400" dirty="0">
                <a:solidFill>
                  <a:srgbClr val="0055BA"/>
                </a:solidFill>
              </a:rPr>
              <a:t>legitimate cargoes</a:t>
            </a:r>
          </a:p>
          <a:p>
            <a:pPr marL="342900" indent="-342900">
              <a:buFont typeface="Arial" panose="020B0604020202020204" pitchFamily="34" charset="0"/>
              <a:buChar char="•"/>
            </a:pPr>
            <a:endParaRPr lang="en-US" sz="2400" dirty="0">
              <a:solidFill>
                <a:srgbClr val="0055BA"/>
              </a:solidFill>
            </a:endParaRPr>
          </a:p>
          <a:p>
            <a:pPr marL="342900" indent="-342900">
              <a:buFont typeface="Arial" panose="020B0604020202020204" pitchFamily="34" charset="0"/>
              <a:buChar char="•"/>
            </a:pPr>
            <a:r>
              <a:rPr lang="en-US" sz="2400" dirty="0">
                <a:solidFill>
                  <a:srgbClr val="0055BA"/>
                </a:solidFill>
              </a:rPr>
              <a:t>Entire containers </a:t>
            </a:r>
            <a:r>
              <a:rPr lang="en-US" sz="2400" dirty="0" smtClean="0">
                <a:solidFill>
                  <a:srgbClr val="0055BA"/>
                </a:solidFill>
              </a:rPr>
              <a:t>disappearing </a:t>
            </a:r>
            <a:r>
              <a:rPr lang="en-US" sz="2400" dirty="0">
                <a:solidFill>
                  <a:srgbClr val="0055BA"/>
                </a:solidFill>
              </a:rPr>
              <a:t/>
            </a:r>
            <a:br>
              <a:rPr lang="en-US" sz="2400" dirty="0">
                <a:solidFill>
                  <a:srgbClr val="0055BA"/>
                </a:solidFill>
              </a:rPr>
            </a:br>
            <a:r>
              <a:rPr lang="en-US" sz="2400" dirty="0">
                <a:solidFill>
                  <a:srgbClr val="0055BA"/>
                </a:solidFill>
              </a:rPr>
              <a:t>from </a:t>
            </a:r>
            <a:r>
              <a:rPr lang="en-US" sz="2400" dirty="0" smtClean="0">
                <a:solidFill>
                  <a:srgbClr val="0055BA"/>
                </a:solidFill>
              </a:rPr>
              <a:t>ports </a:t>
            </a:r>
            <a:r>
              <a:rPr lang="en-US" sz="2400" dirty="0">
                <a:solidFill>
                  <a:srgbClr val="0055BA"/>
                </a:solidFill>
              </a:rPr>
              <a:t>without explanation</a:t>
            </a:r>
          </a:p>
        </p:txBody>
      </p:sp>
      <p:sp>
        <p:nvSpPr>
          <p:cNvPr id="4" name="Slide Number Placeholder 3">
            <a:extLst>
              <a:ext uri="{FF2B5EF4-FFF2-40B4-BE49-F238E27FC236}">
                <a16:creationId xmlns="" xmlns:a16="http://schemas.microsoft.com/office/drawing/2014/main" id="{2A9B9CA5-29DB-498E-96EA-E7D96CD651AA}"/>
              </a:ext>
            </a:extLst>
          </p:cNvPr>
          <p:cNvSpPr>
            <a:spLocks noGrp="1"/>
          </p:cNvSpPr>
          <p:nvPr>
            <p:ph type="sldNum" sz="quarter" idx="4"/>
          </p:nvPr>
        </p:nvSpPr>
        <p:spPr/>
        <p:txBody>
          <a:bodyPr/>
          <a:lstStyle/>
          <a:p>
            <a:fld id="{E9AD78BB-A6EF-431E-84F0-6BF9FAAB54FE}" type="slidenum">
              <a:rPr lang="en-GB" smtClean="0"/>
              <a:pPr/>
              <a:t>8</a:t>
            </a:fld>
            <a:endParaRPr lang="en-GB" dirty="0"/>
          </a:p>
        </p:txBody>
      </p:sp>
    </p:spTree>
    <p:extLst>
      <p:ext uri="{BB962C8B-B14F-4D97-AF65-F5344CB8AC3E}">
        <p14:creationId xmlns:p14="http://schemas.microsoft.com/office/powerpoint/2010/main" val="221178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6024" y="1124743"/>
            <a:ext cx="4211958" cy="3244669"/>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4716016" y="1124744"/>
            <a:ext cx="4211959" cy="3244670"/>
          </a:xfrm>
          <a:prstGeom prst="rect">
            <a:avLst/>
          </a:prstGeom>
          <a:ln>
            <a:noFill/>
          </a:ln>
          <a:effectLst>
            <a:softEdge rad="112500"/>
          </a:effectLst>
        </p:spPr>
      </p:pic>
      <p:sp>
        <p:nvSpPr>
          <p:cNvPr id="3" name="Slide Number Placeholder 2">
            <a:extLst>
              <a:ext uri="{FF2B5EF4-FFF2-40B4-BE49-F238E27FC236}">
                <a16:creationId xmlns="" xmlns:a16="http://schemas.microsoft.com/office/drawing/2014/main" id="{5566718B-58A5-4BC4-8ED0-B237A05A099D}"/>
              </a:ext>
            </a:extLst>
          </p:cNvPr>
          <p:cNvSpPr>
            <a:spLocks noGrp="1"/>
          </p:cNvSpPr>
          <p:nvPr>
            <p:ph type="sldNum" sz="quarter" idx="4"/>
          </p:nvPr>
        </p:nvSpPr>
        <p:spPr/>
        <p:txBody>
          <a:bodyPr/>
          <a:lstStyle/>
          <a:p>
            <a:fld id="{E9AD78BB-A6EF-431E-84F0-6BF9FAAB54FE}" type="slidenum">
              <a:rPr lang="en-GB" smtClean="0"/>
              <a:pPr/>
              <a:t>9</a:t>
            </a:fld>
            <a:endParaRPr lang="en-GB" dirty="0"/>
          </a:p>
        </p:txBody>
      </p:sp>
      <p:sp>
        <p:nvSpPr>
          <p:cNvPr id="8" name="Title 3">
            <a:extLst>
              <a:ext uri="{FF2B5EF4-FFF2-40B4-BE49-F238E27FC236}">
                <a16:creationId xmlns="" xmlns:a16="http://schemas.microsoft.com/office/drawing/2014/main" id="{7F2EE682-3897-44BC-95CE-10E45FC47A78}"/>
              </a:ext>
            </a:extLst>
          </p:cNvPr>
          <p:cNvSpPr>
            <a:spLocks noGrp="1"/>
          </p:cNvSpPr>
          <p:nvPr>
            <p:ph type="title"/>
          </p:nvPr>
        </p:nvSpPr>
        <p:spPr>
          <a:xfrm>
            <a:off x="313182" y="4869160"/>
            <a:ext cx="8614793" cy="685802"/>
          </a:xfrm>
        </p:spPr>
        <p:txBody>
          <a:bodyPr>
            <a:noAutofit/>
          </a:bodyPr>
          <a:lstStyle/>
          <a:p>
            <a:r>
              <a:rPr lang="en-GB" sz="4000" dirty="0"/>
              <a:t>Majority of </a:t>
            </a:r>
            <a:r>
              <a:rPr lang="en-GB" sz="4000" dirty="0" smtClean="0"/>
              <a:t>disasters that </a:t>
            </a:r>
            <a:r>
              <a:rPr lang="en-GB" sz="4000" dirty="0"/>
              <a:t>happen involve multiple </a:t>
            </a:r>
            <a:r>
              <a:rPr lang="en-GB" sz="4000" dirty="0" smtClean="0"/>
              <a:t>agency response</a:t>
            </a:r>
            <a:endParaRPr lang="en-US" sz="3200" dirty="0"/>
          </a:p>
        </p:txBody>
      </p:sp>
    </p:spTree>
    <p:extLst>
      <p:ext uri="{BB962C8B-B14F-4D97-AF65-F5344CB8AC3E}">
        <p14:creationId xmlns:p14="http://schemas.microsoft.com/office/powerpoint/2010/main" val="231634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2.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3.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OWL Master Powerpoint</Template>
  <TotalTime>1898</TotalTime>
  <Words>986</Words>
  <Application>Microsoft Office PowerPoint</Application>
  <PresentationFormat>On-screen Show (4:3)</PresentationFormat>
  <Paragraphs>187</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Verdana</vt:lpstr>
      <vt:lpstr>Wingdings</vt:lpstr>
      <vt:lpstr>Custom Design</vt:lpstr>
      <vt:lpstr>The Role of Data Governance in Risk Management and Security  Planning and Responding to Disasters and Incidents  John Pepper &amp; Mike Osborne – OceanWise Richard Rowland – State21 </vt:lpstr>
      <vt:lpstr>Who are we?</vt:lpstr>
      <vt:lpstr>Natural Disasters</vt:lpstr>
      <vt:lpstr>Accidents &amp; Incidents</vt:lpstr>
      <vt:lpstr>Drug Smuggling</vt:lpstr>
      <vt:lpstr>People Smuggling </vt:lpstr>
      <vt:lpstr>Weapons</vt:lpstr>
      <vt:lpstr>Cyber Security</vt:lpstr>
      <vt:lpstr>Majority of disasters that happen involve multiple agency response</vt:lpstr>
      <vt:lpstr>Disaster Management - Planning</vt:lpstr>
      <vt:lpstr>Data – a Gift and a Curse</vt:lpstr>
      <vt:lpstr>Do not Leave Data Management to Chance</vt:lpstr>
      <vt:lpstr>A Common Problem</vt:lpstr>
      <vt:lpstr>Data Centricity - Governance </vt:lpstr>
      <vt:lpstr>Business Management</vt:lpstr>
      <vt:lpstr>The Result – Common Operating Picture (COP) The data you need easily accessible in one place</vt:lpstr>
      <vt:lpstr>BUT …</vt:lpstr>
      <vt:lpstr>PowerPoint Presentation</vt:lpstr>
      <vt:lpstr>Port-Log On-Line Display</vt:lpstr>
      <vt:lpstr>Severe Storm Abigail</vt:lpstr>
      <vt:lpstr>Incident Management System</vt:lpstr>
      <vt:lpstr>Making Defensible Decisions</vt:lpstr>
      <vt:lpstr>Being Better Prepared</vt:lpstr>
      <vt:lpstr>Responding to Disasters and Incidents</vt:lpstr>
      <vt:lpstr>We can assist you improve your data management to ensure you are better able to make the right decisions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Data Governance in Port Management and Security  Response, Reputation &amp; Reckoning Using Data and Systems to improve outcomes</dc:title>
  <dc:creator>Mike Osborne</dc:creator>
  <cp:lastModifiedBy>John Pepper</cp:lastModifiedBy>
  <cp:revision>90</cp:revision>
  <dcterms:created xsi:type="dcterms:W3CDTF">2018-05-10T14:23:43Z</dcterms:created>
  <dcterms:modified xsi:type="dcterms:W3CDTF">2018-11-27T15:03:08Z</dcterms:modified>
</cp:coreProperties>
</file>