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75" r:id="rId2"/>
    <p:sldId id="281" r:id="rId3"/>
    <p:sldId id="276" r:id="rId4"/>
    <p:sldId id="293" r:id="rId5"/>
    <p:sldId id="292" r:id="rId6"/>
    <p:sldId id="294" r:id="rId7"/>
    <p:sldId id="291" r:id="rId8"/>
    <p:sldId id="298" r:id="rId9"/>
    <p:sldId id="297" r:id="rId10"/>
    <p:sldId id="278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>
      <p:ext uri="{19B8F6BF-5375-455C-9EA6-DF929625EA0E}">
        <p15:presenceInfo xmlns:p15="http://schemas.microsoft.com/office/powerpoint/2012/main" xmlns="" userId="DT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5" autoAdjust="0"/>
    <p:restoredTop sz="67616" autoAdjust="0"/>
  </p:normalViewPr>
  <p:slideViewPr>
    <p:cSldViewPr snapToGrid="0">
      <p:cViewPr varScale="1">
        <p:scale>
          <a:sx n="48" d="100"/>
          <a:sy n="48" d="100"/>
        </p:scale>
        <p:origin x="-1518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Rogers, Technical Executive from the United States of America National Geospatial Intelligence Agency (NGA) Maritime Safety Office; Eric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Langlois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Head of External Relations Division at the French Navy Hydrographic and Oceanographic Service (SHOM); and Paulo Pereira Oliveira Matos, Head of the Planning Division at the Brazilian Directorate of Hydrography and Navigation (DHN), undertook a technical assessment visit to Haiti from 19 - 23 June 2017 on behalf of the International Hydrographic Organization (IHO).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0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package" Target="../embeddings/Planilha_do_Microsoft_Excel1.xlsx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682" y="505706"/>
            <a:ext cx="9144000" cy="784432"/>
          </a:xfrm>
        </p:spPr>
        <p:txBody>
          <a:bodyPr>
            <a:normAutofit/>
          </a:bodyPr>
          <a:lstStyle/>
          <a:p>
            <a:r>
              <a:rPr lang="en-AU" dirty="0" err="1"/>
              <a:t>Meso</a:t>
            </a:r>
            <a:r>
              <a:rPr lang="en-AU" dirty="0"/>
              <a:t>-American - Caribbean Sea </a:t>
            </a:r>
            <a:r>
              <a:rPr lang="en-AU" dirty="0" err="1"/>
              <a:t>Hydrographic</a:t>
            </a:r>
            <a:r>
              <a:rPr lang="en-AU" dirty="0"/>
              <a:t> Commission  (MACHC)</a:t>
            </a:r>
            <a:endParaRPr lang="en-US" dirty="0"/>
          </a:p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524000" y="2367704"/>
            <a:ext cx="9144000" cy="2999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sz="3600" dirty="0" smtClean="0"/>
              <a:t>Haiti Follow up Visit (CBWP Event A-06/2017)</a:t>
            </a:r>
            <a:br>
              <a:rPr lang="en-AU" sz="3600" dirty="0" smtClean="0"/>
            </a:br>
            <a:r>
              <a:rPr lang="en-AU" sz="3600" dirty="0" smtClean="0"/>
              <a:t> </a:t>
            </a:r>
            <a:endParaRPr lang="en-AU" sz="3600" dirty="0"/>
          </a:p>
          <a:p>
            <a:pPr>
              <a:defRPr/>
            </a:pPr>
            <a:r>
              <a:rPr lang="fr-FR" sz="3600" dirty="0" smtClean="0"/>
              <a:t>DIRECTORATE OF HYDROGRAPHY AND NAVIGATION/BR</a:t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pt-BR" sz="3600" dirty="0"/>
              <a:t>ACTION LIST ITEM 15.6.2.3</a:t>
            </a:r>
            <a:endParaRPr lang="en-AU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73" y="1105287"/>
            <a:ext cx="5316962" cy="142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87" y="953038"/>
            <a:ext cx="7598002" cy="5065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Action requested of CBSC/MACHC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dirty="0" smtClean="0"/>
              <a:t>Note this report.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</p:spTree>
    <p:extLst>
      <p:ext uri="{BB962C8B-B14F-4D97-AF65-F5344CB8AC3E}">
        <p14:creationId xmlns:p14="http://schemas.microsoft.com/office/powerpoint/2010/main" val="12963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Haiti follow up visit 2017 - Overview</a:t>
            </a:r>
            <a:endParaRPr lang="en-A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24" y="1150513"/>
            <a:ext cx="7044207" cy="469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8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22" y="1113182"/>
            <a:ext cx="11503266" cy="465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Haiti follow up visit 2017 - Overview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447189"/>
              </p:ext>
            </p:extLst>
          </p:nvPr>
        </p:nvGraphicFramePr>
        <p:xfrm>
          <a:off x="2552700" y="1019175"/>
          <a:ext cx="6977063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Planilha" r:id="rId4" imgW="7420145" imgH="5295697" progId="Excel.Sheet.12">
                  <p:embed/>
                </p:oleObj>
              </mc:Choice>
              <mc:Fallback>
                <p:oleObj name="Planilha" r:id="rId4" imgW="7420145" imgH="52956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2700" y="1019175"/>
                        <a:ext cx="6977063" cy="497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/>
          <p:cNvSpPr/>
          <p:nvPr/>
        </p:nvSpPr>
        <p:spPr>
          <a:xfrm>
            <a:off x="9672033" y="3021232"/>
            <a:ext cx="2404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Centre National de l'Information Géo-Spatiale (C.N.I.G.S)</a:t>
            </a:r>
            <a:endParaRPr lang="pt-BR" dirty="0"/>
          </a:p>
        </p:txBody>
      </p:sp>
      <p:sp>
        <p:nvSpPr>
          <p:cNvPr id="8" name="Seta em curva para a esquerda 7"/>
          <p:cNvSpPr/>
          <p:nvPr/>
        </p:nvSpPr>
        <p:spPr>
          <a:xfrm>
            <a:off x="10522038" y="4047594"/>
            <a:ext cx="824248" cy="114259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Haiti follow up visit 2017 - Chronology</a:t>
            </a:r>
            <a:endParaRPr lang="en-AU" dirty="0"/>
          </a:p>
        </p:txBody>
      </p:sp>
      <p:pic>
        <p:nvPicPr>
          <p:cNvPr id="10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80" y="1257463"/>
            <a:ext cx="885825" cy="891540"/>
          </a:xfrm>
          <a:prstGeom prst="rect">
            <a:avLst/>
          </a:prstGeom>
        </p:spPr>
      </p:pic>
      <p:pic>
        <p:nvPicPr>
          <p:cNvPr id="11" name="Picture 1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80" y="2410430"/>
            <a:ext cx="1038226" cy="98107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0" y="3647942"/>
            <a:ext cx="2371725" cy="790575"/>
          </a:xfrm>
          <a:prstGeom prst="rect">
            <a:avLst/>
          </a:prstGeom>
        </p:spPr>
      </p:pic>
      <p:pic>
        <p:nvPicPr>
          <p:cNvPr id="13" name="Picture 1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1" y="4664770"/>
            <a:ext cx="1057275" cy="1057275"/>
          </a:xfrm>
          <a:prstGeom prst="rect">
            <a:avLst/>
          </a:prstGeom>
        </p:spPr>
      </p:pic>
      <p:pic>
        <p:nvPicPr>
          <p:cNvPr id="14" name="Picture 16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36" y="1912517"/>
            <a:ext cx="933450" cy="9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3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 smtClean="0"/>
              <a:t>Hydrographic </a:t>
            </a:r>
            <a:r>
              <a:rPr lang="en-US" dirty="0" smtClean="0"/>
              <a:t>point </a:t>
            </a:r>
            <a:r>
              <a:rPr lang="en-US" dirty="0" smtClean="0"/>
              <a:t>of view:</a:t>
            </a:r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 smtClean="0"/>
              <a:t>Correlated subjects (mapping) falls under different ministries. Need to establish discussions so as to do a joint work.</a:t>
            </a:r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 smtClean="0"/>
              <a:t>Good cooperation </a:t>
            </a:r>
            <a:r>
              <a:rPr lang="en-US" dirty="0" smtClean="0"/>
              <a:t>with </a:t>
            </a:r>
            <a:r>
              <a:rPr lang="en-US" dirty="0" smtClean="0"/>
              <a:t>other institutions (ANP – survey boats).</a:t>
            </a:r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/>
              <a:t>The Assistant </a:t>
            </a:r>
            <a:r>
              <a:rPr lang="en-US" dirty="0" smtClean="0"/>
              <a:t>Minister (MTPTC) expressed </a:t>
            </a:r>
            <a:r>
              <a:rPr lang="en-US" dirty="0"/>
              <a:t>that Haiti needed </a:t>
            </a:r>
            <a:r>
              <a:rPr lang="en-US" dirty="0" smtClean="0"/>
              <a:t>support </a:t>
            </a:r>
            <a:r>
              <a:rPr lang="en-US" dirty="0"/>
              <a:t>with the administration of Aids to Navigation in </a:t>
            </a:r>
            <a:r>
              <a:rPr lang="en-US" dirty="0" smtClean="0"/>
              <a:t>Haiti (IALA would be welcome). </a:t>
            </a:r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/>
              <a:t>Haiti </a:t>
            </a:r>
            <a:r>
              <a:rPr lang="en-US" dirty="0" smtClean="0"/>
              <a:t>looks </a:t>
            </a:r>
            <a:r>
              <a:rPr lang="en-US" dirty="0"/>
              <a:t>to establish a Maritime Training </a:t>
            </a:r>
            <a:r>
              <a:rPr lang="en-US" dirty="0" smtClean="0"/>
              <a:t>Center.</a:t>
            </a:r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/>
              <a:t>Haiti needs to designate a national authority to serve as a repository for all hydrographic survey data collected within Haitian </a:t>
            </a:r>
            <a:r>
              <a:rPr lang="en-US" dirty="0" smtClean="0"/>
              <a:t>waters. </a:t>
            </a:r>
            <a:r>
              <a:rPr lang="en-US" dirty="0"/>
              <a:t>SEMANAH would be the likely candidate to do that for </a:t>
            </a:r>
            <a:r>
              <a:rPr lang="en-US" dirty="0" smtClean="0"/>
              <a:t>Haiti (CNIGS plays the role for land).</a:t>
            </a:r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/>
              <a:t>Need for hydrographic </a:t>
            </a:r>
            <a:r>
              <a:rPr lang="en-US" dirty="0" err="1"/>
              <a:t>equipments</a:t>
            </a:r>
            <a:r>
              <a:rPr lang="en-US" dirty="0"/>
              <a:t> (CG bases could also provide a stable location for the placement of tide gauges throughout Haiti).</a:t>
            </a:r>
          </a:p>
          <a:p>
            <a:pPr lvl="1" algn="just">
              <a:buFont typeface="Calibri" pitchFamily="34" charset="0"/>
              <a:buChar char="–"/>
              <a:defRPr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Calibri" pitchFamily="34" charset="0"/>
              <a:buChar char="–"/>
            </a:pPr>
            <a:endParaRPr lang="en-US" dirty="0" smtClean="0"/>
          </a:p>
          <a:p>
            <a:pPr marL="0" indent="0" algn="just">
              <a:buNone/>
              <a:defRPr/>
            </a:pPr>
            <a:endParaRPr lang="en-GB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Haiti follow up visit 2017 - Achievements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42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 smtClean="0"/>
              <a:t>Political point of view:</a:t>
            </a:r>
            <a:endParaRPr lang="en-US" dirty="0"/>
          </a:p>
          <a:p>
            <a:pPr lvl="1" algn="just">
              <a:buFont typeface="Calibri" pitchFamily="34" charset="0"/>
              <a:buChar char="–"/>
            </a:pPr>
            <a:r>
              <a:rPr lang="en-US" dirty="0" smtClean="0"/>
              <a:t>After </a:t>
            </a:r>
            <a:r>
              <a:rPr lang="en-US" dirty="0" smtClean="0"/>
              <a:t>the visit, </a:t>
            </a:r>
            <a:r>
              <a:rPr lang="en-US" dirty="0" smtClean="0"/>
              <a:t>Prime Minister </a:t>
            </a:r>
            <a:r>
              <a:rPr lang="en-US" dirty="0" smtClean="0"/>
              <a:t>ordered the Ministry of Foreign Office to send to the Parliament the “explanatory statement” together with the IHO Convention for ratification.</a:t>
            </a:r>
          </a:p>
          <a:p>
            <a:pPr lvl="1" algn="just">
              <a:buFont typeface="Calibri" pitchFamily="34" charset="0"/>
              <a:buChar char="–"/>
            </a:pPr>
            <a:r>
              <a:rPr lang="en-US" dirty="0" smtClean="0"/>
              <a:t>All </a:t>
            </a:r>
            <a:r>
              <a:rPr lang="en-US" dirty="0"/>
              <a:t>the visited institutions showed interest in the IHO </a:t>
            </a:r>
            <a:r>
              <a:rPr lang="en-US" dirty="0" smtClean="0"/>
              <a:t>membership. </a:t>
            </a:r>
            <a:r>
              <a:rPr lang="en-US" dirty="0" smtClean="0"/>
              <a:t>Prime Minister </a:t>
            </a:r>
            <a:r>
              <a:rPr lang="en-US" dirty="0" smtClean="0"/>
              <a:t>showed personal commitment.</a:t>
            </a:r>
            <a:endParaRPr lang="en-US" dirty="0"/>
          </a:p>
          <a:p>
            <a:pPr lvl="1" algn="just">
              <a:buFont typeface="Calibri" pitchFamily="34" charset="0"/>
              <a:buChar char="–"/>
            </a:pPr>
            <a:r>
              <a:rPr lang="en-US" dirty="0"/>
              <a:t>SEMANAH felt the Delegations presence was important in highlighting the Hydrography in Haiti and was beneficial in Haiti’s formal induction into IHO. </a:t>
            </a:r>
          </a:p>
          <a:p>
            <a:pPr lvl="1">
              <a:buFont typeface="Calibri" pitchFamily="34" charset="0"/>
              <a:buChar char="–"/>
            </a:pPr>
            <a:endParaRPr lang="en-US" dirty="0" smtClean="0"/>
          </a:p>
          <a:p>
            <a:pPr lvl="1">
              <a:buFont typeface="Calibri" pitchFamily="34" charset="0"/>
              <a:buChar char="–"/>
            </a:pPr>
            <a:endParaRPr lang="en-US" dirty="0" smtClean="0"/>
          </a:p>
          <a:p>
            <a:pPr lvl="1">
              <a:buFont typeface="Calibri" pitchFamily="34" charset="0"/>
              <a:buChar char="–"/>
            </a:pPr>
            <a:endParaRPr lang="en-US" dirty="0" smtClean="0"/>
          </a:p>
          <a:p>
            <a:pPr marL="0" indent="0" algn="just">
              <a:buNone/>
              <a:defRPr/>
            </a:pPr>
            <a:endParaRPr lang="en-GB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Haiti follow up visit 2017 - Achievements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56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Haiti follow up visit 2017 - Achievements</a:t>
            </a:r>
            <a:endParaRPr lang="en-A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43" y="1242846"/>
            <a:ext cx="5134982" cy="26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96" y="3244097"/>
            <a:ext cx="5129215" cy="268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7362552" y="1429019"/>
            <a:ext cx="33995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Haiti Prime </a:t>
            </a:r>
            <a:r>
              <a:rPr lang="en-US" sz="2800" dirty="0" smtClean="0"/>
              <a:t>Minister </a:t>
            </a:r>
          </a:p>
          <a:p>
            <a:pPr algn="ctr"/>
            <a:r>
              <a:rPr lang="en-US" sz="2800" dirty="0" smtClean="0"/>
              <a:t>Dr</a:t>
            </a:r>
            <a:r>
              <a:rPr lang="en-US" sz="2800" dirty="0"/>
              <a:t>. Jack Guy </a:t>
            </a:r>
            <a:r>
              <a:rPr lang="en-US" sz="2800" dirty="0" err="1"/>
              <a:t>Lafontant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465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 smtClean="0"/>
              <a:t>Still under construction:</a:t>
            </a:r>
            <a:endParaRPr lang="en-US" dirty="0"/>
          </a:p>
          <a:p>
            <a:pPr lvl="1" algn="just">
              <a:buFont typeface="Calibri" pitchFamily="34" charset="0"/>
              <a:buChar char="–"/>
            </a:pPr>
            <a:r>
              <a:rPr lang="en-US" dirty="0" smtClean="0"/>
              <a:t>The Gov’t </a:t>
            </a:r>
            <a:r>
              <a:rPr lang="en-US" dirty="0"/>
              <a:t>of Haiti to submit the </a:t>
            </a:r>
            <a:r>
              <a:rPr lang="en-US" dirty="0" smtClean="0"/>
              <a:t>“Letter </a:t>
            </a:r>
            <a:r>
              <a:rPr lang="en-US" dirty="0"/>
              <a:t>of </a:t>
            </a:r>
            <a:r>
              <a:rPr lang="en-US" dirty="0" smtClean="0"/>
              <a:t>Accession” </a:t>
            </a:r>
            <a:r>
              <a:rPr lang="en-US" dirty="0"/>
              <a:t>to formally join </a:t>
            </a:r>
            <a:r>
              <a:rPr lang="en-US" dirty="0" smtClean="0"/>
              <a:t>IHO </a:t>
            </a:r>
            <a:r>
              <a:rPr lang="en-US" dirty="0"/>
              <a:t>as a full member.  Additionally, they should establish the mechanism to pay the IHO </a:t>
            </a:r>
            <a:r>
              <a:rPr lang="en-US" dirty="0" smtClean="0"/>
              <a:t>dues </a:t>
            </a:r>
            <a:r>
              <a:rPr lang="en-US" dirty="0"/>
              <a:t>once the finalized rate is calculated based on Haiti’s ship tonnage.   </a:t>
            </a:r>
          </a:p>
          <a:p>
            <a:pPr lvl="1" algn="just">
              <a:buFont typeface="Calibri" pitchFamily="34" charset="0"/>
              <a:buChar char="–"/>
            </a:pPr>
            <a:r>
              <a:rPr lang="en-US" dirty="0" smtClean="0"/>
              <a:t>The Gov’t </a:t>
            </a:r>
            <a:r>
              <a:rPr lang="en-US" dirty="0"/>
              <a:t>of Haiti to form a National Hydrographic Committee to coordinate national hydrographic </a:t>
            </a:r>
            <a:r>
              <a:rPr lang="en-US" dirty="0" smtClean="0"/>
              <a:t>requirements, recruiting all stakeholders.  </a:t>
            </a:r>
            <a:endParaRPr lang="en-US" dirty="0"/>
          </a:p>
          <a:p>
            <a:pPr lvl="1" algn="just">
              <a:buFont typeface="Calibri" pitchFamily="34" charset="0"/>
              <a:buChar char="–"/>
            </a:pPr>
            <a:r>
              <a:rPr lang="en-US" dirty="0" smtClean="0"/>
              <a:t>The Gov’t </a:t>
            </a:r>
            <a:r>
              <a:rPr lang="en-US" dirty="0"/>
              <a:t>of Haiti to enact a law establishing an </a:t>
            </a:r>
            <a:r>
              <a:rPr lang="en-US" dirty="0" smtClean="0"/>
              <a:t>org as repository </a:t>
            </a:r>
            <a:r>
              <a:rPr lang="en-US" dirty="0"/>
              <a:t>for all hydrographic information collected in Haiti.  This </a:t>
            </a:r>
            <a:r>
              <a:rPr lang="en-US" dirty="0" smtClean="0"/>
              <a:t>could </a:t>
            </a:r>
            <a:r>
              <a:rPr lang="en-US" dirty="0"/>
              <a:t>also include </a:t>
            </a:r>
            <a:r>
              <a:rPr lang="en-US" dirty="0" smtClean="0"/>
              <a:t>a </a:t>
            </a:r>
            <a:r>
              <a:rPr lang="en-US" dirty="0"/>
              <a:t>centralized authorization process for conducting hydrographic </a:t>
            </a:r>
            <a:r>
              <a:rPr lang="en-US" dirty="0" smtClean="0"/>
              <a:t>surveys. </a:t>
            </a:r>
            <a:endParaRPr lang="en-US" dirty="0"/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…</a:t>
            </a:r>
          </a:p>
          <a:p>
            <a:pPr marL="0" indent="0" algn="just">
              <a:buNone/>
              <a:defRPr/>
            </a:pPr>
            <a:endParaRPr lang="en-GB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8869" y="277815"/>
            <a:ext cx="10488629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Haiti follow up visit 2017 - Recommendations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637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 smtClean="0"/>
              <a:t>After the visit, the Government sent the Maritime Code of Haiti to the </a:t>
            </a:r>
            <a:r>
              <a:rPr lang="en-US" dirty="0" smtClean="0"/>
              <a:t>Parliament, being it ratified </a:t>
            </a:r>
            <a:r>
              <a:rPr lang="en-US" dirty="0" smtClean="0"/>
              <a:t>in </a:t>
            </a:r>
            <a:r>
              <a:rPr lang="en-US" dirty="0" smtClean="0"/>
              <a:t>Sep2017. </a:t>
            </a:r>
            <a:r>
              <a:rPr lang="en-US" dirty="0" smtClean="0"/>
              <a:t>It has been pending for 8 years (Maritime Code has the provision to all maritime activities including Hydrography).</a:t>
            </a:r>
          </a:p>
          <a:p>
            <a:pPr algn="just">
              <a:defRPr/>
            </a:pPr>
            <a:r>
              <a:rPr lang="en-US" dirty="0" smtClean="0"/>
              <a:t>The Government edited a Decree and updated the Act of Creation of SEMANAH in </a:t>
            </a:r>
            <a:r>
              <a:rPr lang="en-US" dirty="0" smtClean="0"/>
              <a:t>Sep2017 </a:t>
            </a:r>
            <a:r>
              <a:rPr lang="en-US" dirty="0" smtClean="0"/>
              <a:t>(new services </a:t>
            </a:r>
            <a:r>
              <a:rPr lang="en-US" dirty="0" smtClean="0"/>
              <a:t>created since the creation, </a:t>
            </a:r>
            <a:r>
              <a:rPr lang="en-US" dirty="0" smtClean="0"/>
              <a:t>ex. Hydrographic Service).</a:t>
            </a:r>
          </a:p>
          <a:p>
            <a:pPr algn="just">
              <a:defRPr/>
            </a:pPr>
            <a:r>
              <a:rPr lang="en-US" dirty="0" smtClean="0"/>
              <a:t>SEMANAH </a:t>
            </a:r>
            <a:r>
              <a:rPr lang="en-US" dirty="0" smtClean="0"/>
              <a:t>with more </a:t>
            </a:r>
            <a:r>
              <a:rPr lang="en-US" dirty="0" smtClean="0"/>
              <a:t>visibility and priority within the Haiti </a:t>
            </a:r>
            <a:r>
              <a:rPr lang="en-US" dirty="0" smtClean="0"/>
              <a:t>Gov’t.</a:t>
            </a:r>
            <a:endParaRPr lang="en-US" dirty="0" smtClean="0"/>
          </a:p>
          <a:p>
            <a:pPr algn="just">
              <a:defRPr/>
            </a:pPr>
            <a:r>
              <a:rPr lang="en-US" dirty="0" smtClean="0"/>
              <a:t>SEMANAH took the visit to commemorate the World Hydrographic Day for the first time in Haiti. Many </a:t>
            </a:r>
            <a:r>
              <a:rPr lang="en-US" dirty="0" smtClean="0"/>
              <a:t>representatives from society attended.</a:t>
            </a:r>
            <a:endParaRPr lang="en-GB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8869" y="277815"/>
            <a:ext cx="10488629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Haiti follow up visit 2017 - Benefits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85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1535</TotalTime>
  <Words>704</Words>
  <Application>Microsoft Office PowerPoint</Application>
  <PresentationFormat>Personalizar</PresentationFormat>
  <Paragraphs>52</Paragraphs>
  <Slides>10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Office Theme</vt:lpstr>
      <vt:lpstr>Planilha</vt:lpstr>
      <vt:lpstr>Haiti Follow up Visit (CBWP Event A-06/2017)   DIRECTORATE OF HYDROGRAPHY AND NAVIGATION/BR  ACTION LIST ITEM 15.6.2.3</vt:lpstr>
      <vt:lpstr>Haiti follow up visit 2017 - Overview</vt:lpstr>
      <vt:lpstr>Haiti follow up visit 2017 - Overview</vt:lpstr>
      <vt:lpstr>Haiti follow up visit 2017 - Chronology</vt:lpstr>
      <vt:lpstr>Haiti follow up visit 2017 - Achievements</vt:lpstr>
      <vt:lpstr>Haiti follow up visit 2017 - Achievements</vt:lpstr>
      <vt:lpstr>Haiti follow up visit 2017 - Achievements</vt:lpstr>
      <vt:lpstr>Haiti follow up visit 2017 - Recommendations</vt:lpstr>
      <vt:lpstr>Haiti follow up visit 2017 - Benefits</vt:lpstr>
      <vt:lpstr>Action requested of CBSC/MACHC</vt:lpstr>
    </vt:vector>
  </TitlesOfParts>
  <Company>IHO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 Paulo Matos</dc:creator>
  <cp:lastModifiedBy>Paulo Matos</cp:lastModifiedBy>
  <cp:revision>123</cp:revision>
  <cp:lastPrinted>2017-10-13T08:19:11Z</cp:lastPrinted>
  <dcterms:created xsi:type="dcterms:W3CDTF">2017-10-09T13:46:17Z</dcterms:created>
  <dcterms:modified xsi:type="dcterms:W3CDTF">2017-12-01T15:12:10Z</dcterms:modified>
</cp:coreProperties>
</file>