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4" r:id="rId5"/>
    <p:sldMasterId id="2147483772" r:id="rId6"/>
    <p:sldMasterId id="2147483757" r:id="rId7"/>
  </p:sldMasterIdLst>
  <p:notesMasterIdLst>
    <p:notesMasterId r:id="rId24"/>
  </p:notesMasterIdLst>
  <p:handoutMasterIdLst>
    <p:handoutMasterId r:id="rId25"/>
  </p:handoutMasterIdLst>
  <p:sldIdLst>
    <p:sldId id="259" r:id="rId8"/>
    <p:sldId id="296" r:id="rId9"/>
    <p:sldId id="300" r:id="rId10"/>
    <p:sldId id="301" r:id="rId11"/>
    <p:sldId id="265" r:id="rId12"/>
    <p:sldId id="264" r:id="rId13"/>
    <p:sldId id="307" r:id="rId14"/>
    <p:sldId id="266" r:id="rId15"/>
    <p:sldId id="304" r:id="rId16"/>
    <p:sldId id="310" r:id="rId17"/>
    <p:sldId id="315" r:id="rId18"/>
    <p:sldId id="316" r:id="rId19"/>
    <p:sldId id="317" r:id="rId20"/>
    <p:sldId id="318" r:id="rId21"/>
    <p:sldId id="309" r:id="rId22"/>
    <p:sldId id="306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973"/>
    <a:srgbClr val="1A2792"/>
    <a:srgbClr val="266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152" autoAdjust="0"/>
  </p:normalViewPr>
  <p:slideViewPr>
    <p:cSldViewPr>
      <p:cViewPr varScale="1">
        <p:scale>
          <a:sx n="82" d="100"/>
          <a:sy n="82" d="100"/>
        </p:scale>
        <p:origin x="12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94D43-F14F-4B61-AAEF-D42721F9DC46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AC242-C466-495E-A8D8-5B219DD68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51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5965F-46C9-4FA8-9786-426A2753F503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7007-A200-4625-857B-C1B607EDA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A7007-A200-4625-857B-C1B607EDA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77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52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1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1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71343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1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prstGeom prst="rect">
            <a:avLst/>
          </a:prstGeo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0" y="302400"/>
            <a:ext cx="1803448" cy="6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8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0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2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5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0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1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0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6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2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3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49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7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0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2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50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19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92" y="1340768"/>
            <a:ext cx="8028000" cy="19889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400" baseline="0">
                <a:solidFill>
                  <a:srgbClr val="211973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028" y="5085184"/>
            <a:ext cx="8028000" cy="3471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spcBef>
                <a:spcPts val="1200"/>
              </a:spcBef>
              <a:defRPr sz="1800" b="0">
                <a:solidFill>
                  <a:srgbClr val="211973"/>
                </a:solidFill>
                <a:latin typeface="+mn-lt"/>
              </a:defRPr>
            </a:lvl1pPr>
          </a:lstStyle>
          <a:p>
            <a:r>
              <a:rPr lang="en-GB" sz="2000" dirty="0"/>
              <a:t>Submitted by the United Kingdom of Great Britain and Northern Ireland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281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6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95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  <p:pic>
        <p:nvPicPr>
          <p:cNvPr id="8" name="Picture 10" descr="AMDOUB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288" y="3429000"/>
            <a:ext cx="956854" cy="2318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58000" y="1393670"/>
            <a:ext cx="7563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solidFill>
                  <a:srgbClr val="211973"/>
                </a:solidFill>
                <a:latin typeface="+mj-lt"/>
              </a:rPr>
              <a:t>What’s changed since 2009?</a:t>
            </a:r>
            <a:br>
              <a:rPr lang="en-GB" sz="3600" dirty="0">
                <a:solidFill>
                  <a:srgbClr val="211973"/>
                </a:solidFill>
                <a:latin typeface="+mj-lt"/>
              </a:rPr>
            </a:br>
            <a:r>
              <a:rPr lang="en-GB" sz="3600" dirty="0">
                <a:solidFill>
                  <a:srgbClr val="211973"/>
                </a:solidFill>
                <a:latin typeface="+mj-lt"/>
              </a:rPr>
              <a:t/>
            </a:r>
            <a:br>
              <a:rPr lang="en-GB" sz="3600" dirty="0">
                <a:solidFill>
                  <a:srgbClr val="211973"/>
                </a:solidFill>
                <a:latin typeface="+mj-lt"/>
              </a:rPr>
            </a:br>
            <a:r>
              <a:rPr lang="en-GB" sz="3600" dirty="0">
                <a:solidFill>
                  <a:srgbClr val="211973"/>
                </a:solidFill>
                <a:latin typeface="+mj-lt"/>
              </a:rPr>
              <a:t>What the Strategic Plan needs to do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000" y="1133999"/>
            <a:ext cx="8028000" cy="648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What’s changed since 2009?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  <p:pic>
        <p:nvPicPr>
          <p:cNvPr id="9" name="Picture 10" descr="AMDOUB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128659"/>
            <a:ext cx="956854" cy="2318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755576" y="22768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ENC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ECDIS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S-100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E-navigation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Technological advances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Environmental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MSDI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Maritime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Blue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Economy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rgbClr val="21197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b="0" i="0" spc="0" baseline="0">
                <a:solidFill>
                  <a:srgbClr val="211973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211973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88000"/>
            <a:ext cx="9144000" cy="567000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IB_377_AW-RGB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1" y="302398"/>
            <a:ext cx="1567281" cy="525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IB_377_AW-RGB.wm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0" y="302400"/>
            <a:ext cx="1803448" cy="60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88000"/>
            <a:ext cx="9144000" cy="567000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1" r:id="rId2"/>
    <p:sldLayoutId id="2147483746" r:id="rId3"/>
    <p:sldLayoutId id="2147483754" r:id="rId4"/>
    <p:sldLayoutId id="2147483755" r:id="rId5"/>
    <p:sldLayoutId id="2147483748" r:id="rId6"/>
    <p:sldLayoutId id="2147483756" r:id="rId7"/>
    <p:sldLayoutId id="2147483752" r:id="rId8"/>
    <p:sldLayoutId id="2147483747" r:id="rId9"/>
    <p:sldLayoutId id="2147483751" r:id="rId10"/>
    <p:sldLayoutId id="214748377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-150" baseline="0">
          <a:solidFill>
            <a:srgbClr val="21197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2000" b="0" i="0" kern="1200" baseline="0">
          <a:solidFill>
            <a:srgbClr val="211973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89E6-A086-40F7-9826-3AB2C79F9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BBE1-02FE-4A1B-9423-FAC3D0D33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4392488"/>
          </a:xfrm>
        </p:spPr>
        <p:txBody>
          <a:bodyPr/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UK National Report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/>
              <a:t>18</a:t>
            </a:r>
            <a:r>
              <a:rPr lang="en-GB" sz="2800" baseline="30000" dirty="0"/>
              <a:t>th</a:t>
            </a:r>
            <a:r>
              <a:rPr lang="en-GB" sz="2800" dirty="0"/>
              <a:t> </a:t>
            </a:r>
            <a:r>
              <a:rPr lang="en-GB" sz="2800" dirty="0" err="1"/>
              <a:t>Meso</a:t>
            </a:r>
            <a:r>
              <a:rPr lang="en-GB" sz="2800" dirty="0"/>
              <a:t> American and Caribbean Sea              Hydrographic Commission (MACHC)</a:t>
            </a:r>
            <a:br>
              <a:rPr lang="en-GB" sz="2800" dirty="0"/>
            </a:br>
            <a:r>
              <a:rPr lang="en-GB" sz="2800" dirty="0"/>
              <a:t>VARADERO, CUBA ,</a:t>
            </a:r>
            <a:r>
              <a:rPr lang="en-GB" sz="4800" dirty="0"/>
              <a:t>   </a:t>
            </a:r>
            <a:br>
              <a:rPr lang="en-GB" sz="4800" dirty="0"/>
            </a:br>
            <a:r>
              <a:rPr lang="en-GB" sz="2800" dirty="0"/>
              <a:t>27th November - 2nd December 2017</a:t>
            </a:r>
            <a:br>
              <a:rPr lang="en-GB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589240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Submitted by the United Kingdom of Great Britain and Northern Ireland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86700" cy="1325563"/>
          </a:xfrm>
        </p:spPr>
        <p:txBody>
          <a:bodyPr/>
          <a:lstStyle/>
          <a:p>
            <a:r>
              <a:rPr lang="en-GB" dirty="0"/>
              <a:t>       </a:t>
            </a:r>
            <a:r>
              <a:rPr lang="en-GB" dirty="0">
                <a:solidFill>
                  <a:schemeClr val="bg1"/>
                </a:solidFill>
              </a:rPr>
              <a:t>Global Partnering and Engagement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37" y="2132856"/>
            <a:ext cx="7381945" cy="3719921"/>
          </a:xfrm>
          <a:prstGeom prst="rect">
            <a:avLst/>
          </a:prstGeom>
        </p:spPr>
      </p:pic>
      <p:pic>
        <p:nvPicPr>
          <p:cNvPr id="4" name="Picture 2" descr="USE C Thorne_1_we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752" y="2930913"/>
            <a:ext cx="652887" cy="9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58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5770" y="1412875"/>
            <a:ext cx="466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Transformation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69" y="2780928"/>
            <a:ext cx="3847975" cy="244991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Arrow: Right 1"/>
          <p:cNvSpPr/>
          <p:nvPr/>
        </p:nvSpPr>
        <p:spPr>
          <a:xfrm>
            <a:off x="4355976" y="386104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708919"/>
            <a:ext cx="3456384" cy="347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 focused</a:t>
            </a:r>
          </a:p>
        </p:txBody>
      </p:sp>
    </p:spTree>
    <p:extLst>
      <p:ext uri="{BB962C8B-B14F-4D97-AF65-F5344CB8AC3E}">
        <p14:creationId xmlns:p14="http://schemas.microsoft.com/office/powerpoint/2010/main" val="138783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6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International Programmes and Training Team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564904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Sam Harper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Head of International Programmes and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1202" y="3809436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David Parker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7434" y="3779839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Ian Davies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014" y="519409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Hazel Newman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Support Officer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686" y="378272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Jeff Bryant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Training and CB Manager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4396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Derek Aldridge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7818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Chris Booth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22448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Ken Blagdon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974" y="51940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Lucy Fieldhouse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cxnSp>
        <p:nvCxnSpPr>
          <p:cNvPr id="14" name="Connector: Elbow 13"/>
          <p:cNvCxnSpPr>
            <a:stCxn id="2" idx="2"/>
            <a:endCxn id="6" idx="0"/>
          </p:cNvCxnSpPr>
          <p:nvPr/>
        </p:nvCxnSpPr>
        <p:spPr>
          <a:xfrm rot="16200000" flipH="1">
            <a:off x="5397378" y="2257520"/>
            <a:ext cx="690534" cy="24132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2" idx="2"/>
          </p:cNvCxnSpPr>
          <p:nvPr/>
        </p:nvCxnSpPr>
        <p:spPr>
          <a:xfrm rot="16200000" flipH="1">
            <a:off x="6167233" y="1487665"/>
            <a:ext cx="669888" cy="39323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stCxn id="2" idx="2"/>
            <a:endCxn id="9" idx="0"/>
          </p:cNvCxnSpPr>
          <p:nvPr/>
        </p:nvCxnSpPr>
        <p:spPr>
          <a:xfrm rot="5400000">
            <a:off x="3222974" y="2469706"/>
            <a:ext cx="663826" cy="196221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/>
          <p:cNvCxnSpPr>
            <a:stCxn id="2" idx="2"/>
            <a:endCxn id="8" idx="0"/>
          </p:cNvCxnSpPr>
          <p:nvPr/>
        </p:nvCxnSpPr>
        <p:spPr>
          <a:xfrm rot="16200000" flipH="1">
            <a:off x="4330453" y="3324445"/>
            <a:ext cx="2075197" cy="16641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/>
          <p:cNvCxnSpPr>
            <a:stCxn id="9" idx="2"/>
            <a:endCxn id="13" idx="0"/>
          </p:cNvCxnSpPr>
          <p:nvPr/>
        </p:nvCxnSpPr>
        <p:spPr>
          <a:xfrm rot="5400000">
            <a:off x="1832736" y="4453056"/>
            <a:ext cx="857373" cy="6247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stCxn id="9" idx="2"/>
            <a:endCxn id="10" idx="0"/>
          </p:cNvCxnSpPr>
          <p:nvPr/>
        </p:nvCxnSpPr>
        <p:spPr>
          <a:xfrm rot="16200000" flipH="1">
            <a:off x="2454447" y="4456057"/>
            <a:ext cx="857373" cy="6187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/>
          <p:cNvCxnSpPr>
            <a:stCxn id="9" idx="2"/>
            <a:endCxn id="11" idx="0"/>
          </p:cNvCxnSpPr>
          <p:nvPr/>
        </p:nvCxnSpPr>
        <p:spPr>
          <a:xfrm rot="16200000" flipH="1">
            <a:off x="3076158" y="3834346"/>
            <a:ext cx="857373" cy="18621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/>
          <p:cNvCxnSpPr>
            <a:stCxn id="9" idx="2"/>
            <a:endCxn id="12" idx="0"/>
          </p:cNvCxnSpPr>
          <p:nvPr/>
        </p:nvCxnSpPr>
        <p:spPr>
          <a:xfrm rot="5400000">
            <a:off x="1211025" y="3831345"/>
            <a:ext cx="857373" cy="18681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45686" y="605147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Mel Davis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Training Assistant</a:t>
            </a:r>
          </a:p>
        </p:txBody>
      </p:sp>
      <p:cxnSp>
        <p:nvCxnSpPr>
          <p:cNvPr id="45" name="Straight Connector 44"/>
          <p:cNvCxnSpPr>
            <a:stCxn id="9" idx="2"/>
            <a:endCxn id="40" idx="0"/>
          </p:cNvCxnSpPr>
          <p:nvPr/>
        </p:nvCxnSpPr>
        <p:spPr>
          <a:xfrm>
            <a:off x="2573778" y="4336726"/>
            <a:ext cx="0" cy="171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/>
          <p:cNvSpPr/>
          <p:nvPr/>
        </p:nvSpPr>
        <p:spPr>
          <a:xfrm>
            <a:off x="5311112" y="3316437"/>
            <a:ext cx="3779912" cy="2766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/>
          <p:cNvSpPr/>
          <p:nvPr/>
        </p:nvSpPr>
        <p:spPr>
          <a:xfrm>
            <a:off x="107504" y="3782728"/>
            <a:ext cx="4973656" cy="276648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57807" y="6071493"/>
            <a:ext cx="359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International Hydro Projects Team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504564" y="3511791"/>
            <a:ext cx="359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00"/>
                </a:solidFill>
              </a:rPr>
              <a:t>International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24515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6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International Programmes and Training Team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350100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Sam Harper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Head of International Programmes and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55892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David Parker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2260" y="55892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Ian Davies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Manager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564" y="558924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Jeff Bryant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Training and CB Manager</a:t>
            </a:r>
          </a:p>
        </p:txBody>
      </p:sp>
      <p:cxnSp>
        <p:nvCxnSpPr>
          <p:cNvPr id="14" name="Connector: Elbow 13"/>
          <p:cNvCxnSpPr>
            <a:stCxn id="2" idx="2"/>
            <a:endCxn id="6" idx="0"/>
          </p:cNvCxnSpPr>
          <p:nvPr/>
        </p:nvCxnSpPr>
        <p:spPr>
          <a:xfrm rot="16200000" flipH="1">
            <a:off x="4416951" y="4246059"/>
            <a:ext cx="1534234" cy="11521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2" idx="2"/>
            <a:endCxn id="7" idx="0"/>
          </p:cNvCxnSpPr>
          <p:nvPr/>
        </p:nvCxnSpPr>
        <p:spPr>
          <a:xfrm rot="16200000" flipH="1">
            <a:off x="5407061" y="3255949"/>
            <a:ext cx="1534234" cy="31323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stCxn id="2" idx="2"/>
            <a:endCxn id="9" idx="0"/>
          </p:cNvCxnSpPr>
          <p:nvPr/>
        </p:nvCxnSpPr>
        <p:spPr>
          <a:xfrm rot="5400000">
            <a:off x="2274713" y="3255949"/>
            <a:ext cx="1534234" cy="31323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7784" y="558924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Hazel Newman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Hydro Programmes Support Officer </a:t>
            </a:r>
          </a:p>
        </p:txBody>
      </p:sp>
      <p:cxnSp>
        <p:nvCxnSpPr>
          <p:cNvPr id="5" name="Connector: Elbow 4"/>
          <p:cNvCxnSpPr>
            <a:stCxn id="2" idx="2"/>
            <a:endCxn id="23" idx="0"/>
          </p:cNvCxnSpPr>
          <p:nvPr/>
        </p:nvCxnSpPr>
        <p:spPr>
          <a:xfrm rot="5400000">
            <a:off x="3264823" y="4246059"/>
            <a:ext cx="1534234" cy="11521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948" y="2492896"/>
            <a:ext cx="1008111" cy="10081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96" y="4313559"/>
            <a:ext cx="1024120" cy="1135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010" y="4313559"/>
            <a:ext cx="1003926" cy="11355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009" y="4313559"/>
            <a:ext cx="856392" cy="11352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568" y="4313559"/>
            <a:ext cx="1174403" cy="11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14" idx="2"/>
            <a:endCxn id="10" idx="0"/>
          </p:cNvCxnSpPr>
          <p:nvPr/>
        </p:nvCxnSpPr>
        <p:spPr>
          <a:xfrm>
            <a:off x="4659251" y="4481714"/>
            <a:ext cx="0" cy="164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/>
          <p:cNvCxnSpPr>
            <a:stCxn id="14" idx="2"/>
            <a:endCxn id="34" idx="3"/>
          </p:cNvCxnSpPr>
          <p:nvPr/>
        </p:nvCxnSpPr>
        <p:spPr>
          <a:xfrm rot="5400000">
            <a:off x="2694764" y="3469169"/>
            <a:ext cx="951943" cy="297703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/>
          <p:cNvCxnSpPr>
            <a:stCxn id="14" idx="2"/>
          </p:cNvCxnSpPr>
          <p:nvPr/>
        </p:nvCxnSpPr>
        <p:spPr>
          <a:xfrm rot="16200000" flipH="1">
            <a:off x="5650370" y="3490594"/>
            <a:ext cx="951942" cy="293418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243" y="1227064"/>
            <a:ext cx="8769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International Programmes and Training Team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1159" y="612410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Derek Aldridge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213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Chris Booth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051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Ken Blagdon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4105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Lucy Fieldhouse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65267" y="611938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Mel Davis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Training Assistant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820" y="4641734"/>
            <a:ext cx="1348272" cy="14442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62" y="4941168"/>
            <a:ext cx="1579494" cy="11782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327" y="4537441"/>
            <a:ext cx="1273739" cy="15567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32" y="5214095"/>
            <a:ext cx="1357936" cy="905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59" y="4778041"/>
            <a:ext cx="1355959" cy="1311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31159" y="3927716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Jeff Bryant</a:t>
            </a:r>
          </a:p>
          <a:p>
            <a:pPr algn="ctr"/>
            <a:r>
              <a:rPr lang="en-GB" sz="1000" i="1" dirty="0">
                <a:solidFill>
                  <a:schemeClr val="bg1"/>
                </a:solidFill>
              </a:rPr>
              <a:t>International Training and CB Manager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5" y="2623851"/>
            <a:ext cx="1024120" cy="11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2276871"/>
            <a:ext cx="5841478" cy="4358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8" y="2276871"/>
            <a:ext cx="1334676" cy="726886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772035" y="1412875"/>
            <a:ext cx="3634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UKHO New Build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838" y="2204864"/>
            <a:ext cx="4502324" cy="1325563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742"/>
            <a:ext cx="9144000" cy="19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029403"/>
            <a:ext cx="8280920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4"/>
            <a:endParaRPr lang="en-GB" sz="2000" b="1" dirty="0">
              <a:solidFill>
                <a:schemeClr val="bg1"/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Chart Production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Primary Charting Activity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Survey Activity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UK Overseas Territories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Capacity Building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UKHO Transformation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1277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+mj-lt"/>
              </a:rPr>
              <a:t>UK ACTIVITY 2016/17</a:t>
            </a:r>
          </a:p>
        </p:txBody>
      </p:sp>
    </p:spTree>
    <p:extLst>
      <p:ext uri="{BB962C8B-B14F-4D97-AF65-F5344CB8AC3E}">
        <p14:creationId xmlns:p14="http://schemas.microsoft.com/office/powerpoint/2010/main" val="34189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217" y="1301952"/>
            <a:ext cx="5365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Paper Chart Production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132856"/>
            <a:ext cx="8280920" cy="42484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0809" y="4499127"/>
            <a:ext cx="519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6900"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47 New Editions and New Charts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464" y="2198267"/>
            <a:ext cx="3077078" cy="210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8775" y="5090698"/>
            <a:ext cx="375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6900" lvl="2" indent="-34290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1 Mariners’ Routeing Guide</a:t>
            </a:r>
          </a:p>
        </p:txBody>
      </p:sp>
    </p:spTree>
    <p:extLst>
      <p:ext uri="{BB962C8B-B14F-4D97-AF65-F5344CB8AC3E}">
        <p14:creationId xmlns:p14="http://schemas.microsoft.com/office/powerpoint/2010/main" val="190361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1371" y="1228779"/>
            <a:ext cx="426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ENC Production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81" y="2852936"/>
            <a:ext cx="5030046" cy="1750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221996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UKHO has published 193 ENC cells in the MACHC region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81" y="2766457"/>
            <a:ext cx="5181198" cy="36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9986" y="1317531"/>
            <a:ext cx="6006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Publications and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227" y="4437112"/>
            <a:ext cx="3523793" cy="2176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9138" y="2037384"/>
            <a:ext cx="597666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lnSpc>
                <a:spcPts val="2200"/>
              </a:lnSpc>
              <a:spcAft>
                <a:spcPts val="1332"/>
              </a:spcAft>
              <a:buNone/>
            </a:pPr>
            <a:r>
              <a:rPr lang="en-US" sz="2200" dirty="0">
                <a:solidFill>
                  <a:schemeClr val="bg1"/>
                </a:solidFill>
              </a:rPr>
              <a:t>3 Port Approach Guides published 2017/18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6018" y="2468752"/>
            <a:ext cx="523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Containing information from :</a:t>
            </a:r>
            <a:r>
              <a:rPr lang="en-US" altLang="en-US" dirty="0"/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6018" y="2933351"/>
            <a:ext cx="396044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1"/>
                </a:solidFill>
                <a:ea typeface="Arial" charset="0"/>
              </a:rPr>
              <a:t>Standard Navigation Charts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9138" y="3425650"/>
            <a:ext cx="3960440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1"/>
                </a:solidFill>
                <a:ea typeface="Arial" charset="0"/>
              </a:rPr>
              <a:t>Sailing Directions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9986" y="3848534"/>
            <a:ext cx="3960440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1"/>
                </a:solidFill>
                <a:ea typeface="Arial" charset="0"/>
              </a:rPr>
              <a:t>Tidal Publications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9986" y="4263007"/>
            <a:ext cx="3433488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1"/>
                </a:solidFill>
                <a:ea typeface="Arial" charset="0"/>
              </a:rPr>
              <a:t>Radio Signals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9986" y="4636443"/>
            <a:ext cx="299630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1"/>
                </a:solidFill>
                <a:ea typeface="Arial" charset="0"/>
              </a:rPr>
              <a:t>Lights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7815" y="5177446"/>
            <a:ext cx="42484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Digital products, to support </a:t>
            </a:r>
            <a:r>
              <a:rPr lang="en-GB" dirty="0" err="1"/>
              <a:t>mandation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Admiralty Digital Publications (ADLL, ADRS, ATT)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E-Nautical Publications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8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6566" y="1321498"/>
            <a:ext cx="5955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Support to Coastal States </a:t>
            </a:r>
          </a:p>
        </p:txBody>
      </p:sp>
      <p:pic>
        <p:nvPicPr>
          <p:cNvPr id="19" name="Picture 2" descr="J:\External Relations\International Relations\02_IHO\Committees and WGs\IRCC\RHCs, incl INT charting\MACHC\16th MACHC 2015\National Report\Nick's opening Presentation\cover 12 B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132857"/>
            <a:ext cx="5680647" cy="3665761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274" y="2132857"/>
            <a:ext cx="24165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11973"/>
                </a:solidFill>
              </a:rPr>
              <a:t>UKHO acts as the Primary Charting Authority (PCA)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2746" y="3717032"/>
            <a:ext cx="2405037" cy="15121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11973"/>
                </a:solidFill>
              </a:rPr>
              <a:t>UKHO provides assistance to states to deliver SOLAS Chapter V, Regulation 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2419" y="5963646"/>
            <a:ext cx="8384044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09700" lvl="2"/>
            <a:r>
              <a:rPr lang="en-GB" sz="2000" i="1" dirty="0">
                <a:solidFill>
                  <a:srgbClr val="211973"/>
                </a:solidFill>
              </a:rPr>
              <a:t>‘</a:t>
            </a:r>
            <a:r>
              <a:rPr lang="en-GB" i="1" dirty="0">
                <a:solidFill>
                  <a:srgbClr val="211973"/>
                </a:solidFill>
              </a:rPr>
              <a:t>hydrographic and nautical information is made available on a worldwide scale as timely, reliably and unambiguously as possible.’</a:t>
            </a:r>
          </a:p>
        </p:txBody>
      </p:sp>
    </p:spTree>
    <p:extLst>
      <p:ext uri="{BB962C8B-B14F-4D97-AF65-F5344CB8AC3E}">
        <p14:creationId xmlns:p14="http://schemas.microsoft.com/office/powerpoint/2010/main" val="89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68" y="1269508"/>
            <a:ext cx="7886700" cy="72008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Survey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2780928"/>
            <a:ext cx="2492789" cy="3801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38" y="2780928"/>
            <a:ext cx="1980369" cy="3801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 rot="10800000" flipV="1">
            <a:off x="783588" y="1989588"/>
            <a:ext cx="752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Commonwealth Marine Economies Programme: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498" y="302420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Year 1 - Original £5.6 million invested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3675" y="32964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3674" y="4484078"/>
            <a:ext cx="352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Year 2 -  further £8 million allocated</a:t>
            </a:r>
          </a:p>
        </p:txBody>
      </p:sp>
    </p:spTree>
    <p:extLst>
      <p:ext uri="{BB962C8B-B14F-4D97-AF65-F5344CB8AC3E}">
        <p14:creationId xmlns:p14="http://schemas.microsoft.com/office/powerpoint/2010/main" val="2392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1218492"/>
            <a:ext cx="5433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UK Overseas Territories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373216"/>
            <a:ext cx="9144000" cy="1514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73216"/>
            <a:ext cx="2786875" cy="150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70" y="1932745"/>
            <a:ext cx="6959373" cy="32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6941 0.0055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05711"/>
            <a:ext cx="7886700" cy="936104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Capacity Building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230" y="2531753"/>
            <a:ext cx="4475360" cy="2983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590" y="58052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NIPPON Foundation sponsored course</a:t>
            </a:r>
          </a:p>
        </p:txBody>
      </p:sp>
    </p:spTree>
    <p:extLst>
      <p:ext uri="{BB962C8B-B14F-4D97-AF65-F5344CB8AC3E}">
        <p14:creationId xmlns:p14="http://schemas.microsoft.com/office/powerpoint/2010/main" val="4183791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ational Hydrographer IHO Document" ma:contentTypeID="0x010100AF82AC212BE65442A8724FE7C83737C70A0D00136662448476DD4784FB94099B6F4823" ma:contentTypeVersion="167" ma:contentTypeDescription="" ma:contentTypeScope="" ma:versionID="e13e65b2798ad7001cf6ff2eacca1dda">
  <xsd:schema xmlns:xsd="http://www.w3.org/2001/XMLSchema" xmlns:xs="http://www.w3.org/2001/XMLSchema" xmlns:p="http://schemas.microsoft.com/office/2006/metadata/properties" xmlns:ns2="a438d269-f37f-4f63-9bb0-3ee5465e86d2" targetNamespace="http://schemas.microsoft.com/office/2006/metadata/properties" ma:root="true" ma:fieldsID="2d960c7d7d0c30cd1c16fc1a9926b149" ns2:_="">
    <xsd:import namespace="a438d269-f37f-4f63-9bb0-3ee5465e86d2"/>
    <xsd:element name="properties">
      <xsd:complexType>
        <xsd:sequence>
          <xsd:element name="documentManagement">
            <xsd:complexType>
              <xsd:all>
                <xsd:element ref="ns2:c5c87486329e4be39bab181b036c310a" minOccurs="0"/>
                <xsd:element ref="ns2:TaxCatchAll" minOccurs="0"/>
                <xsd:element ref="ns2:TaxCatchAllLabel" minOccurs="0"/>
                <xsd:element ref="ns2:d0411bf1067d45cd8f19cfb38ec84467" minOccurs="0"/>
                <xsd:element ref="ns2:j4660a7390d148e69903507876da85bf" minOccurs="0"/>
                <xsd:element ref="ns2:d4e02f7643bd49ce9a80453ceffbead5" minOccurs="0"/>
                <xsd:element ref="ns2:m49136c7a9a84fa3b109976f6b03c931" minOccurs="0"/>
                <xsd:element ref="ns2:pd75e69d3404407397a7eb0d5479894d" minOccurs="0"/>
                <xsd:element ref="ns2:kb4ef000c8eb493f8d4aaf2178e05487" minOccurs="0"/>
                <xsd:element ref="ns2:ed3e8be2d07446728d3dbbf5c7aa8ac2" minOccurs="0"/>
                <xsd:element ref="ns2:Year" minOccurs="0"/>
                <xsd:element ref="ns2:PI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269-f37f-4f63-9bb0-3ee5465e86d2" elementFormDefault="qualified">
    <xsd:import namespace="http://schemas.microsoft.com/office/2006/documentManagement/types"/>
    <xsd:import namespace="http://schemas.microsoft.com/office/infopath/2007/PartnerControls"/>
    <xsd:element name="c5c87486329e4be39bab181b036c310a" ma:index="7" ma:taxonomy="true" ma:internalName="c5c87486329e4be39bab181b036c310a" ma:taxonomyFieldName="UKHO_SecurityClassification" ma:displayName="Security Classification" ma:readOnly="false" ma:default="2;#OFFICIAL|77777b58-be7e-4cc7-a0da-30387eb98d66" ma:fieldId="{c5c87486-329e-4be3-9bab-181b036c310a}" ma:sspId="4c61ba74-36e2-4635-b099-cd1df3353374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7f2c3bac-704d-42aa-b8c3-5c71e402cd49}" ma:internalName="TaxCatchAll" ma:readOnly="false" ma:showField="CatchAllData" ma:web="4a0321a7-2001-4682-b9e8-0e2bd6f1b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7f2c3bac-704d-42aa-b8c3-5c71e402cd49}" ma:internalName="TaxCatchAllLabel" ma:readOnly="false" ma:showField="CatchAllDataLabel" ma:web="4a0321a7-2001-4682-b9e8-0e2bd6f1bc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411bf1067d45cd8f19cfb38ec84467" ma:index="12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4c61ba74-36e2-4635-b099-cd1df3353374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660a7390d148e69903507876da85bf" ma:index="14" nillable="true" ma:displayName="UKHO_SecurityClassification_0" ma:hidden="true" ma:internalName="j4660a7390d148e69903507876da85bf" ma:readOnly="false">
      <xsd:simpleType>
        <xsd:restriction base="dms:Note"/>
      </xsd:simpleType>
    </xsd:element>
    <xsd:element name="d4e02f7643bd49ce9a80453ceffbead5" ma:index="15" nillable="true" ma:displayName="UKHO_OrganisationStructure_0" ma:hidden="true" ma:internalName="d4e02f7643bd49ce9a80453ceffbead5" ma:readOnly="false">
      <xsd:simpleType>
        <xsd:restriction base="dms:Note"/>
      </xsd:simpleType>
    </xsd:element>
    <xsd:element name="m49136c7a9a84fa3b109976f6b03c931" ma:index="16" nillable="true" ma:taxonomy="true" ma:internalName="m49136c7a9a84fa3b109976f6b03c931" ma:taxonomyFieldName="Country" ma:displayName="Country" ma:default="" ma:fieldId="{649136c7-a9a8-4fa3-b109-976f6b03c931}" ma:sspId="4c61ba74-36e2-4635-b099-cd1df3353374" ma:termSetId="feb40e58-155f-412a-b4ef-afbe204de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d75e69d3404407397a7eb0d5479894d" ma:index="18" nillable="true" ma:taxonomy="true" ma:internalName="pd75e69d3404407397a7eb0d5479894d" ma:taxonomyFieldName="Committees_x0020_and_x0020_WG" ma:displayName="Committees and WG" ma:default="" ma:fieldId="{9d75e69d-3404-4073-97a7-eb0d5479894d}" ma:sspId="4c61ba74-36e2-4635-b099-cd1df3353374" ma:termSetId="a25979c6-736c-42cb-806f-37eacf539c14" ma:anchorId="f1ca98fb-3b32-445a-9da7-04da63a0b02e" ma:open="false" ma:isKeyword="false">
      <xsd:complexType>
        <xsd:sequence>
          <xsd:element ref="pc:Terms" minOccurs="0" maxOccurs="1"/>
        </xsd:sequence>
      </xsd:complexType>
    </xsd:element>
    <xsd:element name="kb4ef000c8eb493f8d4aaf2178e05487" ma:index="20" nillable="true" ma:taxonomy="true" ma:internalName="kb4ef000c8eb493f8d4aaf2178e05487" ma:taxonomyFieldName="IP_x0020_HIP_x0020_Area" ma:displayName="IP HIP Region" ma:default="" ma:fieldId="{4b4ef000-c8eb-493f-8d4a-af2178e05487}" ma:sspId="4c61ba74-36e2-4635-b099-cd1df3353374" ma:termSetId="a25979c6-736c-42cb-806f-37eacf539c14" ma:anchorId="e130e950-2437-42ab-b67e-834030cfdea8" ma:open="false" ma:isKeyword="false">
      <xsd:complexType>
        <xsd:sequence>
          <xsd:element ref="pc:Terms" minOccurs="0" maxOccurs="1"/>
        </xsd:sequence>
      </xsd:complexType>
    </xsd:element>
    <xsd:element name="ed3e8be2d07446728d3dbbf5c7aa8ac2" ma:index="21" nillable="true" ma:taxonomy="true" ma:internalName="ed3e8be2d07446728d3dbbf5c7aa8ac2" ma:taxonomyFieldName="National_x0020_Hydrographer_x0020_IHO_x0020_Document_x0020_Type" ma:displayName="National Hydrographer IHO Document Type" ma:default="" ma:fieldId="{ed3e8be2-d074-4672-8d3d-bbf5c7aa8ac2}" ma:taxonomyMulti="true" ma:sspId="4c61ba74-36e2-4635-b099-cd1df3353374" ma:termSetId="0994d431-c3de-4816-b7d2-91bc118660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Year" ma:index="23" nillable="true" ma:displayName="Year" ma:internalName="Year">
      <xsd:simpleType>
        <xsd:restriction base="dms:Text">
          <xsd:maxLength value="4"/>
        </xsd:restriction>
      </xsd:simpleType>
    </xsd:element>
    <xsd:element name="PII" ma:index="25" nillable="true" ma:displayName="PII" ma:default="0" ma:description="Does this document contain Personally Identifiable Information?" ma:internalName="PII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c61ba74-36e2-4635-b099-cd1df3353374" ContentTypeId="0x010100AF82AC212BE65442A8724FE7C83737C70A0D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3e8be2d07446728d3dbbf5c7aa8ac2 xmlns="a438d269-f37f-4f63-9bb0-3ee5465e86d2">
      <Terms xmlns="http://schemas.microsoft.com/office/infopath/2007/PartnerControls"/>
    </ed3e8be2d07446728d3dbbf5c7aa8ac2>
    <TaxCatchAll xmlns="a438d269-f37f-4f63-9bb0-3ee5465e86d2">
      <Value>408</Value>
      <Value>2</Value>
      <Value>168</Value>
      <Value>7</Value>
    </TaxCatchAll>
    <TaxCatchAllLabel xmlns="a438d269-f37f-4f63-9bb0-3ee5465e86d2"/>
    <d0411bf1067d45cd8f19cfb38ec84467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Data Acquisition</TermName>
          <TermId xmlns="http://schemas.microsoft.com/office/infopath/2007/PartnerControls">ce2db977-0224-423b-85f6-590fd657f931</TermId>
        </TermInfo>
      </Terms>
    </d0411bf1067d45cd8f19cfb38ec84467>
    <c5c87486329e4be39bab181b036c310a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j4660a7390d148e69903507876da85bf xmlns="a438d269-f37f-4f63-9bb0-3ee5465e86d2" xsi:nil="true"/>
    <d4e02f7643bd49ce9a80453ceffbead5 xmlns="a438d269-f37f-4f63-9bb0-3ee5465e86d2" xsi:nil="true"/>
    <Year xmlns="a438d269-f37f-4f63-9bb0-3ee5465e86d2">2017</Year>
    <kb4ef000c8eb493f8d4aaf2178e05487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HIP-A</TermName>
          <TermId xmlns="http://schemas.microsoft.com/office/infopath/2007/PartnerControls">4f9b2229-1d36-4dae-94ca-e3f4a0003205</TermId>
        </TermInfo>
      </Terms>
    </kb4ef000c8eb493f8d4aaf2178e05487>
    <m49136c7a9a84fa3b109976f6b03c931 xmlns="a438d269-f37f-4f63-9bb0-3ee5465e86d2">
      <Terms xmlns="http://schemas.microsoft.com/office/infopath/2007/PartnerControls"/>
    </m49136c7a9a84fa3b109976f6b03c931>
    <pd75e69d3404407397a7eb0d5479894d xmlns="a438d269-f37f-4f63-9bb0-3ee5465e86d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MACHC</TermName>
          <TermId xmlns="http://schemas.microsoft.com/office/infopath/2007/PartnerControls">9f18acc9-b73c-411f-aa43-ca1d38aad6a1</TermId>
        </TermInfo>
      </Terms>
    </pd75e69d3404407397a7eb0d5479894d>
    <PII xmlns="a438d269-f37f-4f63-9bb0-3ee5465e86d2">false</PII>
  </documentManagement>
</p:properties>
</file>

<file path=customXml/itemProps1.xml><?xml version="1.0" encoding="utf-8"?>
<ds:datastoreItem xmlns:ds="http://schemas.openxmlformats.org/officeDocument/2006/customXml" ds:itemID="{7D3F2AC0-FFC5-47E7-8521-055FE251B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73428-8D9E-4E64-AA1A-3D40DE140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8d269-f37f-4f63-9bb0-3ee5465e8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591F6-6014-4DF7-9B23-B1415843046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DADBBA5-ACDB-43DC-8004-661F39B0BE1F}">
  <ds:schemaRefs>
    <ds:schemaRef ds:uri="http://purl.org/dc/elements/1.1/"/>
    <ds:schemaRef ds:uri="http://schemas.microsoft.com/office/2006/metadata/properties"/>
    <ds:schemaRef ds:uri="a438d269-f37f-4f63-9bb0-3ee5465e86d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On-screen Show (4:3)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1_Custom Design</vt:lpstr>
      <vt:lpstr>Custom Design</vt:lpstr>
      <vt:lpstr>UK National Report 18th Meso American and Caribbean Sea              Hydrographic Commission (MACHC) VARADERO, CUBA ,    27th November - 2nd December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Activity</vt:lpstr>
      <vt:lpstr>PowerPoint Presentation</vt:lpstr>
      <vt:lpstr>Capacity Building</vt:lpstr>
      <vt:lpstr>       Global Partnering and Engagement</vt:lpstr>
      <vt:lpstr>UKHO Transformation</vt:lpstr>
      <vt:lpstr>UKHO International Programmes and Training Team</vt:lpstr>
      <vt:lpstr>UKHO International Programmes and Training Team</vt:lpstr>
      <vt:lpstr>UKHO International Programmes and Training Team</vt:lpstr>
      <vt:lpstr>UKHO New Build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Report Presentaton MACHC18 take 2</dc:title>
  <dc:creator/>
  <cp:lastModifiedBy/>
  <cp:revision>1</cp:revision>
  <dcterms:created xsi:type="dcterms:W3CDTF">2017-10-13T10:28:46Z</dcterms:created>
  <dcterms:modified xsi:type="dcterms:W3CDTF">2018-01-19T13:06:22Z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0x010100AF82AC212BE65442A8724FE7C83737C70A0D00136662448476DD4784FB94099B6F4823</vt:lpwstr>
  </property>
  <property fmtid="{D5CDD505-2E9C-101B-9397-08002B2CF9AE}" pid="3" name="UKHO_OrganisationStructure">
    <vt:lpwstr>7;#Data Acquisition|ce2db977-0224-423b-85f6-590fd657f931</vt:lpwstr>
  </property>
  <property fmtid="{D5CDD505-2E9C-101B-9397-08002B2CF9AE}" pid="4" name="National Hydrographer IHO Document Type">
    <vt:lpwstr/>
  </property>
  <property fmtid="{D5CDD505-2E9C-101B-9397-08002B2CF9AE}" pid="5" name="UKHO_SecurityClassification">
    <vt:lpwstr>2;#OFFICIAL|77777b58-be7e-4cc7-a0da-30387eb98d66</vt:lpwstr>
  </property>
  <property fmtid="{D5CDD505-2E9C-101B-9397-08002B2CF9AE}" pid="6" name="IP HIP Area">
    <vt:lpwstr>168;#HIP-A|4f9b2229-1d36-4dae-94ca-e3f4a0003205</vt:lpwstr>
  </property>
  <property fmtid="{D5CDD505-2E9C-101B-9397-08002B2CF9AE}" pid="7" name="Committees and WG">
    <vt:lpwstr>408;#MACHC|9f18acc9-b73c-411f-aa43-ca1d38aad6a1</vt:lpwstr>
  </property>
  <property fmtid="{D5CDD505-2E9C-101B-9397-08002B2CF9AE}" pid="8" name="Country">
    <vt:lpwstr/>
  </property>
  <property fmtid="{D5CDD505-2E9C-101B-9397-08002B2CF9AE}" pid="9" name="Retention/Review Period">
    <vt:r8>1</vt:r8>
  </property>
  <property fmtid="{D5CDD505-2E9C-101B-9397-08002B2CF9AE}" pid="10" name="Retention Action">
    <vt:lpwstr>Review</vt:lpwstr>
  </property>
</Properties>
</file>