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handoutMasterIdLst>
    <p:handoutMasterId r:id="rId33"/>
  </p:handoutMasterIdLst>
  <p:sldIdLst>
    <p:sldId id="256" r:id="rId2"/>
    <p:sldId id="324" r:id="rId3"/>
    <p:sldId id="315" r:id="rId4"/>
    <p:sldId id="338" r:id="rId5"/>
    <p:sldId id="339" r:id="rId6"/>
    <p:sldId id="340" r:id="rId7"/>
    <p:sldId id="341" r:id="rId8"/>
    <p:sldId id="332" r:id="rId9"/>
    <p:sldId id="342" r:id="rId10"/>
    <p:sldId id="334" r:id="rId11"/>
    <p:sldId id="335" r:id="rId12"/>
    <p:sldId id="336" r:id="rId13"/>
    <p:sldId id="337" r:id="rId14"/>
    <p:sldId id="321" r:id="rId15"/>
    <p:sldId id="344" r:id="rId16"/>
    <p:sldId id="351" r:id="rId17"/>
    <p:sldId id="350" r:id="rId18"/>
    <p:sldId id="360" r:id="rId19"/>
    <p:sldId id="361" r:id="rId20"/>
    <p:sldId id="362" r:id="rId21"/>
    <p:sldId id="363" r:id="rId22"/>
    <p:sldId id="343" r:id="rId23"/>
    <p:sldId id="323" r:id="rId24"/>
    <p:sldId id="364" r:id="rId25"/>
    <p:sldId id="365" r:id="rId26"/>
    <p:sldId id="366" r:id="rId27"/>
    <p:sldId id="367" r:id="rId28"/>
    <p:sldId id="368" r:id="rId29"/>
    <p:sldId id="369" r:id="rId30"/>
    <p:sldId id="327" r:id="rId31"/>
  </p:sldIdLst>
  <p:sldSz cx="9144000" cy="6858000" type="screen4x3"/>
  <p:notesSz cx="6797675" cy="9928225"/>
  <p:defaultTextStyle>
    <a:defPPr>
      <a:defRPr lang="en-US"/>
    </a:defPPr>
    <a:lvl1pPr algn="l" rtl="0" fontAlgn="base">
      <a:spcBef>
        <a:spcPct val="0"/>
      </a:spcBef>
      <a:spcAft>
        <a:spcPct val="0"/>
      </a:spcAft>
      <a:defRPr sz="2200" kern="1200">
        <a:solidFill>
          <a:schemeClr val="tx1"/>
        </a:solidFill>
        <a:latin typeface="Verdana" pitchFamily="34" charset="0"/>
        <a:ea typeface="+mn-ea"/>
        <a:cs typeface="+mn-cs"/>
      </a:defRPr>
    </a:lvl1pPr>
    <a:lvl2pPr marL="457200" algn="l" rtl="0" fontAlgn="base">
      <a:spcBef>
        <a:spcPct val="0"/>
      </a:spcBef>
      <a:spcAft>
        <a:spcPct val="0"/>
      </a:spcAft>
      <a:defRPr sz="2200" kern="1200">
        <a:solidFill>
          <a:schemeClr val="tx1"/>
        </a:solidFill>
        <a:latin typeface="Verdana" pitchFamily="34" charset="0"/>
        <a:ea typeface="+mn-ea"/>
        <a:cs typeface="+mn-cs"/>
      </a:defRPr>
    </a:lvl2pPr>
    <a:lvl3pPr marL="914400" algn="l" rtl="0" fontAlgn="base">
      <a:spcBef>
        <a:spcPct val="0"/>
      </a:spcBef>
      <a:spcAft>
        <a:spcPct val="0"/>
      </a:spcAft>
      <a:defRPr sz="2200" kern="1200">
        <a:solidFill>
          <a:schemeClr val="tx1"/>
        </a:solidFill>
        <a:latin typeface="Verdana" pitchFamily="34" charset="0"/>
        <a:ea typeface="+mn-ea"/>
        <a:cs typeface="+mn-cs"/>
      </a:defRPr>
    </a:lvl3pPr>
    <a:lvl4pPr marL="1371600" algn="l" rtl="0" fontAlgn="base">
      <a:spcBef>
        <a:spcPct val="0"/>
      </a:spcBef>
      <a:spcAft>
        <a:spcPct val="0"/>
      </a:spcAft>
      <a:defRPr sz="2200" kern="1200">
        <a:solidFill>
          <a:schemeClr val="tx1"/>
        </a:solidFill>
        <a:latin typeface="Verdana" pitchFamily="34" charset="0"/>
        <a:ea typeface="+mn-ea"/>
        <a:cs typeface="+mn-cs"/>
      </a:defRPr>
    </a:lvl4pPr>
    <a:lvl5pPr marL="1828800" algn="l" rtl="0" fontAlgn="base">
      <a:spcBef>
        <a:spcPct val="0"/>
      </a:spcBef>
      <a:spcAft>
        <a:spcPct val="0"/>
      </a:spcAft>
      <a:defRPr sz="2200" kern="1200">
        <a:solidFill>
          <a:schemeClr val="tx1"/>
        </a:solidFill>
        <a:latin typeface="Verdana" pitchFamily="34" charset="0"/>
        <a:ea typeface="+mn-ea"/>
        <a:cs typeface="+mn-cs"/>
      </a:defRPr>
    </a:lvl5pPr>
    <a:lvl6pPr marL="2286000" algn="l" defTabSz="914400" rtl="0" eaLnBrk="1" latinLnBrk="0" hangingPunct="1">
      <a:defRPr sz="2200" kern="1200">
        <a:solidFill>
          <a:schemeClr val="tx1"/>
        </a:solidFill>
        <a:latin typeface="Verdana" pitchFamily="34" charset="0"/>
        <a:ea typeface="+mn-ea"/>
        <a:cs typeface="+mn-cs"/>
      </a:defRPr>
    </a:lvl6pPr>
    <a:lvl7pPr marL="2743200" algn="l" defTabSz="914400" rtl="0" eaLnBrk="1" latinLnBrk="0" hangingPunct="1">
      <a:defRPr sz="2200" kern="1200">
        <a:solidFill>
          <a:schemeClr val="tx1"/>
        </a:solidFill>
        <a:latin typeface="Verdana" pitchFamily="34" charset="0"/>
        <a:ea typeface="+mn-ea"/>
        <a:cs typeface="+mn-cs"/>
      </a:defRPr>
    </a:lvl7pPr>
    <a:lvl8pPr marL="3200400" algn="l" defTabSz="914400" rtl="0" eaLnBrk="1" latinLnBrk="0" hangingPunct="1">
      <a:defRPr sz="2200" kern="1200">
        <a:solidFill>
          <a:schemeClr val="tx1"/>
        </a:solidFill>
        <a:latin typeface="Verdana" pitchFamily="34" charset="0"/>
        <a:ea typeface="+mn-ea"/>
        <a:cs typeface="+mn-cs"/>
      </a:defRPr>
    </a:lvl8pPr>
    <a:lvl9pPr marL="3657600" algn="l" defTabSz="914400" rtl="0" eaLnBrk="1" latinLnBrk="0" hangingPunct="1">
      <a:defRPr sz="22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99FFCC"/>
    <a:srgbClr val="99FF99"/>
    <a:srgbClr val="66FF66"/>
    <a:srgbClr val="33CC33"/>
    <a:srgbClr val="FFFF66"/>
    <a:srgbClr val="005187"/>
    <a:srgbClr val="000000"/>
    <a:srgbClr val="55286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26" autoAdjust="0"/>
    <p:restoredTop sz="94580" autoAdjust="0"/>
  </p:normalViewPr>
  <p:slideViewPr>
    <p:cSldViewPr>
      <p:cViewPr varScale="1">
        <p:scale>
          <a:sx n="94" d="100"/>
          <a:sy n="94" d="100"/>
        </p:scale>
        <p:origin x="960"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3222"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523756" y="470557"/>
            <a:ext cx="5762900" cy="4356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defTabSz="960333" eaLnBrk="0" hangingPunct="0">
              <a:spcBef>
                <a:spcPct val="0"/>
              </a:spcBef>
              <a:defRPr sz="1000">
                <a:latin typeface="Arial" charset="0"/>
              </a:defRPr>
            </a:lvl1pPr>
          </a:lstStyle>
          <a:p>
            <a:pPr>
              <a:defRPr/>
            </a:pPr>
            <a:endParaRPr lang="nl-NL"/>
          </a:p>
        </p:txBody>
      </p:sp>
      <p:sp>
        <p:nvSpPr>
          <p:cNvPr id="32771" name="Rectangle 3"/>
          <p:cNvSpPr>
            <a:spLocks noGrp="1" noChangeArrowheads="1"/>
          </p:cNvSpPr>
          <p:nvPr>
            <p:ph type="dt" sz="quarter" idx="1"/>
          </p:nvPr>
        </p:nvSpPr>
        <p:spPr bwMode="auto">
          <a:xfrm>
            <a:off x="523756" y="119718"/>
            <a:ext cx="2945129" cy="15463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defTabSz="960333" eaLnBrk="0" hangingPunct="0">
              <a:spcBef>
                <a:spcPct val="0"/>
              </a:spcBef>
              <a:defRPr sz="800">
                <a:latin typeface="Arial" charset="0"/>
              </a:defRPr>
            </a:lvl1pPr>
          </a:lstStyle>
          <a:p>
            <a:pPr>
              <a:defRPr/>
            </a:pPr>
            <a:r>
              <a:rPr lang="nl-NL"/>
              <a:t>26 October 2010</a:t>
            </a:r>
          </a:p>
        </p:txBody>
      </p:sp>
      <p:sp>
        <p:nvSpPr>
          <p:cNvPr id="32772" name="Rectangle 4"/>
          <p:cNvSpPr>
            <a:spLocks noGrp="1" noChangeArrowheads="1"/>
          </p:cNvSpPr>
          <p:nvPr>
            <p:ph type="ftr" sz="quarter" idx="2"/>
          </p:nvPr>
        </p:nvSpPr>
        <p:spPr bwMode="auto">
          <a:xfrm>
            <a:off x="523757" y="9431066"/>
            <a:ext cx="5912544" cy="49716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960333" eaLnBrk="0" hangingPunct="0">
              <a:spcBef>
                <a:spcPct val="0"/>
              </a:spcBef>
              <a:defRPr sz="1000">
                <a:latin typeface="Arial" charset="0"/>
              </a:defRPr>
            </a:lvl1pPr>
          </a:lstStyle>
          <a:p>
            <a:pPr>
              <a:defRPr/>
            </a:pPr>
            <a:r>
              <a:rPr lang="nl-NL"/>
              <a:t>Eventuele voettekst</a:t>
            </a:r>
          </a:p>
        </p:txBody>
      </p:sp>
      <p:sp>
        <p:nvSpPr>
          <p:cNvPr id="32773" name="Rectangle 5"/>
          <p:cNvSpPr>
            <a:spLocks noGrp="1" noChangeArrowheads="1"/>
          </p:cNvSpPr>
          <p:nvPr>
            <p:ph type="sldNum" sz="quarter" idx="3"/>
          </p:nvPr>
        </p:nvSpPr>
        <p:spPr bwMode="auto">
          <a:xfrm>
            <a:off x="6495202" y="9431066"/>
            <a:ext cx="224467" cy="49716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defTabSz="960333" eaLnBrk="0" hangingPunct="0">
              <a:spcBef>
                <a:spcPct val="0"/>
              </a:spcBef>
              <a:defRPr sz="1000">
                <a:latin typeface="Arial" charset="0"/>
              </a:defRPr>
            </a:lvl1pPr>
          </a:lstStyle>
          <a:p>
            <a:pPr>
              <a:defRPr/>
            </a:pPr>
            <a:fld id="{169F8614-09D7-4843-B3F9-A431175A8389}" type="slidenum">
              <a:rPr lang="nl-NL"/>
              <a:pPr>
                <a:defRPr/>
              </a:pPr>
              <a:t>‹#›</a:t>
            </a:fld>
            <a:endParaRPr lang="nl-NL"/>
          </a:p>
        </p:txBody>
      </p:sp>
      <p:pic>
        <p:nvPicPr>
          <p:cNvPr id="15366" name="Picture 19" descr="Def_p_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12544" y="1"/>
            <a:ext cx="885131" cy="590273"/>
          </a:xfrm>
          <a:prstGeom prst="rect">
            <a:avLst/>
          </a:prstGeom>
          <a:noFill/>
          <a:ln w="9525">
            <a:noFill/>
            <a:miter lim="800000"/>
            <a:headEnd/>
            <a:tailEnd/>
          </a:ln>
        </p:spPr>
      </p:pic>
      <p:sp>
        <p:nvSpPr>
          <p:cNvPr id="32788" name="RubriceringEnMerking2"/>
          <p:cNvSpPr txBox="1">
            <a:spLocks noChangeArrowheads="1"/>
          </p:cNvSpPr>
          <p:nvPr/>
        </p:nvSpPr>
        <p:spPr bwMode="auto">
          <a:xfrm rot="-5400000">
            <a:off x="6549860" y="2939921"/>
            <a:ext cx="123111" cy="120989"/>
          </a:xfrm>
          <a:prstGeom prst="rect">
            <a:avLst/>
          </a:prstGeom>
          <a:noFill/>
          <a:ln w="9525">
            <a:noFill/>
            <a:miter lim="800000"/>
            <a:headEnd/>
            <a:tailEnd/>
          </a:ln>
        </p:spPr>
        <p:txBody>
          <a:bodyPr vert="eaVert" lIns="0" tIns="0" rIns="0" bIns="0">
            <a:spAutoFit/>
          </a:bodyPr>
          <a:lstStyle/>
          <a:p>
            <a:pPr algn="r" eaLnBrk="0" hangingPunct="0">
              <a:defRPr/>
            </a:pPr>
            <a:endParaRPr lang="nl-NL" sz="800">
              <a:latin typeface="Arial" charset="0"/>
            </a:endParaRPr>
          </a:p>
        </p:txBody>
      </p:sp>
      <p:sp>
        <p:nvSpPr>
          <p:cNvPr id="32789" name="RubriceringEnMerking"/>
          <p:cNvSpPr txBox="1">
            <a:spLocks noChangeArrowheads="1"/>
          </p:cNvSpPr>
          <p:nvPr/>
        </p:nvSpPr>
        <p:spPr bwMode="auto">
          <a:xfrm rot="-5400000">
            <a:off x="6548268" y="6881448"/>
            <a:ext cx="123111" cy="120989"/>
          </a:xfrm>
          <a:prstGeom prst="rect">
            <a:avLst/>
          </a:prstGeom>
          <a:noFill/>
          <a:ln w="9525">
            <a:noFill/>
            <a:miter lim="800000"/>
            <a:headEnd/>
            <a:tailEnd/>
          </a:ln>
        </p:spPr>
        <p:txBody>
          <a:bodyPr vert="eaVert" lIns="0" tIns="0" rIns="0" bIns="0">
            <a:spAutoFit/>
          </a:bodyPr>
          <a:lstStyle/>
          <a:p>
            <a:pPr eaLnBrk="0" hangingPunct="0">
              <a:defRPr/>
            </a:pPr>
            <a:endParaRPr lang="nl-NL" sz="800">
              <a:latin typeface="Arial" charset="0"/>
            </a:endParaRPr>
          </a:p>
        </p:txBody>
      </p:sp>
    </p:spTree>
    <p:extLst>
      <p:ext uri="{BB962C8B-B14F-4D97-AF65-F5344CB8AC3E}">
        <p14:creationId xmlns:p14="http://schemas.microsoft.com/office/powerpoint/2010/main" val="3923650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523756" y="472218"/>
            <a:ext cx="5762900" cy="43397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defTabSz="960333" eaLnBrk="0" hangingPunct="0">
              <a:spcBef>
                <a:spcPct val="0"/>
              </a:spcBef>
              <a:defRPr sz="1000">
                <a:latin typeface="Arial" charset="0"/>
              </a:defRPr>
            </a:lvl1pPr>
          </a:lstStyle>
          <a:p>
            <a:pPr>
              <a:defRPr/>
            </a:pPr>
            <a:endParaRPr lang="en-US"/>
          </a:p>
        </p:txBody>
      </p:sp>
      <p:sp>
        <p:nvSpPr>
          <p:cNvPr id="5123" name="Rectangle 3"/>
          <p:cNvSpPr>
            <a:spLocks noGrp="1" noChangeArrowheads="1"/>
          </p:cNvSpPr>
          <p:nvPr>
            <p:ph type="dt" idx="1"/>
          </p:nvPr>
        </p:nvSpPr>
        <p:spPr bwMode="auto">
          <a:xfrm>
            <a:off x="522164" y="119718"/>
            <a:ext cx="2945129" cy="15629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defTabSz="960333" eaLnBrk="0" hangingPunct="0">
              <a:spcBef>
                <a:spcPct val="0"/>
              </a:spcBef>
              <a:defRPr sz="800">
                <a:latin typeface="Arial" charset="0"/>
              </a:defRPr>
            </a:lvl1pPr>
          </a:lstStyle>
          <a:p>
            <a:pPr>
              <a:defRPr/>
            </a:pPr>
            <a:r>
              <a:rPr lang="en-US"/>
              <a:t>26 October 2010</a:t>
            </a:r>
          </a:p>
        </p:txBody>
      </p:sp>
      <p:sp>
        <p:nvSpPr>
          <p:cNvPr id="14340" name="Rectangle 4"/>
          <p:cNvSpPr>
            <a:spLocks noGrp="1" noRot="1" noChangeAspect="1" noChangeArrowheads="1" noTextEdit="1"/>
          </p:cNvSpPr>
          <p:nvPr>
            <p:ph type="sldImg" idx="2"/>
          </p:nvPr>
        </p:nvSpPr>
        <p:spPr bwMode="auto">
          <a:xfrm>
            <a:off x="355600" y="982663"/>
            <a:ext cx="4964113" cy="372427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523756" y="4896773"/>
            <a:ext cx="4640567" cy="405209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noProof="0" smtClean="0"/>
              <a:t>Klik om het opmaakprofiel van de modeltekst te bewerken</a:t>
            </a:r>
          </a:p>
          <a:p>
            <a:pPr lvl="1"/>
            <a:r>
              <a:rPr lang="en-US" noProof="0" smtClean="0"/>
              <a:t>Tweede niveau</a:t>
            </a:r>
          </a:p>
          <a:p>
            <a:pPr lvl="2"/>
            <a:r>
              <a:rPr lang="en-US" noProof="0" smtClean="0"/>
              <a:t>Derde niveau</a:t>
            </a:r>
          </a:p>
          <a:p>
            <a:pPr lvl="3"/>
            <a:r>
              <a:rPr lang="en-US" noProof="0" smtClean="0"/>
              <a:t>Vierde niveau</a:t>
            </a:r>
          </a:p>
          <a:p>
            <a:pPr lvl="4"/>
            <a:r>
              <a:rPr lang="en-US" noProof="0" smtClean="0"/>
              <a:t>Vijfde niveau</a:t>
            </a:r>
          </a:p>
        </p:txBody>
      </p:sp>
      <p:sp>
        <p:nvSpPr>
          <p:cNvPr id="5126" name="Rectangle 6"/>
          <p:cNvSpPr>
            <a:spLocks noGrp="1" noChangeArrowheads="1"/>
          </p:cNvSpPr>
          <p:nvPr>
            <p:ph type="ftr" sz="quarter" idx="4"/>
          </p:nvPr>
        </p:nvSpPr>
        <p:spPr bwMode="auto">
          <a:xfrm>
            <a:off x="522164" y="9431066"/>
            <a:ext cx="5988959" cy="49716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960333" eaLnBrk="0" hangingPunct="0">
              <a:spcBef>
                <a:spcPct val="0"/>
              </a:spcBef>
              <a:defRPr sz="1000">
                <a:latin typeface="Arial" charset="0"/>
              </a:defRPr>
            </a:lvl1pPr>
          </a:lstStyle>
          <a:p>
            <a:pPr>
              <a:defRPr/>
            </a:pPr>
            <a:r>
              <a:rPr lang="en-US"/>
              <a:t>Eventuele voettekst</a:t>
            </a:r>
          </a:p>
        </p:txBody>
      </p:sp>
      <p:sp>
        <p:nvSpPr>
          <p:cNvPr id="5127" name="Rectangle 7"/>
          <p:cNvSpPr>
            <a:spLocks noGrp="1" noChangeArrowheads="1"/>
          </p:cNvSpPr>
          <p:nvPr>
            <p:ph type="sldNum" sz="quarter" idx="5"/>
          </p:nvPr>
        </p:nvSpPr>
        <p:spPr bwMode="auto">
          <a:xfrm>
            <a:off x="6496795" y="9431066"/>
            <a:ext cx="226059" cy="49716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defTabSz="960333" eaLnBrk="0" hangingPunct="0">
              <a:spcBef>
                <a:spcPct val="0"/>
              </a:spcBef>
              <a:defRPr sz="1000">
                <a:latin typeface="Arial" charset="0"/>
              </a:defRPr>
            </a:lvl1pPr>
          </a:lstStyle>
          <a:p>
            <a:pPr>
              <a:defRPr/>
            </a:pPr>
            <a:fld id="{C16C24B1-3F57-4E7F-9347-F6D8F7C45BFE}" type="slidenum">
              <a:rPr lang="en-US"/>
              <a:pPr>
                <a:defRPr/>
              </a:pPr>
              <a:t>‹#›</a:t>
            </a:fld>
            <a:endParaRPr lang="en-US"/>
          </a:p>
        </p:txBody>
      </p:sp>
      <p:pic>
        <p:nvPicPr>
          <p:cNvPr id="14344" name="Picture 18" descr="Def_p_p"/>
          <p:cNvPicPr>
            <a:picLocks noChangeAspect="1" noChangeArrowheads="1"/>
          </p:cNvPicPr>
          <p:nvPr/>
        </p:nvPicPr>
        <p:blipFill>
          <a:blip r:embed="rId2"/>
          <a:srcRect/>
          <a:stretch>
            <a:fillRect/>
          </a:stretch>
        </p:blipFill>
        <p:spPr bwMode="auto">
          <a:xfrm>
            <a:off x="5912544" y="1"/>
            <a:ext cx="885131" cy="590273"/>
          </a:xfrm>
          <a:prstGeom prst="rect">
            <a:avLst/>
          </a:prstGeom>
          <a:noFill/>
          <a:ln w="9525">
            <a:noFill/>
            <a:miter lim="800000"/>
            <a:headEnd/>
            <a:tailEnd/>
          </a:ln>
        </p:spPr>
      </p:pic>
      <p:sp>
        <p:nvSpPr>
          <p:cNvPr id="5139" name="RubriceringEnMerking2"/>
          <p:cNvSpPr txBox="1">
            <a:spLocks noChangeArrowheads="1"/>
          </p:cNvSpPr>
          <p:nvPr/>
        </p:nvSpPr>
        <p:spPr bwMode="auto">
          <a:xfrm rot="-5400000">
            <a:off x="6549860" y="2939921"/>
            <a:ext cx="123111" cy="120989"/>
          </a:xfrm>
          <a:prstGeom prst="rect">
            <a:avLst/>
          </a:prstGeom>
          <a:noFill/>
          <a:ln w="9525">
            <a:noFill/>
            <a:miter lim="800000"/>
            <a:headEnd/>
            <a:tailEnd/>
          </a:ln>
        </p:spPr>
        <p:txBody>
          <a:bodyPr vert="eaVert" lIns="0" tIns="0" rIns="0" bIns="0">
            <a:spAutoFit/>
          </a:bodyPr>
          <a:lstStyle/>
          <a:p>
            <a:pPr algn="r" eaLnBrk="0" hangingPunct="0">
              <a:defRPr/>
            </a:pPr>
            <a:endParaRPr lang="nl-NL" sz="800">
              <a:latin typeface="Arial" charset="0"/>
            </a:endParaRPr>
          </a:p>
        </p:txBody>
      </p:sp>
      <p:sp>
        <p:nvSpPr>
          <p:cNvPr id="5140" name="RubriceringEnMerking"/>
          <p:cNvSpPr txBox="1">
            <a:spLocks noChangeArrowheads="1"/>
          </p:cNvSpPr>
          <p:nvPr/>
        </p:nvSpPr>
        <p:spPr bwMode="auto">
          <a:xfrm rot="-5400000">
            <a:off x="6548268" y="6881448"/>
            <a:ext cx="123111" cy="120989"/>
          </a:xfrm>
          <a:prstGeom prst="rect">
            <a:avLst/>
          </a:prstGeom>
          <a:noFill/>
          <a:ln w="9525">
            <a:noFill/>
            <a:miter lim="800000"/>
            <a:headEnd/>
            <a:tailEnd/>
          </a:ln>
        </p:spPr>
        <p:txBody>
          <a:bodyPr vert="eaVert" lIns="0" tIns="0" rIns="0" bIns="0">
            <a:spAutoFit/>
          </a:bodyPr>
          <a:lstStyle/>
          <a:p>
            <a:pPr eaLnBrk="0" hangingPunct="0">
              <a:defRPr/>
            </a:pPr>
            <a:endParaRPr lang="nl-NL" sz="800">
              <a:latin typeface="Arial" charset="0"/>
            </a:endParaRPr>
          </a:p>
        </p:txBody>
      </p:sp>
    </p:spTree>
    <p:extLst>
      <p:ext uri="{BB962C8B-B14F-4D97-AF65-F5344CB8AC3E}">
        <p14:creationId xmlns:p14="http://schemas.microsoft.com/office/powerpoint/2010/main" val="2515150366"/>
      </p:ext>
    </p:extLst>
  </p:cSld>
  <p:clrMap bg1="lt1" tx1="dk1" bg2="lt2" tx2="dk2" accent1="accent1" accent2="accent2" accent3="accent3" accent4="accent4" accent5="accent5" accent6="accent6" hlink="hlink" folHlink="folHlink"/>
  <p:hf hdr="0"/>
  <p:notesStyle>
    <a:lvl1pPr algn="l" rtl="0" eaLnBrk="0" fontAlgn="base" hangingPunct="0">
      <a:lnSpc>
        <a:spcPct val="110000"/>
      </a:lnSpc>
      <a:spcBef>
        <a:spcPct val="0"/>
      </a:spcBef>
      <a:spcAft>
        <a:spcPct val="0"/>
      </a:spcAft>
      <a:defRPr sz="1000" kern="1200">
        <a:solidFill>
          <a:schemeClr val="tx1"/>
        </a:solidFill>
        <a:latin typeface="Arial" charset="0"/>
        <a:ea typeface="+mn-ea"/>
        <a:cs typeface="+mn-cs"/>
      </a:defRPr>
    </a:lvl1pPr>
    <a:lvl2pPr marL="190500" algn="l" rtl="0" eaLnBrk="0" fontAlgn="base" hangingPunct="0">
      <a:lnSpc>
        <a:spcPct val="110000"/>
      </a:lnSpc>
      <a:spcBef>
        <a:spcPct val="0"/>
      </a:spcBef>
      <a:spcAft>
        <a:spcPct val="0"/>
      </a:spcAft>
      <a:defRPr sz="1000" kern="1200">
        <a:solidFill>
          <a:schemeClr val="tx1"/>
        </a:solidFill>
        <a:latin typeface="Arial" charset="0"/>
        <a:ea typeface="+mn-ea"/>
        <a:cs typeface="+mn-cs"/>
      </a:defRPr>
    </a:lvl2pPr>
    <a:lvl3pPr marL="381000" algn="l" rtl="0" eaLnBrk="0" fontAlgn="base" hangingPunct="0">
      <a:lnSpc>
        <a:spcPct val="110000"/>
      </a:lnSpc>
      <a:spcBef>
        <a:spcPct val="0"/>
      </a:spcBef>
      <a:spcAft>
        <a:spcPct val="0"/>
      </a:spcAft>
      <a:defRPr sz="1000" kern="1200">
        <a:solidFill>
          <a:schemeClr val="tx1"/>
        </a:solidFill>
        <a:latin typeface="Arial" charset="0"/>
        <a:ea typeface="+mn-ea"/>
        <a:cs typeface="+mn-cs"/>
      </a:defRPr>
    </a:lvl3pPr>
    <a:lvl4pPr marL="571500" algn="l" rtl="0" eaLnBrk="0" fontAlgn="base" hangingPunct="0">
      <a:lnSpc>
        <a:spcPct val="110000"/>
      </a:lnSpc>
      <a:spcBef>
        <a:spcPct val="0"/>
      </a:spcBef>
      <a:spcAft>
        <a:spcPct val="0"/>
      </a:spcAft>
      <a:defRPr sz="1000" kern="1200">
        <a:solidFill>
          <a:schemeClr val="tx1"/>
        </a:solidFill>
        <a:latin typeface="Arial" charset="0"/>
        <a:ea typeface="+mn-ea"/>
        <a:cs typeface="+mn-cs"/>
      </a:defRPr>
    </a:lvl4pPr>
    <a:lvl5pPr marL="762000" algn="l" rtl="0" eaLnBrk="0" fontAlgn="base" hangingPunct="0">
      <a:lnSpc>
        <a:spcPct val="110000"/>
      </a:lnSpc>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jdelijke aanduiding voor dia-afbeelding 1"/>
          <p:cNvSpPr>
            <a:spLocks noGrp="1" noRot="1" noChangeAspect="1"/>
          </p:cNvSpPr>
          <p:nvPr>
            <p:ph type="sldImg"/>
          </p:nvPr>
        </p:nvSpPr>
        <p:spPr>
          <a:ln/>
        </p:spPr>
      </p:sp>
      <p:sp>
        <p:nvSpPr>
          <p:cNvPr id="17410" name="Tijdelijke aanduiding voor notities 2"/>
          <p:cNvSpPr>
            <a:spLocks noGrp="1"/>
          </p:cNvSpPr>
          <p:nvPr>
            <p:ph type="body" idx="1"/>
          </p:nvPr>
        </p:nvSpPr>
        <p:spPr>
          <a:noFill/>
          <a:ln/>
        </p:spPr>
        <p:txBody>
          <a:bodyPr/>
          <a:lstStyle/>
          <a:p>
            <a:endParaRPr lang="nl-NL" smtClean="0"/>
          </a:p>
        </p:txBody>
      </p:sp>
      <p:sp>
        <p:nvSpPr>
          <p:cNvPr id="17411" name="Tijdelijke aanduiding voor datum 3"/>
          <p:cNvSpPr>
            <a:spLocks noGrp="1"/>
          </p:cNvSpPr>
          <p:nvPr>
            <p:ph type="dt" sz="quarter" idx="1"/>
          </p:nvPr>
        </p:nvSpPr>
        <p:spPr>
          <a:noFill/>
        </p:spPr>
        <p:txBody>
          <a:bodyPr/>
          <a:lstStyle/>
          <a:p>
            <a:r>
              <a:rPr lang="en-US" smtClean="0"/>
              <a:t>26 October 2010</a:t>
            </a:r>
          </a:p>
        </p:txBody>
      </p:sp>
      <p:sp>
        <p:nvSpPr>
          <p:cNvPr id="17412" name="Tijdelijke aanduiding voor voettekst 4"/>
          <p:cNvSpPr>
            <a:spLocks noGrp="1"/>
          </p:cNvSpPr>
          <p:nvPr>
            <p:ph type="ftr" sz="quarter" idx="4"/>
          </p:nvPr>
        </p:nvSpPr>
        <p:spPr>
          <a:noFill/>
        </p:spPr>
        <p:txBody>
          <a:bodyPr/>
          <a:lstStyle/>
          <a:p>
            <a:r>
              <a:rPr lang="en-US" smtClean="0"/>
              <a:t>Eventuele voettekst</a:t>
            </a:r>
          </a:p>
        </p:txBody>
      </p:sp>
      <p:sp>
        <p:nvSpPr>
          <p:cNvPr id="17413" name="Tijdelijke aanduiding voor dianummer 5"/>
          <p:cNvSpPr>
            <a:spLocks noGrp="1"/>
          </p:cNvSpPr>
          <p:nvPr>
            <p:ph type="sldNum" sz="quarter" idx="5"/>
          </p:nvPr>
        </p:nvSpPr>
        <p:spPr>
          <a:noFill/>
        </p:spPr>
        <p:txBody>
          <a:bodyPr/>
          <a:lstStyle/>
          <a:p>
            <a:fld id="{8357FD6B-74D8-48DF-AF77-F3DC1C721E01}" type="slidenum">
              <a:rPr lang="en-US" smtClean="0"/>
              <a:pPr/>
              <a:t>1</a:t>
            </a:fld>
            <a:endParaRPr lang="en-US" smtClean="0"/>
          </a:p>
        </p:txBody>
      </p:sp>
    </p:spTree>
    <p:extLst>
      <p:ext uri="{BB962C8B-B14F-4D97-AF65-F5344CB8AC3E}">
        <p14:creationId xmlns:p14="http://schemas.microsoft.com/office/powerpoint/2010/main" val="2534294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pPr>
              <a:defRPr/>
            </a:pPr>
            <a:fld id="{5C539661-D461-46D8-ADA7-6C9AAB639E73}" type="slidenum">
              <a:rPr lang="en-AU" smtClean="0"/>
              <a:pPr>
                <a:defRPr/>
              </a:pPr>
              <a:t>10</a:t>
            </a:fld>
            <a:endParaRPr lang="en-AU"/>
          </a:p>
        </p:txBody>
      </p:sp>
    </p:spTree>
    <p:extLst>
      <p:ext uri="{BB962C8B-B14F-4D97-AF65-F5344CB8AC3E}">
        <p14:creationId xmlns:p14="http://schemas.microsoft.com/office/powerpoint/2010/main" val="1190795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sz="1200" dirty="0" smtClean="0"/>
              <a:t>Two more Cruise Ship Ports/Anchorages identified in Summer 2015 have already been covered by new large scale ENCs since the last analysis:</a:t>
            </a:r>
          </a:p>
          <a:p>
            <a:pPr marL="0" indent="0">
              <a:buFont typeface="Symbol" panose="05050102010706020507" pitchFamily="18" charset="2"/>
              <a:buNone/>
              <a:defRPr/>
            </a:pPr>
            <a:r>
              <a:rPr lang="en-US" altLang="en-US" sz="1200" dirty="0" smtClean="0"/>
              <a:t>	* </a:t>
            </a:r>
            <a:r>
              <a:rPr lang="en-US" altLang="en-US" sz="1200" dirty="0" err="1" smtClean="0"/>
              <a:t>Portulano</a:t>
            </a:r>
            <a:r>
              <a:rPr lang="en-US" altLang="en-US" sz="1200" dirty="0" smtClean="0"/>
              <a:t> El Gran Roque, VZ500309 </a:t>
            </a:r>
          </a:p>
          <a:p>
            <a:pPr marL="0" indent="0">
              <a:buFont typeface="Symbol" panose="05050102010706020507" pitchFamily="18" charset="2"/>
              <a:buNone/>
              <a:defRPr/>
            </a:pPr>
            <a:r>
              <a:rPr lang="en-US" altLang="en-US" sz="1200" dirty="0" smtClean="0"/>
              <a:t>	* Bahia de Santiago de Cuba, CU511905</a:t>
            </a:r>
          </a:p>
          <a:p>
            <a:pPr>
              <a:buFont typeface="Symbol" charset="2"/>
              <a:buChar char=""/>
              <a:defRPr/>
            </a:pPr>
            <a:r>
              <a:rPr lang="en-US" altLang="en-US" sz="1200" dirty="0" smtClean="0"/>
              <a:t> Mexico and Cuba have reported plans to</a:t>
            </a:r>
            <a:br>
              <a:rPr lang="en-US" altLang="en-US" sz="1200" dirty="0" smtClean="0"/>
            </a:br>
            <a:r>
              <a:rPr lang="en-US" altLang="en-US" sz="1200" dirty="0" smtClean="0"/>
              <a:t> fill many identified gaps </a:t>
            </a:r>
            <a:endParaRPr lang="en-US" dirty="0"/>
          </a:p>
        </p:txBody>
      </p:sp>
      <p:sp>
        <p:nvSpPr>
          <p:cNvPr id="4" name="Slide Number Placeholder 3"/>
          <p:cNvSpPr>
            <a:spLocks noGrp="1"/>
          </p:cNvSpPr>
          <p:nvPr>
            <p:ph type="sldNum" sz="quarter" idx="10"/>
          </p:nvPr>
        </p:nvSpPr>
        <p:spPr/>
        <p:txBody>
          <a:bodyPr/>
          <a:lstStyle/>
          <a:p>
            <a:pPr>
              <a:defRPr/>
            </a:pPr>
            <a:fld id="{5C539661-D461-46D8-ADA7-6C9AAB639E73}" type="slidenum">
              <a:rPr lang="en-AU" smtClean="0"/>
              <a:pPr>
                <a:defRPr/>
              </a:pPr>
              <a:t>11</a:t>
            </a:fld>
            <a:endParaRPr lang="en-AU"/>
          </a:p>
        </p:txBody>
      </p:sp>
    </p:spTree>
    <p:extLst>
      <p:ext uri="{BB962C8B-B14F-4D97-AF65-F5344CB8AC3E}">
        <p14:creationId xmlns:p14="http://schemas.microsoft.com/office/powerpoint/2010/main" val="1047362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539661-D461-46D8-ADA7-6C9AAB639E73}" type="slidenum">
              <a:rPr lang="en-AU" smtClean="0"/>
              <a:pPr>
                <a:defRPr/>
              </a:pPr>
              <a:t>12</a:t>
            </a:fld>
            <a:endParaRPr lang="en-AU"/>
          </a:p>
        </p:txBody>
      </p:sp>
    </p:spTree>
    <p:extLst>
      <p:ext uri="{BB962C8B-B14F-4D97-AF65-F5344CB8AC3E}">
        <p14:creationId xmlns:p14="http://schemas.microsoft.com/office/powerpoint/2010/main" val="137026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539661-D461-46D8-ADA7-6C9AAB639E73}" type="slidenum">
              <a:rPr lang="en-AU" smtClean="0"/>
              <a:pPr>
                <a:defRPr/>
              </a:pPr>
              <a:t>13</a:t>
            </a:fld>
            <a:endParaRPr lang="en-AU"/>
          </a:p>
        </p:txBody>
      </p:sp>
    </p:spTree>
    <p:extLst>
      <p:ext uri="{BB962C8B-B14F-4D97-AF65-F5344CB8AC3E}">
        <p14:creationId xmlns:p14="http://schemas.microsoft.com/office/powerpoint/2010/main" val="1614200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atum 3"/>
          <p:cNvSpPr>
            <a:spLocks noGrp="1"/>
          </p:cNvSpPr>
          <p:nvPr>
            <p:ph type="dt" idx="10"/>
          </p:nvPr>
        </p:nvSpPr>
        <p:spPr/>
        <p:txBody>
          <a:bodyPr/>
          <a:lstStyle/>
          <a:p>
            <a:pPr>
              <a:defRPr/>
            </a:pPr>
            <a:r>
              <a:rPr lang="en-US"/>
              <a:t>26 October 2010</a:t>
            </a:r>
          </a:p>
        </p:txBody>
      </p:sp>
      <p:sp>
        <p:nvSpPr>
          <p:cNvPr id="5" name="Tijdelijke aanduiding voor voettekst 4"/>
          <p:cNvSpPr>
            <a:spLocks noGrp="1"/>
          </p:cNvSpPr>
          <p:nvPr>
            <p:ph type="ftr" sz="quarter" idx="11"/>
          </p:nvPr>
        </p:nvSpPr>
        <p:spPr/>
        <p:txBody>
          <a:bodyPr/>
          <a:lstStyle/>
          <a:p>
            <a:pPr>
              <a:defRPr/>
            </a:pPr>
            <a:r>
              <a:rPr lang="en-US"/>
              <a:t>Eventuele voettekst</a:t>
            </a:r>
          </a:p>
        </p:txBody>
      </p:sp>
      <p:sp>
        <p:nvSpPr>
          <p:cNvPr id="6" name="Tijdelijke aanduiding voor dianummer 5"/>
          <p:cNvSpPr>
            <a:spLocks noGrp="1"/>
          </p:cNvSpPr>
          <p:nvPr>
            <p:ph type="sldNum" sz="quarter" idx="12"/>
          </p:nvPr>
        </p:nvSpPr>
        <p:spPr/>
        <p:txBody>
          <a:bodyPr/>
          <a:lstStyle/>
          <a:p>
            <a:pPr>
              <a:defRPr/>
            </a:pPr>
            <a:fld id="{3055224D-1EEA-458D-AA4F-E05DACB39C6C}" type="slidenum">
              <a:rPr lang="en-US" smtClean="0"/>
              <a:pPr>
                <a:defRPr/>
              </a:pPr>
              <a:t>14</a:t>
            </a:fld>
            <a:endParaRPr lang="en-US"/>
          </a:p>
        </p:txBody>
      </p:sp>
    </p:spTree>
    <p:extLst>
      <p:ext uri="{BB962C8B-B14F-4D97-AF65-F5344CB8AC3E}">
        <p14:creationId xmlns:p14="http://schemas.microsoft.com/office/powerpoint/2010/main" val="5792640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89"/>
          <p:cNvSpPr>
            <a:spLocks noChangeArrowheads="1"/>
          </p:cNvSpPr>
          <p:nvPr/>
        </p:nvSpPr>
        <p:spPr bwMode="auto">
          <a:xfrm>
            <a:off x="4572000" y="0"/>
            <a:ext cx="4572000" cy="6858000"/>
          </a:xfrm>
          <a:prstGeom prst="rect">
            <a:avLst/>
          </a:prstGeom>
          <a:solidFill>
            <a:srgbClr val="0E61AA"/>
          </a:solidFill>
          <a:ln w="9525">
            <a:noFill/>
            <a:miter lim="800000"/>
            <a:headEnd/>
            <a:tailEnd/>
          </a:ln>
          <a:effectLst/>
        </p:spPr>
        <p:txBody>
          <a:bodyPr wrap="none" lIns="0" tIns="0" rIns="0" bIns="0" anchor="ctr"/>
          <a:lstStyle/>
          <a:p>
            <a:pPr algn="ctr" eaLnBrk="0" hangingPunct="0">
              <a:spcBef>
                <a:spcPct val="50000"/>
              </a:spcBef>
              <a:defRPr/>
            </a:pPr>
            <a:endParaRPr lang="nl-NL" sz="2600">
              <a:solidFill>
                <a:schemeClr val="bg1"/>
              </a:solidFill>
            </a:endParaRPr>
          </a:p>
        </p:txBody>
      </p:sp>
      <p:sp>
        <p:nvSpPr>
          <p:cNvPr id="5" name="Rectangle 157"/>
          <p:cNvSpPr>
            <a:spLocks noChangeArrowheads="1"/>
          </p:cNvSpPr>
          <p:nvPr/>
        </p:nvSpPr>
        <p:spPr bwMode="auto">
          <a:xfrm>
            <a:off x="4933950" y="2474913"/>
            <a:ext cx="3598863" cy="942975"/>
          </a:xfrm>
          <a:prstGeom prst="rect">
            <a:avLst/>
          </a:prstGeom>
          <a:noFill/>
          <a:ln w="9525">
            <a:noFill/>
            <a:miter lim="800000"/>
            <a:headEnd/>
            <a:tailEnd/>
          </a:ln>
          <a:effectLst/>
        </p:spPr>
        <p:txBody>
          <a:bodyPr anchor="ctr"/>
          <a:lstStyle/>
          <a:p>
            <a:pPr eaLnBrk="0" hangingPunct="0">
              <a:defRPr/>
            </a:pPr>
            <a:endParaRPr lang="nl-NL" sz="2600">
              <a:solidFill>
                <a:schemeClr val="bg1"/>
              </a:solidFill>
            </a:endParaRPr>
          </a:p>
        </p:txBody>
      </p:sp>
      <p:sp>
        <p:nvSpPr>
          <p:cNvPr id="6" name="shpDatum"/>
          <p:cNvSpPr>
            <a:spLocks noChangeArrowheads="1"/>
          </p:cNvSpPr>
          <p:nvPr/>
        </p:nvSpPr>
        <p:spPr bwMode="auto">
          <a:xfrm>
            <a:off x="4913311" y="5658148"/>
            <a:ext cx="4035425" cy="749796"/>
          </a:xfrm>
          <a:prstGeom prst="rect">
            <a:avLst/>
          </a:prstGeom>
          <a:noFill/>
          <a:ln w="9525">
            <a:noFill/>
            <a:miter lim="800000"/>
            <a:headEnd/>
            <a:tailEnd/>
          </a:ln>
          <a:effectLst/>
        </p:spPr>
        <p:txBody>
          <a:bodyPr/>
          <a:lstStyle/>
          <a:p>
            <a:pPr eaLnBrk="0" hangingPunct="0">
              <a:spcBef>
                <a:spcPct val="50000"/>
              </a:spcBef>
              <a:defRPr/>
            </a:pPr>
            <a:r>
              <a:rPr lang="nl-NL" sz="1200" dirty="0" smtClean="0">
                <a:solidFill>
                  <a:schemeClr val="bg1"/>
                </a:solidFill>
              </a:rPr>
              <a:t>Captain Marc van der Donck</a:t>
            </a:r>
          </a:p>
          <a:p>
            <a:pPr eaLnBrk="0" hangingPunct="0">
              <a:spcBef>
                <a:spcPct val="50000"/>
              </a:spcBef>
              <a:defRPr/>
            </a:pPr>
            <a:endParaRPr lang="nl-NL" sz="1200" dirty="0" smtClean="0">
              <a:solidFill>
                <a:schemeClr val="bg1"/>
              </a:solidFill>
            </a:endParaRPr>
          </a:p>
          <a:p>
            <a:pPr eaLnBrk="0" hangingPunct="0">
              <a:defRPr/>
            </a:pPr>
            <a:r>
              <a:rPr lang="nl-NL" sz="1200" dirty="0" smtClean="0">
                <a:solidFill>
                  <a:schemeClr val="bg1"/>
                </a:solidFill>
              </a:rPr>
              <a:t>November/December</a:t>
            </a:r>
            <a:r>
              <a:rPr lang="nl-NL" sz="1200" baseline="0" dirty="0" smtClean="0">
                <a:solidFill>
                  <a:schemeClr val="bg1"/>
                </a:solidFill>
              </a:rPr>
              <a:t> </a:t>
            </a:r>
            <a:r>
              <a:rPr lang="nl-NL" sz="1200" dirty="0" smtClean="0">
                <a:solidFill>
                  <a:schemeClr val="bg1"/>
                </a:solidFill>
              </a:rPr>
              <a:t>2017</a:t>
            </a:r>
            <a:endParaRPr lang="nl-NL" sz="1200" dirty="0">
              <a:solidFill>
                <a:schemeClr val="bg1"/>
              </a:solidFill>
            </a:endParaRPr>
          </a:p>
        </p:txBody>
      </p:sp>
      <p:sp>
        <p:nvSpPr>
          <p:cNvPr id="7" name="ZwarteBalk" hidden="1"/>
          <p:cNvSpPr>
            <a:spLocks noChangeArrowheads="1"/>
          </p:cNvSpPr>
          <p:nvPr/>
        </p:nvSpPr>
        <p:spPr bwMode="auto">
          <a:xfrm>
            <a:off x="8893175" y="0"/>
            <a:ext cx="250825" cy="6858000"/>
          </a:xfrm>
          <a:prstGeom prst="rect">
            <a:avLst/>
          </a:prstGeom>
          <a:solidFill>
            <a:srgbClr val="000000"/>
          </a:solidFill>
          <a:ln w="9525">
            <a:noFill/>
            <a:miter lim="800000"/>
            <a:headEnd/>
            <a:tailEnd/>
          </a:ln>
          <a:effectLst/>
        </p:spPr>
        <p:txBody>
          <a:bodyPr wrap="none" lIns="0" tIns="0" rIns="0" bIns="0" anchor="ctr"/>
          <a:lstStyle/>
          <a:p>
            <a:pPr eaLnBrk="0" hangingPunct="0">
              <a:spcBef>
                <a:spcPct val="50000"/>
              </a:spcBef>
              <a:defRPr/>
            </a:pPr>
            <a:endParaRPr lang="en-US"/>
          </a:p>
        </p:txBody>
      </p:sp>
      <p:sp>
        <p:nvSpPr>
          <p:cNvPr id="8" name="ZwarteB" hidden="1"/>
          <p:cNvSpPr>
            <a:spLocks noChangeArrowheads="1"/>
          </p:cNvSpPr>
          <p:nvPr/>
        </p:nvSpPr>
        <p:spPr bwMode="auto">
          <a:xfrm>
            <a:off x="8893175" y="0"/>
            <a:ext cx="250825" cy="6858000"/>
          </a:xfrm>
          <a:prstGeom prst="rect">
            <a:avLst/>
          </a:prstGeom>
          <a:solidFill>
            <a:srgbClr val="000000"/>
          </a:solidFill>
          <a:ln w="9525" algn="ctr">
            <a:noFill/>
            <a:miter lim="800000"/>
            <a:headEnd/>
            <a:tailEnd/>
          </a:ln>
          <a:effectLst/>
        </p:spPr>
        <p:txBody>
          <a:bodyPr wrap="none" lIns="0" tIns="0" rIns="0" bIns="0" anchor="ctr"/>
          <a:lstStyle/>
          <a:p>
            <a:pPr eaLnBrk="0" hangingPunct="0">
              <a:spcBef>
                <a:spcPct val="50000"/>
              </a:spcBef>
              <a:defRPr/>
            </a:pPr>
            <a:endParaRPr lang="en-US"/>
          </a:p>
        </p:txBody>
      </p:sp>
      <p:sp>
        <p:nvSpPr>
          <p:cNvPr id="9" name="RubriceringEnMerking"/>
          <p:cNvSpPr txBox="1">
            <a:spLocks noChangeArrowheads="1"/>
          </p:cNvSpPr>
          <p:nvPr/>
        </p:nvSpPr>
        <p:spPr bwMode="auto">
          <a:xfrm rot="16200000">
            <a:off x="5897563" y="3182938"/>
            <a:ext cx="6302375" cy="168275"/>
          </a:xfrm>
          <a:prstGeom prst="rect">
            <a:avLst/>
          </a:prstGeom>
          <a:noFill/>
          <a:ln w="9525">
            <a:noFill/>
            <a:miter lim="800000"/>
            <a:headEnd/>
            <a:tailEnd/>
          </a:ln>
          <a:effectLst/>
        </p:spPr>
        <p:txBody>
          <a:bodyPr lIns="0" tIns="0" rIns="0" bIns="0"/>
          <a:lstStyle/>
          <a:p>
            <a:pPr eaLnBrk="0" hangingPunct="0">
              <a:defRPr/>
            </a:pPr>
            <a:endParaRPr lang="en-US" sz="1100" b="1">
              <a:solidFill>
                <a:schemeClr val="bg1"/>
              </a:solidFill>
            </a:endParaRPr>
          </a:p>
        </p:txBody>
      </p:sp>
      <p:pic>
        <p:nvPicPr>
          <p:cNvPr id="10" name="Picture 202" descr="Ke_Marine_Logo_Engel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2001838"/>
          </a:xfrm>
          <a:prstGeom prst="rect">
            <a:avLst/>
          </a:prstGeom>
          <a:noFill/>
          <a:ln w="9525">
            <a:noFill/>
            <a:miter lim="800000"/>
            <a:headEnd/>
            <a:tailEnd/>
          </a:ln>
        </p:spPr>
      </p:pic>
      <p:sp>
        <p:nvSpPr>
          <p:cNvPr id="11" name="RveBenaming"/>
          <p:cNvSpPr txBox="1">
            <a:spLocks noChangeArrowheads="1"/>
          </p:cNvSpPr>
          <p:nvPr userDrawn="1"/>
        </p:nvSpPr>
        <p:spPr bwMode="auto">
          <a:xfrm>
            <a:off x="4913313" y="1071563"/>
            <a:ext cx="3887787" cy="287337"/>
          </a:xfrm>
          <a:prstGeom prst="rect">
            <a:avLst/>
          </a:prstGeom>
          <a:noFill/>
          <a:ln w="9525">
            <a:noFill/>
            <a:miter lim="800000"/>
            <a:headEnd/>
            <a:tailEnd/>
          </a:ln>
          <a:effectLst/>
        </p:spPr>
        <p:txBody>
          <a:bodyPr lIns="90000" tIns="0" rIns="0" bIns="0" anchor="b"/>
          <a:lstStyle/>
          <a:p>
            <a:pPr eaLnBrk="0" hangingPunct="0">
              <a:spcBef>
                <a:spcPct val="50000"/>
              </a:spcBef>
              <a:defRPr/>
            </a:pPr>
            <a:r>
              <a:rPr lang="nl-NL" sz="1200" dirty="0">
                <a:solidFill>
                  <a:schemeClr val="bg1"/>
                </a:solidFill>
              </a:rPr>
              <a:t>Hydrographic Service</a:t>
            </a:r>
          </a:p>
        </p:txBody>
      </p:sp>
      <p:sp>
        <p:nvSpPr>
          <p:cNvPr id="12" name="Afdeling"/>
          <p:cNvSpPr txBox="1">
            <a:spLocks noChangeArrowheads="1"/>
          </p:cNvSpPr>
          <p:nvPr userDrawn="1"/>
        </p:nvSpPr>
        <p:spPr bwMode="auto">
          <a:xfrm>
            <a:off x="4932363" y="5746750"/>
            <a:ext cx="3886200" cy="201613"/>
          </a:xfrm>
          <a:prstGeom prst="rect">
            <a:avLst/>
          </a:prstGeom>
          <a:noFill/>
          <a:ln w="9525">
            <a:noFill/>
            <a:miter lim="800000"/>
            <a:headEnd/>
            <a:tailEnd/>
          </a:ln>
          <a:effectLst/>
        </p:spPr>
        <p:txBody>
          <a:bodyPr lIns="90000" tIns="0" rIns="0" bIns="0"/>
          <a:lstStyle/>
          <a:p>
            <a:pPr eaLnBrk="0" hangingPunct="0">
              <a:spcBef>
                <a:spcPct val="50000"/>
              </a:spcBef>
              <a:defRPr/>
            </a:pPr>
            <a:endParaRPr lang="nl-NL" sz="1100">
              <a:solidFill>
                <a:schemeClr val="bg1"/>
              </a:solidFill>
            </a:endParaRPr>
          </a:p>
        </p:txBody>
      </p:sp>
      <p:sp>
        <p:nvSpPr>
          <p:cNvPr id="7368" name="Rectangle 200"/>
          <p:cNvSpPr>
            <a:spLocks noGrp="1" noChangeArrowheads="1"/>
          </p:cNvSpPr>
          <p:nvPr>
            <p:ph type="ctrTitle" hasCustomPrompt="1"/>
          </p:nvPr>
        </p:nvSpPr>
        <p:spPr>
          <a:xfrm>
            <a:off x="4933950" y="1696661"/>
            <a:ext cx="3598863" cy="892552"/>
          </a:xfrm>
        </p:spPr>
        <p:txBody>
          <a:bodyPr lIns="90000" tIns="45720" rIns="90000" bIns="45720" anchor="b"/>
          <a:lstStyle>
            <a:lvl1pPr algn="ctr">
              <a:defRPr baseline="0">
                <a:solidFill>
                  <a:schemeClr val="bg1"/>
                </a:solidFill>
              </a:defRPr>
            </a:lvl1pPr>
          </a:lstStyle>
          <a:p>
            <a:r>
              <a:rPr lang="nl-NL" dirty="0" smtClean="0"/>
              <a:t>16th MACHC Conference</a:t>
            </a:r>
            <a:endParaRPr lang="nl-NL" dirty="0"/>
          </a:p>
        </p:txBody>
      </p:sp>
      <p:sp>
        <p:nvSpPr>
          <p:cNvPr id="7379" name="Rectangle 211"/>
          <p:cNvSpPr>
            <a:spLocks noGrp="1" noChangeArrowheads="1"/>
          </p:cNvSpPr>
          <p:nvPr>
            <p:ph type="subTitle" idx="1" hasCustomPrompt="1"/>
          </p:nvPr>
        </p:nvSpPr>
        <p:spPr>
          <a:xfrm>
            <a:off x="4933950" y="2781300"/>
            <a:ext cx="3598863" cy="2447925"/>
          </a:xfrm>
        </p:spPr>
        <p:txBody>
          <a:bodyPr lIns="91440" tIns="45720" rIns="91440" bIns="45720"/>
          <a:lstStyle>
            <a:lvl1pPr marL="0" indent="0">
              <a:buFont typeface="Arial" panose="020B0604020202020204" pitchFamily="34" charset="0"/>
              <a:buNone/>
              <a:defRPr sz="2400" baseline="0">
                <a:solidFill>
                  <a:srgbClr val="FFC000"/>
                </a:solidFill>
              </a:defRPr>
            </a:lvl1pPr>
          </a:lstStyle>
          <a:p>
            <a:r>
              <a:rPr lang="nl-NL" dirty="0" smtClean="0"/>
              <a:t>Agenda item 2.2.1</a:t>
            </a:r>
          </a:p>
          <a:p>
            <a:endParaRPr lang="nl-NL" dirty="0" smtClean="0"/>
          </a:p>
          <a:p>
            <a:r>
              <a:rPr lang="en-US" noProof="0" dirty="0" smtClean="0"/>
              <a:t>Procedure for selecting the MACHC rep to the IHO council</a:t>
            </a:r>
            <a:endParaRPr lang="en-US" noProof="0"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488" y="1265238"/>
            <a:ext cx="1943100" cy="4754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265238"/>
            <a:ext cx="5678488" cy="4754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611188" y="1265238"/>
            <a:ext cx="7772400" cy="396875"/>
          </a:xfrm>
        </p:spPr>
        <p:txBody>
          <a:bodyPr/>
          <a:lstStyle/>
          <a:p>
            <a:r>
              <a:rPr lang="en-US"/>
              <a:t>Klik om de stijl te bewerken</a:t>
            </a:r>
            <a:endParaRPr lang="nl-NL"/>
          </a:p>
        </p:txBody>
      </p:sp>
      <p:sp>
        <p:nvSpPr>
          <p:cNvPr id="3" name="Tijdelijke aanduiding voor illustratie 2"/>
          <p:cNvSpPr>
            <a:spLocks noGrp="1"/>
          </p:cNvSpPr>
          <p:nvPr>
            <p:ph type="clipArt" sz="half" idx="1"/>
          </p:nvPr>
        </p:nvSpPr>
        <p:spPr>
          <a:xfrm>
            <a:off x="609600" y="1773238"/>
            <a:ext cx="3810000" cy="4246562"/>
          </a:xfrm>
        </p:spPr>
        <p:txBody>
          <a:bodyPr/>
          <a:lstStyle/>
          <a:p>
            <a:pPr lvl="0"/>
            <a:endParaRPr lang="nl-NL" noProof="0"/>
          </a:p>
        </p:txBody>
      </p:sp>
      <p:sp>
        <p:nvSpPr>
          <p:cNvPr id="4" name="Tijdelijke aanduiding voor tekst 3"/>
          <p:cNvSpPr>
            <a:spLocks noGrp="1"/>
          </p:cNvSpPr>
          <p:nvPr>
            <p:ph type="body" sz="half" idx="2"/>
          </p:nvPr>
        </p:nvSpPr>
        <p:spPr>
          <a:xfrm>
            <a:off x="4572000" y="1773238"/>
            <a:ext cx="3810000" cy="4246562"/>
          </a:xfrm>
        </p:spPr>
        <p:txBody>
          <a:body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757042" y="277813"/>
            <a:ext cx="7429500" cy="1139825"/>
          </a:xfrm>
        </p:spPr>
        <p:txBody>
          <a:bodyPr/>
          <a:lstStyle>
            <a:lvl1pPr algn="l" defTabSz="720000">
              <a:defRPr/>
            </a:lvl1pPr>
          </a:lstStyle>
          <a:p>
            <a:r>
              <a:rPr lang="fr-FR" smtClean="0"/>
              <a:t>Cliquez pour modifier le style du titre</a:t>
            </a:r>
            <a:endParaRPr lang="en-AU" dirty="0"/>
          </a:p>
        </p:txBody>
      </p:sp>
      <p:sp>
        <p:nvSpPr>
          <p:cNvPr id="3" name="Content Placeholder 2"/>
          <p:cNvSpPr>
            <a:spLocks noGrp="1"/>
          </p:cNvSpPr>
          <p:nvPr>
            <p:ph idx="1"/>
          </p:nvPr>
        </p:nvSpPr>
        <p:spPr>
          <a:xfrm>
            <a:off x="774853" y="1600200"/>
            <a:ext cx="7488237" cy="4530725"/>
          </a:xfrm>
        </p:spPr>
        <p:txBody>
          <a:bodyPr/>
          <a:lstStyle>
            <a:lvl1pPr marL="363538" indent="-363538">
              <a:defRPr/>
            </a:lvl1pPr>
            <a:lvl2pPr marL="538163" indent="-174625">
              <a:defRPr/>
            </a:lvl2pPr>
            <a:lvl3pPr marL="901700" indent="-185738">
              <a:defRPr/>
            </a:lvl3pPr>
            <a:lvl4pPr marL="1077913" indent="-176213">
              <a:defRPr/>
            </a:lvl4pPr>
            <a:lvl5pPr marL="1252538" indent="-174625">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dirty="0"/>
          </a:p>
        </p:txBody>
      </p:sp>
    </p:spTree>
    <p:extLst>
      <p:ext uri="{BB962C8B-B14F-4D97-AF65-F5344CB8AC3E}">
        <p14:creationId xmlns:p14="http://schemas.microsoft.com/office/powerpoint/2010/main" val="3651911036"/>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4"/>
          <p:cNvSpPr>
            <a:spLocks noGrp="1"/>
          </p:cNvSpPr>
          <p:nvPr>
            <p:ph type="title"/>
          </p:nvPr>
        </p:nvSpPr>
        <p:spPr/>
        <p:txBody>
          <a:bodyPr/>
          <a:lstStyle/>
          <a:p>
            <a:r>
              <a:rPr lang="en-US" smtClean="0"/>
              <a:t>Click to edit Master title style</a:t>
            </a:r>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773238"/>
            <a:ext cx="3810000" cy="4246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773238"/>
            <a:ext cx="3810000" cy="4246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7" name="shpKleurvlakOnder"/>
          <p:cNvSpPr>
            <a:spLocks noChangeArrowheads="1"/>
          </p:cNvSpPr>
          <p:nvPr/>
        </p:nvSpPr>
        <p:spPr bwMode="auto">
          <a:xfrm>
            <a:off x="0" y="6318250"/>
            <a:ext cx="9144000" cy="539750"/>
          </a:xfrm>
          <a:prstGeom prst="rect">
            <a:avLst/>
          </a:prstGeom>
          <a:solidFill>
            <a:srgbClr val="0E61AA"/>
          </a:solidFill>
          <a:ln w="25400">
            <a:noFill/>
            <a:miter lim="800000"/>
            <a:headEnd/>
            <a:tailEnd/>
          </a:ln>
        </p:spPr>
        <p:txBody>
          <a:bodyPr anchor="ctr"/>
          <a:lstStyle/>
          <a:p>
            <a:pPr algn="ctr">
              <a:defRPr/>
            </a:pPr>
            <a:endParaRPr lang="nl-NL" sz="1800">
              <a:solidFill>
                <a:srgbClr val="FFFFFF"/>
              </a:solidFill>
              <a:cs typeface="Arial" charset="0"/>
            </a:endParaRPr>
          </a:p>
        </p:txBody>
      </p:sp>
      <p:sp>
        <p:nvSpPr>
          <p:cNvPr id="1027" name="Rectangle 46"/>
          <p:cNvSpPr>
            <a:spLocks noGrp="1" noChangeAspect="1" noChangeArrowheads="1"/>
          </p:cNvSpPr>
          <p:nvPr>
            <p:ph type="body" idx="1"/>
          </p:nvPr>
        </p:nvSpPr>
        <p:spPr bwMode="auto">
          <a:xfrm>
            <a:off x="609600" y="1773238"/>
            <a:ext cx="7772400" cy="4246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Klik om het opmaakprofiel van de modeltekst te bewerken</a:t>
            </a:r>
          </a:p>
          <a:p>
            <a:pPr lvl="1"/>
            <a:r>
              <a:rPr lang="en-US" smtClean="0"/>
              <a:t> </a:t>
            </a:r>
          </a:p>
          <a:p>
            <a:pPr lvl="2"/>
            <a:r>
              <a:rPr lang="en-US" smtClean="0"/>
              <a:t> </a:t>
            </a:r>
          </a:p>
          <a:p>
            <a:pPr lvl="3"/>
            <a:r>
              <a:rPr lang="en-US" smtClean="0"/>
              <a:t> </a:t>
            </a:r>
          </a:p>
          <a:p>
            <a:pPr lvl="4"/>
            <a:r>
              <a:rPr lang="en-US" smtClean="0"/>
              <a:t> </a:t>
            </a:r>
          </a:p>
        </p:txBody>
      </p:sp>
      <p:sp>
        <p:nvSpPr>
          <p:cNvPr id="1095" name="shpTekst"/>
          <p:cNvSpPr>
            <a:spLocks noChangeArrowheads="1"/>
          </p:cNvSpPr>
          <p:nvPr/>
        </p:nvSpPr>
        <p:spPr bwMode="auto">
          <a:xfrm>
            <a:off x="0" y="0"/>
            <a:ext cx="9144000" cy="1071563"/>
          </a:xfrm>
          <a:prstGeom prst="rect">
            <a:avLst/>
          </a:prstGeom>
          <a:solidFill>
            <a:srgbClr val="0E61AA"/>
          </a:solidFill>
          <a:ln w="25400">
            <a:noFill/>
            <a:miter lim="800000"/>
            <a:headEnd/>
            <a:tailEnd/>
          </a:ln>
        </p:spPr>
        <p:txBody>
          <a:bodyPr anchor="ctr"/>
          <a:lstStyle/>
          <a:p>
            <a:pPr algn="ctr">
              <a:defRPr/>
            </a:pPr>
            <a:endParaRPr lang="nl-NL" sz="1800">
              <a:solidFill>
                <a:srgbClr val="FFFFFF"/>
              </a:solidFill>
              <a:cs typeface="Arial" charset="0"/>
            </a:endParaRPr>
          </a:p>
        </p:txBody>
      </p:sp>
      <p:sp>
        <p:nvSpPr>
          <p:cNvPr id="1029" name="Rectangle 45"/>
          <p:cNvSpPr>
            <a:spLocks noGrp="1" noChangeArrowheads="1"/>
          </p:cNvSpPr>
          <p:nvPr>
            <p:ph type="title"/>
          </p:nvPr>
        </p:nvSpPr>
        <p:spPr bwMode="auto">
          <a:xfrm>
            <a:off x="611188" y="1265238"/>
            <a:ext cx="7772400" cy="3968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nl-NL" smtClean="0"/>
          </a:p>
        </p:txBody>
      </p:sp>
      <p:sp>
        <p:nvSpPr>
          <p:cNvPr id="1100" name="shpBeeldmerk"/>
          <p:cNvSpPr>
            <a:spLocks noChangeArrowheads="1"/>
          </p:cNvSpPr>
          <p:nvPr/>
        </p:nvSpPr>
        <p:spPr bwMode="auto">
          <a:xfrm>
            <a:off x="19050" y="6330950"/>
            <a:ext cx="712788" cy="363538"/>
          </a:xfrm>
          <a:prstGeom prst="rect">
            <a:avLst/>
          </a:prstGeom>
          <a:noFill/>
          <a:ln w="9525">
            <a:noFill/>
            <a:miter lim="800000"/>
            <a:headEnd/>
            <a:tailEnd/>
          </a:ln>
        </p:spPr>
        <p:txBody>
          <a:bodyPr/>
          <a:lstStyle/>
          <a:p>
            <a:pPr eaLnBrk="0" hangingPunct="0">
              <a:defRPr/>
            </a:pPr>
            <a:fld id="{8EE11AD8-92F2-4C1E-BA97-C2E0F57E82BC}" type="slidenum">
              <a:rPr lang="nl-NL" sz="1000">
                <a:solidFill>
                  <a:schemeClr val="bg1"/>
                </a:solidFill>
                <a:cs typeface="Arial" charset="0"/>
              </a:rPr>
              <a:pPr eaLnBrk="0" hangingPunct="0">
                <a:defRPr/>
              </a:pPr>
              <a:t>‹#›</a:t>
            </a:fld>
            <a:endParaRPr lang="nl-NL" sz="1000" dirty="0">
              <a:solidFill>
                <a:schemeClr val="bg1"/>
              </a:solidFill>
              <a:cs typeface="Arial" charset="0"/>
            </a:endParaRPr>
          </a:p>
        </p:txBody>
      </p:sp>
      <p:sp>
        <p:nvSpPr>
          <p:cNvPr id="1101" name="shpDatum"/>
          <p:cNvSpPr>
            <a:spLocks noChangeArrowheads="1"/>
          </p:cNvSpPr>
          <p:nvPr/>
        </p:nvSpPr>
        <p:spPr bwMode="auto">
          <a:xfrm>
            <a:off x="5724525" y="6531769"/>
            <a:ext cx="3419475" cy="217487"/>
          </a:xfrm>
          <a:prstGeom prst="rect">
            <a:avLst/>
          </a:prstGeom>
          <a:noFill/>
          <a:ln w="9525">
            <a:noFill/>
            <a:miter lim="800000"/>
            <a:headEnd/>
            <a:tailEnd/>
          </a:ln>
          <a:effectLst/>
        </p:spPr>
        <p:txBody>
          <a:bodyPr/>
          <a:lstStyle/>
          <a:p>
            <a:pPr eaLnBrk="0" hangingPunct="0">
              <a:defRPr/>
            </a:pPr>
            <a:r>
              <a:rPr lang="nl-NL" sz="1200" dirty="0" smtClean="0">
                <a:solidFill>
                  <a:schemeClr val="bg1"/>
                </a:solidFill>
              </a:rPr>
              <a:t>November/December</a:t>
            </a:r>
            <a:r>
              <a:rPr lang="nl-NL" sz="1200" baseline="0" dirty="0" smtClean="0">
                <a:solidFill>
                  <a:schemeClr val="bg1"/>
                </a:solidFill>
              </a:rPr>
              <a:t> </a:t>
            </a:r>
            <a:r>
              <a:rPr lang="nl-NL" sz="1200" dirty="0" smtClean="0">
                <a:solidFill>
                  <a:schemeClr val="bg1"/>
                </a:solidFill>
              </a:rPr>
              <a:t>2017</a:t>
            </a:r>
            <a:endParaRPr lang="nl-NL" sz="1200" dirty="0">
              <a:solidFill>
                <a:schemeClr val="bg1"/>
              </a:solidFill>
            </a:endParaRPr>
          </a:p>
        </p:txBody>
      </p:sp>
      <p:sp>
        <p:nvSpPr>
          <p:cNvPr id="1109" name="TitelSlide2"/>
          <p:cNvSpPr txBox="1">
            <a:spLocks noChangeArrowheads="1"/>
          </p:cNvSpPr>
          <p:nvPr/>
        </p:nvSpPr>
        <p:spPr bwMode="auto">
          <a:xfrm>
            <a:off x="19100" y="6531769"/>
            <a:ext cx="4006850" cy="217487"/>
          </a:xfrm>
          <a:prstGeom prst="rect">
            <a:avLst/>
          </a:prstGeom>
          <a:noFill/>
          <a:ln w="9525">
            <a:noFill/>
            <a:miter lim="800000"/>
            <a:headEnd/>
            <a:tailEnd/>
          </a:ln>
          <a:effectLst/>
        </p:spPr>
        <p:txBody>
          <a:bodyPr lIns="90000" tIns="46800" rIns="90000" bIns="46800"/>
          <a:lstStyle/>
          <a:p>
            <a:pPr eaLnBrk="0" hangingPunct="0">
              <a:spcBef>
                <a:spcPct val="50000"/>
              </a:spcBef>
              <a:defRPr/>
            </a:pPr>
            <a:r>
              <a:rPr lang="en-US" sz="1200" dirty="0" smtClean="0">
                <a:solidFill>
                  <a:schemeClr val="bg1"/>
                </a:solidFill>
              </a:rPr>
              <a:t>18</a:t>
            </a:r>
            <a:r>
              <a:rPr lang="en-US" sz="1200" baseline="30000" dirty="0" smtClean="0">
                <a:solidFill>
                  <a:schemeClr val="bg1"/>
                </a:solidFill>
              </a:rPr>
              <a:t>th</a:t>
            </a:r>
            <a:r>
              <a:rPr lang="en-US" sz="1200" dirty="0" smtClean="0">
                <a:solidFill>
                  <a:schemeClr val="bg1"/>
                </a:solidFill>
              </a:rPr>
              <a:t> MACHC Conference</a:t>
            </a:r>
            <a:endParaRPr lang="nl-NL" sz="1200" dirty="0">
              <a:solidFill>
                <a:schemeClr val="bg1"/>
              </a:solidFill>
            </a:endParaRPr>
          </a:p>
        </p:txBody>
      </p:sp>
      <p:sp>
        <p:nvSpPr>
          <p:cNvPr id="1113" name="ZwarteBalk" hidden="1"/>
          <p:cNvSpPr>
            <a:spLocks noChangeArrowheads="1"/>
          </p:cNvSpPr>
          <p:nvPr/>
        </p:nvSpPr>
        <p:spPr bwMode="auto">
          <a:xfrm>
            <a:off x="8893175" y="0"/>
            <a:ext cx="250825" cy="6858000"/>
          </a:xfrm>
          <a:prstGeom prst="rect">
            <a:avLst/>
          </a:prstGeom>
          <a:solidFill>
            <a:srgbClr val="000000"/>
          </a:solidFill>
          <a:ln w="9525">
            <a:noFill/>
            <a:miter lim="800000"/>
            <a:headEnd/>
            <a:tailEnd/>
          </a:ln>
          <a:effectLst/>
        </p:spPr>
        <p:txBody>
          <a:bodyPr wrap="none" lIns="0" tIns="0" rIns="0" bIns="0" anchor="ctr"/>
          <a:lstStyle/>
          <a:p>
            <a:pPr eaLnBrk="0" hangingPunct="0">
              <a:spcBef>
                <a:spcPct val="50000"/>
              </a:spcBef>
              <a:defRPr/>
            </a:pPr>
            <a:endParaRPr lang="en-US"/>
          </a:p>
        </p:txBody>
      </p:sp>
      <p:sp>
        <p:nvSpPr>
          <p:cNvPr id="1118" name="ZwarteB" hidden="1"/>
          <p:cNvSpPr>
            <a:spLocks noChangeArrowheads="1"/>
          </p:cNvSpPr>
          <p:nvPr/>
        </p:nvSpPr>
        <p:spPr bwMode="auto">
          <a:xfrm>
            <a:off x="8893175" y="0"/>
            <a:ext cx="250825" cy="6858000"/>
          </a:xfrm>
          <a:prstGeom prst="rect">
            <a:avLst/>
          </a:prstGeom>
          <a:solidFill>
            <a:schemeClr val="tx1"/>
          </a:solidFill>
          <a:ln w="9525">
            <a:noFill/>
            <a:miter lim="800000"/>
            <a:headEnd/>
            <a:tailEnd/>
          </a:ln>
          <a:effectLst/>
        </p:spPr>
        <p:txBody>
          <a:bodyPr wrap="none" lIns="0" tIns="0" rIns="0" bIns="0" anchor="ctr"/>
          <a:lstStyle/>
          <a:p>
            <a:pPr eaLnBrk="0" hangingPunct="0">
              <a:spcBef>
                <a:spcPct val="50000"/>
              </a:spcBef>
              <a:defRPr/>
            </a:pPr>
            <a:endParaRPr lang="en-US"/>
          </a:p>
        </p:txBody>
      </p:sp>
      <p:sp>
        <p:nvSpPr>
          <p:cNvPr id="1116" name="RubriceringEnMerking"/>
          <p:cNvSpPr txBox="1">
            <a:spLocks noChangeArrowheads="1"/>
          </p:cNvSpPr>
          <p:nvPr/>
        </p:nvSpPr>
        <p:spPr bwMode="auto">
          <a:xfrm rot="-5400000">
            <a:off x="5903119" y="3177382"/>
            <a:ext cx="6302375" cy="179387"/>
          </a:xfrm>
          <a:prstGeom prst="rect">
            <a:avLst/>
          </a:prstGeom>
          <a:noFill/>
          <a:ln w="9525">
            <a:noFill/>
            <a:miter lim="800000"/>
            <a:headEnd/>
            <a:tailEnd/>
          </a:ln>
          <a:effectLst/>
        </p:spPr>
        <p:txBody>
          <a:bodyPr lIns="0" tIns="0" rIns="0" bIns="0"/>
          <a:lstStyle/>
          <a:p>
            <a:pPr eaLnBrk="0" hangingPunct="0">
              <a:defRPr/>
            </a:pPr>
            <a:endParaRPr lang="en-US" sz="1100" b="1">
              <a:solidFill>
                <a:schemeClr val="bg1"/>
              </a:solidFill>
            </a:endParaRPr>
          </a:p>
        </p:txBody>
      </p:sp>
      <p:pic>
        <p:nvPicPr>
          <p:cNvPr id="1036" name="LogoMarine" descr="K_Marine_Logo_Powerpoint_pos"/>
          <p:cNvPicPr>
            <a:picLocks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335463" y="0"/>
            <a:ext cx="439737" cy="849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62" r:id="rId13"/>
  </p:sldLayoutIdLst>
  <p:timing>
    <p:tnLst>
      <p:par>
        <p:cTn id="1" dur="indefinite" restart="never" nodeType="tmRoot"/>
      </p:par>
    </p:tnLst>
  </p:timing>
  <p:txStyles>
    <p:titleStyle>
      <a:lvl1pPr algn="l" rtl="0" eaLnBrk="0" fontAlgn="base" hangingPunct="0">
        <a:spcBef>
          <a:spcPct val="0"/>
        </a:spcBef>
        <a:spcAft>
          <a:spcPct val="0"/>
        </a:spcAft>
        <a:defRPr sz="2600">
          <a:solidFill>
            <a:srgbClr val="E17000"/>
          </a:solidFill>
          <a:latin typeface="+mj-lt"/>
          <a:ea typeface="+mj-ea"/>
          <a:cs typeface="+mj-cs"/>
        </a:defRPr>
      </a:lvl1pPr>
      <a:lvl2pPr algn="l" rtl="0" eaLnBrk="0" fontAlgn="base" hangingPunct="0">
        <a:spcBef>
          <a:spcPct val="0"/>
        </a:spcBef>
        <a:spcAft>
          <a:spcPct val="0"/>
        </a:spcAft>
        <a:defRPr sz="2600">
          <a:solidFill>
            <a:srgbClr val="E17000"/>
          </a:solidFill>
          <a:latin typeface="Verdana" pitchFamily="34" charset="0"/>
        </a:defRPr>
      </a:lvl2pPr>
      <a:lvl3pPr algn="l" rtl="0" eaLnBrk="0" fontAlgn="base" hangingPunct="0">
        <a:spcBef>
          <a:spcPct val="0"/>
        </a:spcBef>
        <a:spcAft>
          <a:spcPct val="0"/>
        </a:spcAft>
        <a:defRPr sz="2600">
          <a:solidFill>
            <a:srgbClr val="E17000"/>
          </a:solidFill>
          <a:latin typeface="Verdana" pitchFamily="34" charset="0"/>
        </a:defRPr>
      </a:lvl3pPr>
      <a:lvl4pPr algn="l" rtl="0" eaLnBrk="0" fontAlgn="base" hangingPunct="0">
        <a:spcBef>
          <a:spcPct val="0"/>
        </a:spcBef>
        <a:spcAft>
          <a:spcPct val="0"/>
        </a:spcAft>
        <a:defRPr sz="2600">
          <a:solidFill>
            <a:srgbClr val="E17000"/>
          </a:solidFill>
          <a:latin typeface="Verdana" pitchFamily="34" charset="0"/>
        </a:defRPr>
      </a:lvl4pPr>
      <a:lvl5pPr algn="l" rtl="0" eaLnBrk="0" fontAlgn="base" hangingPunct="0">
        <a:spcBef>
          <a:spcPct val="0"/>
        </a:spcBef>
        <a:spcAft>
          <a:spcPct val="0"/>
        </a:spcAft>
        <a:defRPr sz="2600">
          <a:solidFill>
            <a:srgbClr val="E17000"/>
          </a:solidFill>
          <a:latin typeface="Verdana" pitchFamily="34" charset="0"/>
        </a:defRPr>
      </a:lvl5pPr>
      <a:lvl6pPr marL="457200" algn="l" rtl="0" eaLnBrk="0" fontAlgn="base" hangingPunct="0">
        <a:spcBef>
          <a:spcPct val="0"/>
        </a:spcBef>
        <a:spcAft>
          <a:spcPct val="0"/>
        </a:spcAft>
        <a:defRPr sz="2600">
          <a:solidFill>
            <a:srgbClr val="E17000"/>
          </a:solidFill>
          <a:latin typeface="Verdana" pitchFamily="34" charset="0"/>
        </a:defRPr>
      </a:lvl6pPr>
      <a:lvl7pPr marL="914400" algn="l" rtl="0" eaLnBrk="0" fontAlgn="base" hangingPunct="0">
        <a:spcBef>
          <a:spcPct val="0"/>
        </a:spcBef>
        <a:spcAft>
          <a:spcPct val="0"/>
        </a:spcAft>
        <a:defRPr sz="2600">
          <a:solidFill>
            <a:srgbClr val="E17000"/>
          </a:solidFill>
          <a:latin typeface="Verdana" pitchFamily="34" charset="0"/>
        </a:defRPr>
      </a:lvl7pPr>
      <a:lvl8pPr marL="1371600" algn="l" rtl="0" eaLnBrk="0" fontAlgn="base" hangingPunct="0">
        <a:spcBef>
          <a:spcPct val="0"/>
        </a:spcBef>
        <a:spcAft>
          <a:spcPct val="0"/>
        </a:spcAft>
        <a:defRPr sz="2600">
          <a:solidFill>
            <a:srgbClr val="E17000"/>
          </a:solidFill>
          <a:latin typeface="Verdana" pitchFamily="34" charset="0"/>
        </a:defRPr>
      </a:lvl8pPr>
      <a:lvl9pPr marL="1828800" algn="l" rtl="0" eaLnBrk="0" fontAlgn="base" hangingPunct="0">
        <a:spcBef>
          <a:spcPct val="0"/>
        </a:spcBef>
        <a:spcAft>
          <a:spcPct val="0"/>
        </a:spcAft>
        <a:defRPr sz="2600">
          <a:solidFill>
            <a:srgbClr val="E17000"/>
          </a:solidFill>
          <a:latin typeface="Verdana" pitchFamily="34" charset="0"/>
        </a:defRPr>
      </a:lvl9pPr>
    </p:titleStyle>
    <p:bodyStyle>
      <a:lvl1pPr marL="342900" indent="-342900" algn="l" rtl="0" eaLnBrk="0" fontAlgn="base" hangingPunct="0">
        <a:spcBef>
          <a:spcPct val="5000"/>
        </a:spcBef>
        <a:spcAft>
          <a:spcPct val="0"/>
        </a:spcAft>
        <a:buChar char="•"/>
        <a:defRPr sz="2200">
          <a:solidFill>
            <a:srgbClr val="000000"/>
          </a:solidFill>
          <a:latin typeface="+mn-lt"/>
          <a:ea typeface="+mn-ea"/>
          <a:cs typeface="+mn-cs"/>
        </a:defRPr>
      </a:lvl1pPr>
      <a:lvl2pPr marL="374650" indent="-184150" algn="l" rtl="0" eaLnBrk="0" fontAlgn="base" hangingPunct="0">
        <a:spcBef>
          <a:spcPct val="5000"/>
        </a:spcBef>
        <a:spcAft>
          <a:spcPct val="0"/>
        </a:spcAft>
        <a:buChar char="•"/>
        <a:defRPr sz="2200">
          <a:solidFill>
            <a:srgbClr val="000000"/>
          </a:solidFill>
          <a:latin typeface="+mn-lt"/>
        </a:defRPr>
      </a:lvl2pPr>
      <a:lvl3pPr marL="660400" indent="254000" algn="l" rtl="0" eaLnBrk="0" fontAlgn="base" hangingPunct="0">
        <a:spcBef>
          <a:spcPct val="5000"/>
        </a:spcBef>
        <a:spcAft>
          <a:spcPct val="0"/>
        </a:spcAft>
        <a:buFont typeface="Verdana" pitchFamily="34" charset="0"/>
        <a:buChar char="–"/>
        <a:defRPr sz="2200">
          <a:solidFill>
            <a:srgbClr val="000000"/>
          </a:solidFill>
          <a:latin typeface="+mn-lt"/>
        </a:defRPr>
      </a:lvl3pPr>
      <a:lvl4pPr marL="1166813" indent="-177800" algn="l" rtl="0" eaLnBrk="0" fontAlgn="base" hangingPunct="0">
        <a:spcBef>
          <a:spcPct val="5000"/>
        </a:spcBef>
        <a:spcAft>
          <a:spcPct val="0"/>
        </a:spcAft>
        <a:buFont typeface="Verdana" pitchFamily="34" charset="0"/>
        <a:buChar char="›"/>
        <a:defRPr sz="2200">
          <a:solidFill>
            <a:srgbClr val="000000"/>
          </a:solidFill>
          <a:latin typeface="+mn-lt"/>
        </a:defRPr>
      </a:lvl4pPr>
      <a:lvl5pPr marL="1346200" indent="482600" algn="l" rtl="0" eaLnBrk="0" fontAlgn="base" hangingPunct="0">
        <a:spcBef>
          <a:spcPct val="5000"/>
        </a:spcBef>
        <a:spcAft>
          <a:spcPct val="0"/>
        </a:spcAft>
        <a:buFont typeface="Verdana" pitchFamily="34" charset="0"/>
        <a:buChar char="»"/>
        <a:defRPr sz="2200">
          <a:solidFill>
            <a:srgbClr val="000000"/>
          </a:solidFill>
          <a:latin typeface="+mn-lt"/>
        </a:defRPr>
      </a:lvl5pPr>
      <a:lvl6pPr marL="1803400" algn="l" rtl="0" eaLnBrk="0" fontAlgn="base" hangingPunct="0">
        <a:spcBef>
          <a:spcPct val="5000"/>
        </a:spcBef>
        <a:spcAft>
          <a:spcPct val="0"/>
        </a:spcAft>
        <a:buFont typeface="Verdana" pitchFamily="34" charset="0"/>
        <a:buChar char="»"/>
        <a:defRPr sz="2200">
          <a:solidFill>
            <a:srgbClr val="000000"/>
          </a:solidFill>
          <a:latin typeface="+mn-lt"/>
        </a:defRPr>
      </a:lvl6pPr>
      <a:lvl7pPr marL="2260600" algn="l" rtl="0" eaLnBrk="0" fontAlgn="base" hangingPunct="0">
        <a:spcBef>
          <a:spcPct val="5000"/>
        </a:spcBef>
        <a:spcAft>
          <a:spcPct val="0"/>
        </a:spcAft>
        <a:buFont typeface="Verdana" pitchFamily="34" charset="0"/>
        <a:buChar char="»"/>
        <a:defRPr sz="2200">
          <a:solidFill>
            <a:srgbClr val="000000"/>
          </a:solidFill>
          <a:latin typeface="+mn-lt"/>
        </a:defRPr>
      </a:lvl7pPr>
      <a:lvl8pPr marL="2717800" algn="l" rtl="0" eaLnBrk="0" fontAlgn="base" hangingPunct="0">
        <a:spcBef>
          <a:spcPct val="5000"/>
        </a:spcBef>
        <a:spcAft>
          <a:spcPct val="0"/>
        </a:spcAft>
        <a:buFont typeface="Verdana" pitchFamily="34" charset="0"/>
        <a:buChar char="»"/>
        <a:defRPr sz="2200">
          <a:solidFill>
            <a:srgbClr val="000000"/>
          </a:solidFill>
          <a:latin typeface="+mn-lt"/>
        </a:defRPr>
      </a:lvl8pPr>
      <a:lvl9pPr marL="3175000" algn="l" rtl="0" eaLnBrk="0" fontAlgn="base" hangingPunct="0">
        <a:spcBef>
          <a:spcPct val="5000"/>
        </a:spcBef>
        <a:spcAft>
          <a:spcPct val="0"/>
        </a:spcAft>
        <a:buFont typeface="Verdana" pitchFamily="34" charset="0"/>
        <a:buChar char="»"/>
        <a:defRPr sz="22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cid:image001.jpg@01D363A7.BCB6A110"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gis.charttools.noaa.gov/MACHC/MACHC%20ENCOnline/"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3950" y="1696662"/>
            <a:ext cx="3598863" cy="892552"/>
          </a:xfrm>
        </p:spPr>
        <p:txBody>
          <a:bodyPr/>
          <a:lstStyle/>
          <a:p>
            <a:r>
              <a:rPr lang="nl-NL" dirty="0" smtClean="0"/>
              <a:t>18th MACHC Conference</a:t>
            </a:r>
            <a:endParaRPr lang="en-US" dirty="0"/>
          </a:p>
        </p:txBody>
      </p:sp>
      <p:sp>
        <p:nvSpPr>
          <p:cNvPr id="5" name="Rectangle 211"/>
          <p:cNvSpPr>
            <a:spLocks noGrp="1" noChangeArrowheads="1"/>
          </p:cNvSpPr>
          <p:nvPr>
            <p:ph type="subTitle" idx="1"/>
          </p:nvPr>
        </p:nvSpPr>
        <p:spPr>
          <a:xfrm>
            <a:off x="4933950" y="2781300"/>
            <a:ext cx="3598863" cy="2447925"/>
          </a:xfrm>
        </p:spPr>
        <p:txBody>
          <a:bodyPr lIns="91440" tIns="45720" rIns="91440" bIns="45720"/>
          <a:lstStyle>
            <a:lvl1pPr marL="0" indent="0">
              <a:buFont typeface="Arial" panose="020B0604020202020204" pitchFamily="34" charset="0"/>
              <a:buNone/>
              <a:defRPr sz="2400" baseline="0">
                <a:solidFill>
                  <a:srgbClr val="FFC000"/>
                </a:solidFill>
              </a:defRPr>
            </a:lvl1pPr>
          </a:lstStyle>
          <a:p>
            <a:r>
              <a:rPr lang="nl-NL" dirty="0" smtClean="0"/>
              <a:t>Agenda item 2.2</a:t>
            </a:r>
          </a:p>
          <a:p>
            <a:endParaRPr lang="nl-NL" dirty="0" smtClean="0"/>
          </a:p>
          <a:p>
            <a:r>
              <a:rPr lang="en-US" noProof="0" dirty="0" smtClean="0"/>
              <a:t>IRCC </a:t>
            </a:r>
            <a:r>
              <a:rPr lang="en-US" noProof="0" dirty="0"/>
              <a:t>9</a:t>
            </a:r>
            <a:r>
              <a:rPr lang="en-US" noProof="0" dirty="0" smtClean="0"/>
              <a:t> report</a:t>
            </a:r>
            <a:endParaRPr lang="en-US" noProof="0" dirty="0"/>
          </a:p>
        </p:txBody>
      </p:sp>
      <p:pic>
        <p:nvPicPr>
          <p:cNvPr id="6" name="Afbeelding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3128" y="669791"/>
            <a:ext cx="2848928" cy="3263265"/>
          </a:xfrm>
          <a:prstGeom prst="rect">
            <a:avLst/>
          </a:prstGeom>
          <a:noFill/>
          <a:ln w="9525">
            <a:noFill/>
            <a:miter lim="800000"/>
            <a:headEnd/>
            <a:tailEnd/>
          </a:ln>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025" y="4425950"/>
            <a:ext cx="4645025"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a:xfrm>
            <a:off x="457200" y="1196752"/>
            <a:ext cx="8172450" cy="369332"/>
          </a:xfrm>
        </p:spPr>
        <p:txBody>
          <a:bodyPr/>
          <a:lstStyle/>
          <a:p>
            <a:pPr eaLnBrk="1" hangingPunct="1"/>
            <a:r>
              <a:rPr lang="en-US" altLang="en-US" sz="2400" dirty="0" smtClean="0"/>
              <a:t>MACHC ENC Availability Summary – 2016</a:t>
            </a:r>
          </a:p>
        </p:txBody>
      </p:sp>
      <p:pic>
        <p:nvPicPr>
          <p:cNvPr id="4" name="Picture 6"/>
          <p:cNvPicPr>
            <a:picLocks noChangeAspect="1"/>
          </p:cNvPicPr>
          <p:nvPr/>
        </p:nvPicPr>
        <p:blipFill>
          <a:blip r:embed="rId3" cstate="email">
            <a:extLst>
              <a:ext uri="{28A0092B-C50C-407E-A947-70E740481C1C}">
                <a14:useLocalDpi xmlns:a14="http://schemas.microsoft.com/office/drawing/2010/main"/>
              </a:ext>
            </a:extLst>
          </a:blip>
          <a:srcRect l="49149" t="-2438" b="-2"/>
          <a:stretch>
            <a:fillRect/>
          </a:stretch>
        </p:blipFill>
        <p:spPr bwMode="auto">
          <a:xfrm>
            <a:off x="457200" y="2057400"/>
            <a:ext cx="838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467544" y="404664"/>
            <a:ext cx="3868367" cy="461665"/>
          </a:xfrm>
          <a:prstGeom prst="rect">
            <a:avLst/>
          </a:prstGeom>
          <a:noFill/>
          <a:ln w="9525">
            <a:noFill/>
            <a:miter lim="800000"/>
            <a:headEnd/>
            <a:tailEnd/>
          </a:ln>
        </p:spPr>
        <p:txBody>
          <a:bodyPr wrap="none">
            <a:spAutoFit/>
          </a:bodyPr>
          <a:lstStyle/>
          <a:p>
            <a:r>
              <a:rPr lang="en-GB" sz="2400" dirty="0" smtClean="0">
                <a:solidFill>
                  <a:schemeClr val="tx2"/>
                </a:solidFill>
              </a:rPr>
              <a:t>MACHC report to IRRC8</a:t>
            </a:r>
            <a:endParaRPr lang="en-GB" sz="2400" dirty="0">
              <a:solidFill>
                <a:schemeClr val="tx2"/>
              </a:solidFill>
            </a:endParaRPr>
          </a:p>
        </p:txBody>
      </p:sp>
    </p:spTree>
    <p:extLst>
      <p:ext uri="{BB962C8B-B14F-4D97-AF65-F5344CB8AC3E}">
        <p14:creationId xmlns:p14="http://schemas.microsoft.com/office/powerpoint/2010/main" val="3865477651"/>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340769"/>
            <a:ext cx="7886700" cy="504056"/>
          </a:xfrm>
        </p:spPr>
        <p:txBody>
          <a:bodyPr>
            <a:normAutofit/>
          </a:bodyPr>
          <a:lstStyle/>
          <a:p>
            <a:r>
              <a:rPr lang="en-GB" sz="2400" dirty="0" smtClean="0"/>
              <a:t>Port Analysis Evaluation - Gaps</a:t>
            </a:r>
            <a:endParaRPr lang="en-GB" sz="2400" dirty="0"/>
          </a:p>
        </p:txBody>
      </p:sp>
      <p:sp>
        <p:nvSpPr>
          <p:cNvPr id="3" name="Content Placeholder 2"/>
          <p:cNvSpPr>
            <a:spLocks noGrp="1"/>
          </p:cNvSpPr>
          <p:nvPr>
            <p:ph idx="1"/>
          </p:nvPr>
        </p:nvSpPr>
        <p:spPr>
          <a:xfrm>
            <a:off x="304800" y="1772816"/>
            <a:ext cx="8900790" cy="1340252"/>
          </a:xfrm>
        </p:spPr>
        <p:txBody>
          <a:bodyPr/>
          <a:lstStyle/>
          <a:p>
            <a:pPr marL="0" indent="0">
              <a:buNone/>
            </a:pPr>
            <a:r>
              <a:rPr lang="en-US" altLang="en-US" dirty="0" smtClean="0"/>
              <a:t>46 </a:t>
            </a:r>
            <a:r>
              <a:rPr lang="en-US" altLang="en-US" dirty="0"/>
              <a:t>out of the 373 world-wide Cruise Ship Ports</a:t>
            </a:r>
            <a:r>
              <a:rPr lang="en-US" altLang="en-US" dirty="0" smtClean="0"/>
              <a:t>/ Anchorages </a:t>
            </a:r>
            <a:r>
              <a:rPr lang="en-US" altLang="en-US" dirty="0"/>
              <a:t>not covered by Band 4, 5, or 6 ENCs are </a:t>
            </a:r>
            <a:r>
              <a:rPr lang="en-US" altLang="en-US" dirty="0" smtClean="0"/>
              <a:t>located in </a:t>
            </a:r>
            <a:r>
              <a:rPr lang="en-US" altLang="en-US" dirty="0"/>
              <a:t>the MACHC </a:t>
            </a:r>
            <a:endParaRPr lang="en-GB" dirty="0"/>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04800" y="2564904"/>
            <a:ext cx="86296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TextBox 4"/>
          <p:cNvSpPr txBox="1">
            <a:spLocks noChangeArrowheads="1"/>
          </p:cNvSpPr>
          <p:nvPr/>
        </p:nvSpPr>
        <p:spPr bwMode="auto">
          <a:xfrm>
            <a:off x="467544" y="404664"/>
            <a:ext cx="3868367" cy="461665"/>
          </a:xfrm>
          <a:prstGeom prst="rect">
            <a:avLst/>
          </a:prstGeom>
          <a:noFill/>
          <a:ln w="9525">
            <a:noFill/>
            <a:miter lim="800000"/>
            <a:headEnd/>
            <a:tailEnd/>
          </a:ln>
        </p:spPr>
        <p:txBody>
          <a:bodyPr wrap="none">
            <a:spAutoFit/>
          </a:bodyPr>
          <a:lstStyle/>
          <a:p>
            <a:r>
              <a:rPr lang="en-GB" sz="2400" dirty="0" smtClean="0">
                <a:solidFill>
                  <a:schemeClr val="tx2"/>
                </a:solidFill>
              </a:rPr>
              <a:t>MACHC report to IRRC8</a:t>
            </a:r>
            <a:endParaRPr lang="en-GB" sz="2400" dirty="0">
              <a:solidFill>
                <a:schemeClr val="tx2"/>
              </a:solidFill>
            </a:endParaRPr>
          </a:p>
        </p:txBody>
      </p:sp>
    </p:spTree>
    <p:extLst>
      <p:ext uri="{BB962C8B-B14F-4D97-AF65-F5344CB8AC3E}">
        <p14:creationId xmlns:p14="http://schemas.microsoft.com/office/powerpoint/2010/main" val="1800841990"/>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3"/>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104080" y="1700808"/>
            <a:ext cx="8788400" cy="6546850"/>
          </a:xfrm>
        </p:spPr>
      </p:pic>
      <p:sp>
        <p:nvSpPr>
          <p:cNvPr id="21507" name="Title 2"/>
          <p:cNvSpPr>
            <a:spLocks noGrp="1"/>
          </p:cNvSpPr>
          <p:nvPr>
            <p:ph type="title"/>
          </p:nvPr>
        </p:nvSpPr>
        <p:spPr>
          <a:xfrm>
            <a:off x="539552" y="1268760"/>
            <a:ext cx="8229600" cy="369332"/>
          </a:xfrm>
        </p:spPr>
        <p:txBody>
          <a:bodyPr/>
          <a:lstStyle/>
          <a:p>
            <a:r>
              <a:rPr lang="en-US" altLang="en-US" sz="2400" dirty="0" smtClean="0"/>
              <a:t>New US/Cuba/UK INT Chart 4149</a:t>
            </a:r>
          </a:p>
        </p:txBody>
      </p:sp>
      <p:pic>
        <p:nvPicPr>
          <p:cNvPr id="21508" name="Pictur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516216" y="2060848"/>
            <a:ext cx="1981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467544" y="404664"/>
            <a:ext cx="3868367" cy="461665"/>
          </a:xfrm>
          <a:prstGeom prst="rect">
            <a:avLst/>
          </a:prstGeom>
          <a:noFill/>
          <a:ln w="9525">
            <a:noFill/>
            <a:miter lim="800000"/>
            <a:headEnd/>
            <a:tailEnd/>
          </a:ln>
        </p:spPr>
        <p:txBody>
          <a:bodyPr wrap="none">
            <a:spAutoFit/>
          </a:bodyPr>
          <a:lstStyle/>
          <a:p>
            <a:r>
              <a:rPr lang="en-GB" sz="2400" dirty="0" smtClean="0">
                <a:solidFill>
                  <a:schemeClr val="tx2"/>
                </a:solidFill>
              </a:rPr>
              <a:t>MACHC report to IRRC8</a:t>
            </a:r>
            <a:endParaRPr lang="en-GB" sz="2400" dirty="0">
              <a:solidFill>
                <a:schemeClr val="tx2"/>
              </a:solidFill>
            </a:endParaRPr>
          </a:p>
        </p:txBody>
      </p:sp>
    </p:spTree>
    <p:extLst>
      <p:ext uri="{BB962C8B-B14F-4D97-AF65-F5344CB8AC3E}">
        <p14:creationId xmlns:p14="http://schemas.microsoft.com/office/powerpoint/2010/main" val="967909309"/>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268760"/>
            <a:ext cx="7886700" cy="833947"/>
          </a:xfrm>
        </p:spPr>
        <p:txBody>
          <a:bodyPr>
            <a:noAutofit/>
          </a:bodyPr>
          <a:lstStyle/>
          <a:p>
            <a:r>
              <a:rPr lang="en-US" sz="2400" dirty="0"/>
              <a:t>Difficulties encountered and challenges yet to be addressed</a:t>
            </a:r>
            <a:endParaRPr lang="en-GB" sz="2400" dirty="0"/>
          </a:p>
        </p:txBody>
      </p:sp>
      <p:sp>
        <p:nvSpPr>
          <p:cNvPr id="5" name="Content Placeholder 4"/>
          <p:cNvSpPr>
            <a:spLocks noGrp="1"/>
          </p:cNvSpPr>
          <p:nvPr>
            <p:ph idx="1"/>
          </p:nvPr>
        </p:nvSpPr>
        <p:spPr>
          <a:xfrm>
            <a:off x="827880" y="2286000"/>
            <a:ext cx="7488237" cy="3657600"/>
          </a:xfrm>
        </p:spPr>
        <p:txBody>
          <a:bodyPr/>
          <a:lstStyle/>
          <a:p>
            <a:pPr marL="342900" indent="-342900">
              <a:spcBef>
                <a:spcPct val="0"/>
              </a:spcBef>
              <a:buFont typeface="Arial" panose="020B0604020202020204" pitchFamily="34" charset="0"/>
              <a:buChar char="•"/>
            </a:pPr>
            <a:r>
              <a:rPr lang="en-US" kern="1200" dirty="0">
                <a:solidFill>
                  <a:schemeClr val="tx1"/>
                </a:solidFill>
                <a:latin typeface="Verdana" pitchFamily="34" charset="0"/>
              </a:rPr>
              <a:t>Further developments on the use of Spanish are needed – more CB courses in Spanish</a:t>
            </a:r>
          </a:p>
          <a:p>
            <a:pPr marL="342900" indent="-342900">
              <a:spcBef>
                <a:spcPct val="0"/>
              </a:spcBef>
              <a:buFont typeface="Arial" panose="020B0604020202020204" pitchFamily="34" charset="0"/>
              <a:buChar char="•"/>
            </a:pPr>
            <a:endParaRPr lang="en-US" kern="1200" dirty="0" smtClean="0">
              <a:solidFill>
                <a:schemeClr val="tx1"/>
              </a:solidFill>
              <a:latin typeface="Verdana" pitchFamily="34" charset="0"/>
            </a:endParaRPr>
          </a:p>
          <a:p>
            <a:pPr marL="342900" indent="-342900">
              <a:spcBef>
                <a:spcPct val="0"/>
              </a:spcBef>
              <a:buFont typeface="Arial" panose="020B0604020202020204" pitchFamily="34" charset="0"/>
              <a:buChar char="•"/>
            </a:pPr>
            <a:r>
              <a:rPr lang="en-US" kern="1200" dirty="0" smtClean="0">
                <a:solidFill>
                  <a:schemeClr val="tx1"/>
                </a:solidFill>
                <a:latin typeface="Verdana" pitchFamily="34" charset="0"/>
              </a:rPr>
              <a:t>The </a:t>
            </a:r>
            <a:r>
              <a:rPr lang="en-US" kern="1200" dirty="0">
                <a:solidFill>
                  <a:schemeClr val="tx1"/>
                </a:solidFill>
                <a:latin typeface="Verdana" pitchFamily="34" charset="0"/>
              </a:rPr>
              <a:t>high cost of carrying out surveys and the limits on national budgets</a:t>
            </a:r>
          </a:p>
          <a:p>
            <a:pPr marL="342900" indent="-342900">
              <a:spcBef>
                <a:spcPct val="0"/>
              </a:spcBef>
              <a:buFont typeface="Arial" panose="020B0604020202020204" pitchFamily="34" charset="0"/>
              <a:buChar char="•"/>
            </a:pPr>
            <a:endParaRPr lang="en-US" kern="1200" dirty="0" smtClean="0">
              <a:solidFill>
                <a:schemeClr val="tx1"/>
              </a:solidFill>
              <a:latin typeface="Verdana" pitchFamily="34" charset="0"/>
            </a:endParaRPr>
          </a:p>
          <a:p>
            <a:pPr marL="342900" indent="-342900">
              <a:spcBef>
                <a:spcPct val="0"/>
              </a:spcBef>
              <a:buFont typeface="Arial" panose="020B0604020202020204" pitchFamily="34" charset="0"/>
              <a:buChar char="•"/>
            </a:pPr>
            <a:r>
              <a:rPr lang="en-US" kern="1200" dirty="0" smtClean="0">
                <a:solidFill>
                  <a:schemeClr val="tx1"/>
                </a:solidFill>
                <a:latin typeface="Verdana" pitchFamily="34" charset="0"/>
              </a:rPr>
              <a:t>Full </a:t>
            </a:r>
            <a:r>
              <a:rPr lang="en-US" kern="1200" dirty="0">
                <a:solidFill>
                  <a:schemeClr val="tx1"/>
                </a:solidFill>
                <a:latin typeface="Verdana" pitchFamily="34" charset="0"/>
              </a:rPr>
              <a:t>ENC coverage has not yet been achieved</a:t>
            </a:r>
          </a:p>
          <a:p>
            <a:endParaRPr lang="en-US" dirty="0" smtClean="0"/>
          </a:p>
          <a:p>
            <a:endParaRPr lang="en-US" dirty="0"/>
          </a:p>
        </p:txBody>
      </p:sp>
      <p:sp>
        <p:nvSpPr>
          <p:cNvPr id="4" name="TextBox 3"/>
          <p:cNvSpPr txBox="1">
            <a:spLocks noChangeArrowheads="1"/>
          </p:cNvSpPr>
          <p:nvPr/>
        </p:nvSpPr>
        <p:spPr bwMode="auto">
          <a:xfrm>
            <a:off x="467544" y="404664"/>
            <a:ext cx="3868367" cy="461665"/>
          </a:xfrm>
          <a:prstGeom prst="rect">
            <a:avLst/>
          </a:prstGeom>
          <a:noFill/>
          <a:ln w="9525">
            <a:noFill/>
            <a:miter lim="800000"/>
            <a:headEnd/>
            <a:tailEnd/>
          </a:ln>
        </p:spPr>
        <p:txBody>
          <a:bodyPr wrap="none">
            <a:spAutoFit/>
          </a:bodyPr>
          <a:lstStyle/>
          <a:p>
            <a:r>
              <a:rPr lang="en-GB" sz="2400" dirty="0" smtClean="0">
                <a:solidFill>
                  <a:schemeClr val="tx2"/>
                </a:solidFill>
              </a:rPr>
              <a:t>MACHC report to IRRC8</a:t>
            </a:r>
            <a:endParaRPr lang="en-GB" sz="2400" dirty="0">
              <a:solidFill>
                <a:schemeClr val="tx2"/>
              </a:solidFill>
            </a:endParaRPr>
          </a:p>
        </p:txBody>
      </p:sp>
    </p:spTree>
    <p:extLst>
      <p:ext uri="{BB962C8B-B14F-4D97-AF65-F5344CB8AC3E}">
        <p14:creationId xmlns:p14="http://schemas.microsoft.com/office/powerpoint/2010/main" val="26789104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4048" y="1135063"/>
            <a:ext cx="8565743" cy="461665"/>
          </a:xfrm>
          <a:prstGeom prst="rect">
            <a:avLst/>
          </a:prstGeom>
          <a:noFill/>
        </p:spPr>
        <p:txBody>
          <a:bodyPr wrap="none" rtlCol="0">
            <a:spAutoFit/>
          </a:bodyPr>
          <a:lstStyle/>
          <a:p>
            <a:r>
              <a:rPr lang="en-GB" sz="2400" dirty="0">
                <a:solidFill>
                  <a:schemeClr val="tx2"/>
                </a:solidFill>
              </a:rPr>
              <a:t>Standards of Competence for Hydrographic </a:t>
            </a:r>
            <a:r>
              <a:rPr lang="en-GB" sz="2400" dirty="0" smtClean="0">
                <a:solidFill>
                  <a:schemeClr val="tx2"/>
                </a:solidFill>
              </a:rPr>
              <a:t>Surveyors</a:t>
            </a:r>
            <a:endParaRPr lang="en-GB" sz="2400" dirty="0">
              <a:solidFill>
                <a:schemeClr val="tx2"/>
              </a:solidFill>
            </a:endParaRPr>
          </a:p>
        </p:txBody>
      </p:sp>
      <p:sp>
        <p:nvSpPr>
          <p:cNvPr id="15" name="Lachebekje 14"/>
          <p:cNvSpPr/>
          <p:nvPr/>
        </p:nvSpPr>
        <p:spPr bwMode="auto">
          <a:xfrm>
            <a:off x="6660232" y="1556792"/>
            <a:ext cx="914400" cy="914400"/>
          </a:xfrm>
          <a:prstGeom prst="smileyFace">
            <a:avLst/>
          </a:prstGeom>
          <a:noFill/>
          <a:ln w="9525" cap="flat" cmpd="sng" algn="ctr">
            <a:noFill/>
            <a:prstDash val="solid"/>
            <a:round/>
            <a:headEnd type="none" w="med" len="med"/>
            <a:tailEnd type="none" w="med" len="med"/>
          </a:ln>
          <a:effec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dirty="0">
              <a:ln>
                <a:noFill/>
              </a:ln>
              <a:effectLst/>
              <a:latin typeface="Verdana" pitchFamily="34" charset="0"/>
            </a:endParaRPr>
          </a:p>
        </p:txBody>
      </p:sp>
      <p:sp>
        <p:nvSpPr>
          <p:cNvPr id="2" name="TextBox 1"/>
          <p:cNvSpPr txBox="1"/>
          <p:nvPr/>
        </p:nvSpPr>
        <p:spPr>
          <a:xfrm>
            <a:off x="631692" y="1725216"/>
            <a:ext cx="7972755" cy="1446550"/>
          </a:xfrm>
          <a:prstGeom prst="rect">
            <a:avLst/>
          </a:prstGeom>
          <a:noFill/>
        </p:spPr>
        <p:txBody>
          <a:bodyPr wrap="square" rtlCol="0">
            <a:spAutoFit/>
          </a:bodyPr>
          <a:lstStyle/>
          <a:p>
            <a:pPr marL="342900" indent="-342900">
              <a:buFont typeface="Arial" panose="020B0604020202020204" pitchFamily="34" charset="0"/>
              <a:buChar char="•"/>
            </a:pPr>
            <a:r>
              <a:rPr lang="en-US" dirty="0"/>
              <a:t>Endorsed draft New Editions 1.0.0 of the IHO Publications S-8A and S-8B Standards of Competence for Category "A" and Category "B" Nautical </a:t>
            </a:r>
            <a:r>
              <a:rPr lang="en-US" dirty="0" smtClean="0"/>
              <a:t>Cartographers</a:t>
            </a:r>
            <a:endParaRPr lang="en-US" dirty="0"/>
          </a:p>
        </p:txBody>
      </p:sp>
      <p:sp>
        <p:nvSpPr>
          <p:cNvPr id="5" name="TextBox 4"/>
          <p:cNvSpPr txBox="1">
            <a:spLocks noChangeArrowheads="1"/>
          </p:cNvSpPr>
          <p:nvPr/>
        </p:nvSpPr>
        <p:spPr bwMode="auto">
          <a:xfrm>
            <a:off x="467544" y="404664"/>
            <a:ext cx="950901" cy="461665"/>
          </a:xfrm>
          <a:prstGeom prst="rect">
            <a:avLst/>
          </a:prstGeom>
          <a:noFill/>
          <a:ln w="9525">
            <a:noFill/>
            <a:miter lim="800000"/>
            <a:headEnd/>
            <a:tailEnd/>
          </a:ln>
        </p:spPr>
        <p:txBody>
          <a:bodyPr wrap="none">
            <a:spAutoFit/>
          </a:bodyPr>
          <a:lstStyle/>
          <a:p>
            <a:r>
              <a:rPr lang="en-GB" sz="2400" dirty="0" smtClean="0">
                <a:solidFill>
                  <a:schemeClr val="tx2"/>
                </a:solidFill>
              </a:rPr>
              <a:t>IBSC</a:t>
            </a:r>
            <a:endParaRPr lang="en-GB" sz="2400" dirty="0">
              <a:solidFill>
                <a:schemeClr val="tx2"/>
              </a:solidFill>
            </a:endParaRPr>
          </a:p>
        </p:txBody>
      </p:sp>
    </p:spTree>
    <p:extLst>
      <p:ext uri="{BB962C8B-B14F-4D97-AF65-F5344CB8AC3E}">
        <p14:creationId xmlns:p14="http://schemas.microsoft.com/office/powerpoint/2010/main" val="2014627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684213" y="1125538"/>
            <a:ext cx="3817071" cy="430887"/>
          </a:xfrm>
          <a:prstGeom prst="rect">
            <a:avLst/>
          </a:prstGeom>
          <a:noFill/>
          <a:ln w="9525">
            <a:noFill/>
            <a:miter lim="800000"/>
            <a:headEnd/>
            <a:tailEnd/>
          </a:ln>
        </p:spPr>
        <p:txBody>
          <a:bodyPr wrap="none">
            <a:spAutoFit/>
          </a:bodyPr>
          <a:lstStyle/>
          <a:p>
            <a:r>
              <a:rPr lang="en-US" dirty="0">
                <a:solidFill>
                  <a:schemeClr val="tx2"/>
                </a:solidFill>
              </a:rPr>
              <a:t>Filtered </a:t>
            </a:r>
            <a:r>
              <a:rPr lang="en-US" dirty="0" smtClean="0">
                <a:solidFill>
                  <a:schemeClr val="tx2"/>
                </a:solidFill>
              </a:rPr>
              <a:t>List of Action (1) </a:t>
            </a:r>
            <a:endParaRPr lang="en-US" dirty="0">
              <a:solidFill>
                <a:schemeClr val="tx2"/>
              </a:solidFill>
            </a:endParaRPr>
          </a:p>
        </p:txBody>
      </p:sp>
      <p:sp>
        <p:nvSpPr>
          <p:cNvPr id="14" name="TextBox 13"/>
          <p:cNvSpPr txBox="1"/>
          <p:nvPr/>
        </p:nvSpPr>
        <p:spPr>
          <a:xfrm>
            <a:off x="467544" y="1700808"/>
            <a:ext cx="7992888" cy="5355312"/>
          </a:xfrm>
          <a:prstGeom prst="rect">
            <a:avLst/>
          </a:prstGeom>
          <a:noFill/>
        </p:spPr>
        <p:txBody>
          <a:bodyPr wrap="square" rtlCol="0">
            <a:spAutoFit/>
          </a:bodyPr>
          <a:lstStyle/>
          <a:p>
            <a:pPr marL="342900" indent="-342900" eaLnBrk="0" hangingPunct="0">
              <a:buFont typeface="Arial" panose="020B0604020202020204" pitchFamily="34" charset="0"/>
              <a:buChar char="•"/>
            </a:pPr>
            <a:r>
              <a:rPr lang="en-GB" dirty="0"/>
              <a:t>Relate to the MACHC </a:t>
            </a:r>
            <a:r>
              <a:rPr lang="en-GB" dirty="0" smtClean="0"/>
              <a:t>region</a:t>
            </a:r>
            <a:endParaRPr lang="en-GB" dirty="0"/>
          </a:p>
          <a:p>
            <a:pPr marL="342900" indent="-342900" eaLnBrk="0" hangingPunct="0">
              <a:buFont typeface="Arial" panose="020B0604020202020204" pitchFamily="34" charset="0"/>
              <a:buChar char="•"/>
            </a:pPr>
            <a:endParaRPr lang="en-GB" dirty="0" smtClean="0"/>
          </a:p>
          <a:p>
            <a:pPr marL="342900" indent="-342900" eaLnBrk="0" hangingPunct="0">
              <a:buFont typeface="Arial" panose="020B0604020202020204" pitchFamily="34" charset="0"/>
              <a:buChar char="•"/>
            </a:pPr>
            <a:r>
              <a:rPr lang="en-GB" dirty="0" smtClean="0"/>
              <a:t>Added column </a:t>
            </a:r>
            <a:r>
              <a:rPr lang="en-GB" dirty="0"/>
              <a:t>with proposed MACHC way </a:t>
            </a:r>
            <a:r>
              <a:rPr lang="en-GB" dirty="0" smtClean="0"/>
              <a:t>ahead </a:t>
            </a:r>
            <a:endParaRPr lang="en-GB" dirty="0"/>
          </a:p>
          <a:p>
            <a:pPr marL="342900" indent="-342900" eaLnBrk="0" hangingPunct="0">
              <a:buFont typeface="Arial" panose="020B0604020202020204" pitchFamily="34" charset="0"/>
              <a:buChar char="•"/>
            </a:pPr>
            <a:endParaRPr lang="en-GB" dirty="0" smtClean="0"/>
          </a:p>
          <a:p>
            <a:pPr marL="342900" indent="-342900" eaLnBrk="0" hangingPunct="0">
              <a:buFont typeface="Arial" panose="020B0604020202020204" pitchFamily="34" charset="0"/>
              <a:buChar char="•"/>
            </a:pPr>
            <a:r>
              <a:rPr lang="en-GB" dirty="0" smtClean="0"/>
              <a:t>Basis </a:t>
            </a:r>
            <a:r>
              <a:rPr lang="en-GB" dirty="0"/>
              <a:t>for discussion during agenda item 2.2 </a:t>
            </a:r>
          </a:p>
          <a:p>
            <a:pPr marL="342900" indent="-342900" eaLnBrk="0" hangingPunct="0">
              <a:buFont typeface="Arial" panose="020B0604020202020204" pitchFamily="34" charset="0"/>
              <a:buChar char="•"/>
            </a:pPr>
            <a:endParaRPr lang="en-GB" dirty="0" smtClean="0"/>
          </a:p>
          <a:p>
            <a:pPr marL="342900" indent="-342900" eaLnBrk="0" hangingPunct="0">
              <a:buFont typeface="Arial" panose="020B0604020202020204" pitchFamily="34" charset="0"/>
              <a:buChar char="•"/>
            </a:pPr>
            <a:r>
              <a:rPr lang="en-GB" dirty="0" smtClean="0"/>
              <a:t>Focus </a:t>
            </a:r>
            <a:r>
              <a:rPr lang="en-GB" dirty="0"/>
              <a:t>on highlighted actions</a:t>
            </a:r>
          </a:p>
          <a:p>
            <a:pPr marL="342900" indent="-342900" eaLnBrk="0" hangingPunct="0">
              <a:buFont typeface="Arial" panose="020B0604020202020204" pitchFamily="34" charset="0"/>
              <a:buChar char="•"/>
            </a:pPr>
            <a:endParaRPr lang="en-GB" dirty="0" smtClean="0"/>
          </a:p>
          <a:p>
            <a:pPr marL="342900" indent="-342900" eaLnBrk="0" hangingPunct="0">
              <a:buFont typeface="Arial" panose="020B0604020202020204" pitchFamily="34" charset="0"/>
              <a:buChar char="•"/>
            </a:pPr>
            <a:r>
              <a:rPr lang="en-GB" dirty="0" smtClean="0"/>
              <a:t>Others for consideration</a:t>
            </a:r>
            <a:r>
              <a:rPr lang="en-GB" dirty="0"/>
              <a:t>, recordkeeping and updating the MACHC action </a:t>
            </a:r>
            <a:r>
              <a:rPr lang="en-GB" dirty="0" smtClean="0"/>
              <a:t>list  </a:t>
            </a:r>
            <a:endParaRPr lang="en-GB" dirty="0"/>
          </a:p>
          <a:p>
            <a:pPr marL="342900" lvl="0" indent="-342900" eaLnBrk="0" hangingPunct="0">
              <a:buFont typeface="Arial" panose="020B0604020202020204" pitchFamily="34" charset="0"/>
              <a:buChar char="•"/>
            </a:pPr>
            <a:endParaRPr lang="en-US" dirty="0"/>
          </a:p>
          <a:p>
            <a:pPr marL="342900" indent="-342900">
              <a:buFont typeface="Arial" panose="020B0604020202020204" pitchFamily="34" charset="0"/>
              <a:buChar char="•"/>
            </a:pPr>
            <a:endParaRPr lang="nl-NL" sz="2000" dirty="0" smtClean="0"/>
          </a:p>
          <a:p>
            <a:pPr lvl="0"/>
            <a:endParaRPr lang="nl-NL" sz="2000" dirty="0"/>
          </a:p>
          <a:p>
            <a:pPr lvl="0"/>
            <a:endParaRPr lang="en-US" sz="2000" dirty="0" smtClean="0"/>
          </a:p>
          <a:p>
            <a:pPr marL="342900" lvl="0" indent="-342900">
              <a:buFont typeface="Arial" panose="020B0604020202020204" pitchFamily="34" charset="0"/>
              <a:buChar char="•"/>
            </a:pPr>
            <a:endParaRPr lang="en-US" sz="2000" i="1" u="sng" dirty="0"/>
          </a:p>
          <a:p>
            <a:r>
              <a:rPr lang="en-GB" sz="2000" dirty="0" smtClean="0"/>
              <a:t> </a:t>
            </a:r>
            <a:endParaRPr lang="en-US" sz="2000" dirty="0"/>
          </a:p>
        </p:txBody>
      </p:sp>
      <p:sp>
        <p:nvSpPr>
          <p:cNvPr id="4" name="TextBox 3"/>
          <p:cNvSpPr txBox="1">
            <a:spLocks noChangeArrowheads="1"/>
          </p:cNvSpPr>
          <p:nvPr/>
        </p:nvSpPr>
        <p:spPr bwMode="auto">
          <a:xfrm>
            <a:off x="467544" y="404664"/>
            <a:ext cx="2980303" cy="461665"/>
          </a:xfrm>
          <a:prstGeom prst="rect">
            <a:avLst/>
          </a:prstGeom>
          <a:noFill/>
          <a:ln w="9525">
            <a:noFill/>
            <a:miter lim="800000"/>
            <a:headEnd/>
            <a:tailEnd/>
          </a:ln>
        </p:spPr>
        <p:txBody>
          <a:bodyPr wrap="none">
            <a:spAutoFit/>
          </a:bodyPr>
          <a:lstStyle/>
          <a:p>
            <a:r>
              <a:rPr lang="en-GB" sz="2400" dirty="0" smtClean="0">
                <a:solidFill>
                  <a:schemeClr val="tx2"/>
                </a:solidFill>
              </a:rPr>
              <a:t>IRRC9 Action List </a:t>
            </a:r>
            <a:endParaRPr lang="en-GB" sz="2400" dirty="0">
              <a:solidFill>
                <a:schemeClr val="tx2"/>
              </a:solidFill>
            </a:endParaRPr>
          </a:p>
        </p:txBody>
      </p:sp>
    </p:spTree>
    <p:extLst>
      <p:ext uri="{BB962C8B-B14F-4D97-AF65-F5344CB8AC3E}">
        <p14:creationId xmlns:p14="http://schemas.microsoft.com/office/powerpoint/2010/main" val="420191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684213" y="1125538"/>
            <a:ext cx="3817071" cy="430887"/>
          </a:xfrm>
          <a:prstGeom prst="rect">
            <a:avLst/>
          </a:prstGeom>
          <a:noFill/>
          <a:ln w="9525">
            <a:noFill/>
            <a:miter lim="800000"/>
            <a:headEnd/>
            <a:tailEnd/>
          </a:ln>
        </p:spPr>
        <p:txBody>
          <a:bodyPr wrap="none">
            <a:spAutoFit/>
          </a:bodyPr>
          <a:lstStyle/>
          <a:p>
            <a:r>
              <a:rPr lang="en-US" dirty="0">
                <a:solidFill>
                  <a:schemeClr val="tx2"/>
                </a:solidFill>
              </a:rPr>
              <a:t>Filtered </a:t>
            </a:r>
            <a:r>
              <a:rPr lang="en-US" dirty="0" smtClean="0">
                <a:solidFill>
                  <a:schemeClr val="tx2"/>
                </a:solidFill>
              </a:rPr>
              <a:t>List of Action (2) </a:t>
            </a:r>
            <a:endParaRPr lang="en-US" dirty="0">
              <a:solidFill>
                <a:schemeClr val="tx2"/>
              </a:solidFill>
            </a:endParaRPr>
          </a:p>
        </p:txBody>
      </p:sp>
      <p:sp>
        <p:nvSpPr>
          <p:cNvPr id="4" name="TextBox 3"/>
          <p:cNvSpPr txBox="1">
            <a:spLocks noChangeArrowheads="1"/>
          </p:cNvSpPr>
          <p:nvPr/>
        </p:nvSpPr>
        <p:spPr bwMode="auto">
          <a:xfrm>
            <a:off x="467544" y="404664"/>
            <a:ext cx="2980303" cy="461665"/>
          </a:xfrm>
          <a:prstGeom prst="rect">
            <a:avLst/>
          </a:prstGeom>
          <a:noFill/>
          <a:ln w="9525">
            <a:noFill/>
            <a:miter lim="800000"/>
            <a:headEnd/>
            <a:tailEnd/>
          </a:ln>
        </p:spPr>
        <p:txBody>
          <a:bodyPr wrap="none">
            <a:spAutoFit/>
          </a:bodyPr>
          <a:lstStyle/>
          <a:p>
            <a:r>
              <a:rPr lang="en-GB" sz="2400" dirty="0" smtClean="0">
                <a:solidFill>
                  <a:schemeClr val="tx2"/>
                </a:solidFill>
              </a:rPr>
              <a:t>IRRC9 Action List </a:t>
            </a:r>
            <a:endParaRPr lang="en-GB" sz="2400" dirty="0">
              <a:solidFill>
                <a:schemeClr val="tx2"/>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305427203"/>
              </p:ext>
            </p:extLst>
          </p:nvPr>
        </p:nvGraphicFramePr>
        <p:xfrm>
          <a:off x="539552" y="1556425"/>
          <a:ext cx="7920882" cy="4512895"/>
        </p:xfrm>
        <a:graphic>
          <a:graphicData uri="http://schemas.openxmlformats.org/drawingml/2006/table">
            <a:tbl>
              <a:tblPr firstRow="1" firstCol="1" lastRow="1" lastCol="1" bandRow="1" bandCol="1"/>
              <a:tblGrid>
                <a:gridCol w="504056"/>
                <a:gridCol w="3815224"/>
                <a:gridCol w="649272"/>
                <a:gridCol w="909622"/>
                <a:gridCol w="2042708"/>
              </a:tblGrid>
              <a:tr h="467228">
                <a:tc>
                  <a:txBody>
                    <a:bodyPr/>
                    <a:lstStyle/>
                    <a:p>
                      <a:pPr marL="91440" marR="90805" algn="ctr">
                        <a:lnSpc>
                          <a:spcPct val="100000"/>
                        </a:lnSpc>
                        <a:spcAft>
                          <a:spcPts val="0"/>
                        </a:spcAft>
                      </a:pPr>
                      <a:r>
                        <a:rPr lang="en-US" sz="1400" b="1" dirty="0">
                          <a:effectLst/>
                          <a:latin typeface="Arial"/>
                          <a:ea typeface="Times New Roman"/>
                          <a:cs typeface="Times New Roman"/>
                        </a:rPr>
                        <a:t>N.</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6675" marR="378460">
                        <a:lnSpc>
                          <a:spcPct val="100000"/>
                        </a:lnSpc>
                        <a:spcAft>
                          <a:spcPts val="0"/>
                        </a:spcAft>
                      </a:pPr>
                      <a:r>
                        <a:rPr lang="en-US" sz="1400" b="1" dirty="0">
                          <a:effectLst/>
                          <a:latin typeface="Arial"/>
                          <a:ea typeface="Times New Roman"/>
                          <a:cs typeface="Times New Roman"/>
                        </a:rPr>
                        <a:t>Action (Agenda item)</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6675">
                        <a:lnSpc>
                          <a:spcPct val="100000"/>
                        </a:lnSpc>
                        <a:spcAft>
                          <a:spcPts val="0"/>
                        </a:spcAft>
                      </a:pPr>
                      <a:r>
                        <a:rPr lang="en-US" sz="1400" b="1">
                          <a:effectLst/>
                          <a:latin typeface="Arial"/>
                          <a:ea typeface="Times New Roman"/>
                          <a:cs typeface="Times New Roman"/>
                        </a:rPr>
                        <a:t>Resp</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6675" marR="64770">
                        <a:lnSpc>
                          <a:spcPct val="100000"/>
                        </a:lnSpc>
                        <a:spcAft>
                          <a:spcPts val="0"/>
                        </a:spcAft>
                      </a:pPr>
                      <a:r>
                        <a:rPr lang="en-US" sz="1400" b="1">
                          <a:effectLst/>
                          <a:latin typeface="Arial"/>
                          <a:ea typeface="Times New Roman"/>
                          <a:cs typeface="Times New Roman"/>
                        </a:rPr>
                        <a:t>Deadline</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5405" marR="61595">
                        <a:lnSpc>
                          <a:spcPct val="100000"/>
                        </a:lnSpc>
                        <a:spcAft>
                          <a:spcPts val="0"/>
                        </a:spcAft>
                      </a:pPr>
                      <a:r>
                        <a:rPr lang="en-US" sz="1400" b="1">
                          <a:effectLst/>
                          <a:latin typeface="Arial"/>
                          <a:ea typeface="Times New Roman"/>
                          <a:cs typeface="Times New Roman"/>
                        </a:rPr>
                        <a:t>Proposed MACHC action</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073926">
                <a:tc>
                  <a:txBody>
                    <a:bodyPr/>
                    <a:lstStyle/>
                    <a:p>
                      <a:pPr marL="3175" algn="ctr">
                        <a:lnSpc>
                          <a:spcPct val="100000"/>
                        </a:lnSpc>
                        <a:spcAft>
                          <a:spcPts val="0"/>
                        </a:spcAft>
                      </a:pPr>
                      <a:r>
                        <a:rPr lang="en-US" sz="1400">
                          <a:effectLst/>
                          <a:latin typeface="Arial"/>
                          <a:ea typeface="Times New Roman"/>
                          <a:cs typeface="Times New Roman"/>
                        </a:rPr>
                        <a:t>2</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62230" algn="just">
                        <a:lnSpc>
                          <a:spcPct val="100000"/>
                        </a:lnSpc>
                        <a:spcAft>
                          <a:spcPts val="0"/>
                        </a:spcAft>
                      </a:pPr>
                      <a:r>
                        <a:rPr lang="en-US" sz="1400" dirty="0">
                          <a:effectLst/>
                          <a:latin typeface="Arial"/>
                          <a:ea typeface="Times New Roman"/>
                          <a:cs typeface="Times New Roman"/>
                        </a:rPr>
                        <a:t>to engage with Member States in their regions to identify potential instructors to accompany MSI trainings in order to become MSI trainers and </a:t>
                      </a:r>
                      <a:r>
                        <a:rPr lang="en-US" sz="1400" b="1" dirty="0">
                          <a:effectLst/>
                          <a:latin typeface="Arial"/>
                          <a:ea typeface="Times New Roman"/>
                          <a:cs typeface="Times New Roman"/>
                        </a:rPr>
                        <a:t>report back to IRCC</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ct val="100000"/>
                        </a:lnSpc>
                        <a:spcAft>
                          <a:spcPts val="0"/>
                        </a:spcAft>
                      </a:pPr>
                      <a:r>
                        <a:rPr lang="en-US" sz="1400" dirty="0">
                          <a:effectLst/>
                          <a:latin typeface="Arial"/>
                          <a:ea typeface="Times New Roman"/>
                          <a:cs typeface="Times New Roman"/>
                        </a:rPr>
                        <a:t>RHC Chairs</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64770">
                        <a:lnSpc>
                          <a:spcPct val="100000"/>
                        </a:lnSpc>
                        <a:spcAft>
                          <a:spcPts val="0"/>
                        </a:spcAft>
                      </a:pPr>
                      <a:r>
                        <a:rPr lang="en-US" sz="1400" dirty="0">
                          <a:effectLst/>
                          <a:latin typeface="Arial"/>
                          <a:ea typeface="Times New Roman"/>
                          <a:cs typeface="Times New Roman"/>
                        </a:rPr>
                        <a:t>IRCC10</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b="1" dirty="0">
                          <a:effectLst/>
                          <a:highlight>
                            <a:srgbClr val="FFFF00"/>
                          </a:highlight>
                          <a:latin typeface="Arial"/>
                          <a:ea typeface="Times New Roman"/>
                          <a:cs typeface="Times New Roman"/>
                        </a:rPr>
                        <a:t>New</a:t>
                      </a:r>
                      <a:r>
                        <a:rPr lang="en-US" sz="1400" dirty="0">
                          <a:effectLst/>
                          <a:latin typeface="Arial"/>
                          <a:ea typeface="Times New Roman"/>
                          <a:cs typeface="Times New Roman"/>
                        </a:rPr>
                        <a:t> </a:t>
                      </a:r>
                      <a:r>
                        <a:rPr lang="en-US" sz="1400" b="1" dirty="0">
                          <a:effectLst/>
                          <a:latin typeface="Arial"/>
                          <a:ea typeface="Times New Roman"/>
                          <a:cs typeface="Times New Roman"/>
                        </a:rPr>
                        <a:t>open action</a:t>
                      </a:r>
                      <a:r>
                        <a:rPr lang="en-US" sz="1400" dirty="0">
                          <a:effectLst/>
                          <a:latin typeface="Arial"/>
                          <a:ea typeface="Times New Roman"/>
                          <a:cs typeface="Times New Roman"/>
                        </a:rPr>
                        <a:t> for Chair to coordinate</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1501">
                <a:tc>
                  <a:txBody>
                    <a:bodyPr/>
                    <a:lstStyle/>
                    <a:p>
                      <a:pPr marL="3175" algn="ctr">
                        <a:lnSpc>
                          <a:spcPct val="100000"/>
                        </a:lnSpc>
                        <a:spcAft>
                          <a:spcPts val="0"/>
                        </a:spcAft>
                      </a:pPr>
                      <a:r>
                        <a:rPr lang="en-US" sz="1400">
                          <a:effectLst/>
                          <a:latin typeface="Arial"/>
                          <a:ea typeface="Times New Roman"/>
                          <a:cs typeface="Times New Roman"/>
                        </a:rPr>
                        <a:t>3</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62230" algn="just">
                        <a:lnSpc>
                          <a:spcPct val="100000"/>
                        </a:lnSpc>
                        <a:spcAft>
                          <a:spcPts val="0"/>
                        </a:spcAft>
                      </a:pPr>
                      <a:r>
                        <a:rPr lang="en-US" sz="1400">
                          <a:effectLst/>
                          <a:latin typeface="Arial"/>
                          <a:ea typeface="Times New Roman"/>
                          <a:cs typeface="Times New Roman"/>
                        </a:rPr>
                        <a:t>to consider using Trainer for Trainers (TFT) and e-learning methods to support the development of CB Phase 1 for developing coastal States and </a:t>
                      </a:r>
                      <a:r>
                        <a:rPr lang="en-US" sz="1400" b="1">
                          <a:effectLst/>
                          <a:latin typeface="Arial"/>
                          <a:ea typeface="Times New Roman"/>
                          <a:cs typeface="Times New Roman"/>
                        </a:rPr>
                        <a:t>report back to IRCC</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ct val="100000"/>
                        </a:lnSpc>
                        <a:spcAft>
                          <a:spcPts val="0"/>
                        </a:spcAft>
                      </a:pPr>
                      <a:r>
                        <a:rPr lang="en-US" sz="1400">
                          <a:effectLst/>
                          <a:latin typeface="Arial"/>
                          <a:ea typeface="Times New Roman"/>
                          <a:cs typeface="Times New Roman"/>
                        </a:rPr>
                        <a:t>RHC Chairs</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64770">
                        <a:lnSpc>
                          <a:spcPct val="100000"/>
                        </a:lnSpc>
                        <a:spcAft>
                          <a:spcPts val="0"/>
                        </a:spcAft>
                      </a:pPr>
                      <a:r>
                        <a:rPr lang="en-US" sz="1400" dirty="0">
                          <a:effectLst/>
                          <a:latin typeface="Arial"/>
                          <a:ea typeface="Times New Roman"/>
                          <a:cs typeface="Times New Roman"/>
                        </a:rPr>
                        <a:t>IRCC10</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b="1" dirty="0">
                          <a:effectLst/>
                          <a:highlight>
                            <a:srgbClr val="FFFF00"/>
                          </a:highlight>
                          <a:latin typeface="Arial"/>
                          <a:ea typeface="Times New Roman"/>
                          <a:cs typeface="Times New Roman"/>
                        </a:rPr>
                        <a:t>New</a:t>
                      </a:r>
                      <a:r>
                        <a:rPr lang="en-US" sz="1400" b="1" dirty="0">
                          <a:effectLst/>
                          <a:latin typeface="Arial"/>
                          <a:ea typeface="Times New Roman"/>
                          <a:cs typeface="Times New Roman"/>
                        </a:rPr>
                        <a:t> open action</a:t>
                      </a:r>
                      <a:r>
                        <a:rPr lang="en-US" sz="1400" dirty="0">
                          <a:effectLst/>
                          <a:latin typeface="Arial"/>
                          <a:ea typeface="Times New Roman"/>
                          <a:cs typeface="Times New Roman"/>
                        </a:rPr>
                        <a:t> for Chair to coordinate</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4880">
                <a:tc>
                  <a:txBody>
                    <a:bodyPr/>
                    <a:lstStyle/>
                    <a:p>
                      <a:pPr marL="3175" algn="ctr">
                        <a:lnSpc>
                          <a:spcPct val="100000"/>
                        </a:lnSpc>
                        <a:spcAft>
                          <a:spcPts val="0"/>
                        </a:spcAft>
                      </a:pPr>
                      <a:r>
                        <a:rPr lang="en-US" sz="1400">
                          <a:effectLst/>
                          <a:latin typeface="Arial"/>
                          <a:ea typeface="Times New Roman"/>
                          <a:cs typeface="Times New Roman"/>
                        </a:rPr>
                        <a:t>4</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60960" algn="just">
                        <a:lnSpc>
                          <a:spcPct val="100000"/>
                        </a:lnSpc>
                        <a:spcAft>
                          <a:spcPts val="0"/>
                        </a:spcAft>
                      </a:pPr>
                      <a:r>
                        <a:rPr lang="en-US" sz="1400">
                          <a:effectLst/>
                          <a:latin typeface="Arial"/>
                          <a:ea typeface="Times New Roman"/>
                          <a:cs typeface="Times New Roman"/>
                        </a:rPr>
                        <a:t>to encourage the attendance of Member States and Observers at WWNWS-SC meetings, to highlight</a:t>
                      </a:r>
                      <a:r>
                        <a:rPr lang="en-US" sz="1400" spc="-25">
                          <a:effectLst/>
                          <a:latin typeface="Arial"/>
                          <a:ea typeface="Times New Roman"/>
                          <a:cs typeface="Times New Roman"/>
                        </a:rPr>
                        <a:t> </a:t>
                      </a:r>
                      <a:r>
                        <a:rPr lang="en-US" sz="1400">
                          <a:effectLst/>
                          <a:latin typeface="Arial"/>
                          <a:ea typeface="Times New Roman"/>
                          <a:cs typeface="Times New Roman"/>
                        </a:rPr>
                        <a:t>the</a:t>
                      </a:r>
                      <a:r>
                        <a:rPr lang="en-US" sz="1400" spc="-30">
                          <a:effectLst/>
                          <a:latin typeface="Arial"/>
                          <a:ea typeface="Times New Roman"/>
                          <a:cs typeface="Times New Roman"/>
                        </a:rPr>
                        <a:t> </a:t>
                      </a:r>
                      <a:r>
                        <a:rPr lang="en-US" sz="1400">
                          <a:effectLst/>
                          <a:latin typeface="Arial"/>
                          <a:ea typeface="Times New Roman"/>
                          <a:cs typeface="Times New Roman"/>
                        </a:rPr>
                        <a:t>use</a:t>
                      </a:r>
                      <a:r>
                        <a:rPr lang="en-US" sz="1400" spc="-25">
                          <a:effectLst/>
                          <a:latin typeface="Arial"/>
                          <a:ea typeface="Times New Roman"/>
                          <a:cs typeface="Times New Roman"/>
                        </a:rPr>
                        <a:t> </a:t>
                      </a:r>
                      <a:r>
                        <a:rPr lang="en-US" sz="1400">
                          <a:effectLst/>
                          <a:latin typeface="Arial"/>
                          <a:ea typeface="Times New Roman"/>
                          <a:cs typeface="Times New Roman"/>
                        </a:rPr>
                        <a:t>of</a:t>
                      </a:r>
                      <a:r>
                        <a:rPr lang="en-US" sz="1400" spc="-25">
                          <a:effectLst/>
                          <a:latin typeface="Arial"/>
                          <a:ea typeface="Times New Roman"/>
                          <a:cs typeface="Times New Roman"/>
                        </a:rPr>
                        <a:t> </a:t>
                      </a:r>
                      <a:r>
                        <a:rPr lang="en-US" sz="1400">
                          <a:effectLst/>
                          <a:latin typeface="Arial"/>
                          <a:ea typeface="Times New Roman"/>
                          <a:cs typeface="Times New Roman"/>
                        </a:rPr>
                        <a:t>the</a:t>
                      </a:r>
                      <a:r>
                        <a:rPr lang="en-US" sz="1400" spc="-40">
                          <a:effectLst/>
                          <a:latin typeface="Arial"/>
                          <a:ea typeface="Times New Roman"/>
                          <a:cs typeface="Times New Roman"/>
                        </a:rPr>
                        <a:t> </a:t>
                      </a:r>
                      <a:r>
                        <a:rPr lang="en-US" sz="1400">
                          <a:effectLst/>
                          <a:latin typeface="Arial"/>
                          <a:ea typeface="Times New Roman"/>
                          <a:cs typeface="Times New Roman"/>
                        </a:rPr>
                        <a:t>Joint</a:t>
                      </a:r>
                      <a:r>
                        <a:rPr lang="en-US" sz="1400" spc="-25">
                          <a:effectLst/>
                          <a:latin typeface="Arial"/>
                          <a:ea typeface="Times New Roman"/>
                          <a:cs typeface="Times New Roman"/>
                        </a:rPr>
                        <a:t> </a:t>
                      </a:r>
                      <a:r>
                        <a:rPr lang="en-US" sz="1400">
                          <a:effectLst/>
                          <a:latin typeface="Arial"/>
                          <a:ea typeface="Times New Roman"/>
                          <a:cs typeface="Times New Roman"/>
                        </a:rPr>
                        <a:t>Manual</a:t>
                      </a:r>
                      <a:r>
                        <a:rPr lang="en-US" sz="1400" spc="-25">
                          <a:effectLst/>
                          <a:latin typeface="Arial"/>
                          <a:ea typeface="Times New Roman"/>
                          <a:cs typeface="Times New Roman"/>
                        </a:rPr>
                        <a:t> </a:t>
                      </a:r>
                      <a:r>
                        <a:rPr lang="en-US" sz="1400">
                          <a:effectLst/>
                          <a:latin typeface="Arial"/>
                          <a:ea typeface="Times New Roman"/>
                          <a:cs typeface="Times New Roman"/>
                        </a:rPr>
                        <a:t>on</a:t>
                      </a:r>
                      <a:r>
                        <a:rPr lang="en-US" sz="1400" spc="-45">
                          <a:effectLst/>
                          <a:latin typeface="Arial"/>
                          <a:ea typeface="Times New Roman"/>
                          <a:cs typeface="Times New Roman"/>
                        </a:rPr>
                        <a:t> </a:t>
                      </a:r>
                      <a:r>
                        <a:rPr lang="en-US" sz="1400">
                          <a:effectLst/>
                          <a:latin typeface="Arial"/>
                          <a:ea typeface="Times New Roman"/>
                          <a:cs typeface="Times New Roman"/>
                        </a:rPr>
                        <a:t>MSI</a:t>
                      </a:r>
                      <a:r>
                        <a:rPr lang="en-US" sz="1400" spc="-50">
                          <a:effectLst/>
                          <a:latin typeface="Arial"/>
                          <a:ea typeface="Times New Roman"/>
                          <a:cs typeface="Times New Roman"/>
                        </a:rPr>
                        <a:t> </a:t>
                      </a:r>
                      <a:r>
                        <a:rPr lang="en-US" sz="1400">
                          <a:effectLst/>
                          <a:latin typeface="Arial"/>
                          <a:ea typeface="Times New Roman"/>
                          <a:cs typeface="Times New Roman"/>
                        </a:rPr>
                        <a:t>to ensure correct terminology and formats are used in MSI messages, to encourage closer engagement of the National MSI Coordinators of</a:t>
                      </a:r>
                      <a:r>
                        <a:rPr lang="en-US" sz="1400" spc="-80">
                          <a:effectLst/>
                          <a:latin typeface="Arial"/>
                          <a:ea typeface="Times New Roman"/>
                          <a:cs typeface="Times New Roman"/>
                        </a:rPr>
                        <a:t> </a:t>
                      </a:r>
                      <a:r>
                        <a:rPr lang="en-US" sz="1400">
                          <a:effectLst/>
                          <a:latin typeface="Arial"/>
                          <a:ea typeface="Times New Roman"/>
                          <a:cs typeface="Times New Roman"/>
                        </a:rPr>
                        <a:t>Member</a:t>
                      </a:r>
                      <a:r>
                        <a:rPr lang="en-US" sz="1400" spc="-65">
                          <a:effectLst/>
                          <a:latin typeface="Arial"/>
                          <a:ea typeface="Times New Roman"/>
                          <a:cs typeface="Times New Roman"/>
                        </a:rPr>
                        <a:t> </a:t>
                      </a:r>
                      <a:r>
                        <a:rPr lang="en-US" sz="1400">
                          <a:effectLst/>
                          <a:latin typeface="Arial"/>
                          <a:ea typeface="Times New Roman"/>
                          <a:cs typeface="Times New Roman"/>
                        </a:rPr>
                        <a:t>States</a:t>
                      </a:r>
                      <a:r>
                        <a:rPr lang="en-US" sz="1400" spc="-80">
                          <a:effectLst/>
                          <a:latin typeface="Arial"/>
                          <a:ea typeface="Times New Roman"/>
                          <a:cs typeface="Times New Roman"/>
                        </a:rPr>
                        <a:t> </a:t>
                      </a:r>
                      <a:r>
                        <a:rPr lang="en-US" sz="1400">
                          <a:effectLst/>
                          <a:latin typeface="Arial"/>
                          <a:ea typeface="Times New Roman"/>
                          <a:cs typeface="Times New Roman"/>
                        </a:rPr>
                        <a:t>with</a:t>
                      </a:r>
                      <a:r>
                        <a:rPr lang="en-US" sz="1400" spc="-85">
                          <a:effectLst/>
                          <a:latin typeface="Arial"/>
                          <a:ea typeface="Times New Roman"/>
                          <a:cs typeface="Times New Roman"/>
                        </a:rPr>
                        <a:t> </a:t>
                      </a:r>
                      <a:r>
                        <a:rPr lang="en-US" sz="1400">
                          <a:effectLst/>
                          <a:latin typeface="Arial"/>
                          <a:ea typeface="Times New Roman"/>
                          <a:cs typeface="Times New Roman"/>
                        </a:rPr>
                        <a:t>the</a:t>
                      </a:r>
                      <a:r>
                        <a:rPr lang="en-US" sz="1400" spc="-80">
                          <a:effectLst/>
                          <a:latin typeface="Arial"/>
                          <a:ea typeface="Times New Roman"/>
                          <a:cs typeface="Times New Roman"/>
                        </a:rPr>
                        <a:t> </a:t>
                      </a:r>
                      <a:r>
                        <a:rPr lang="en-US" sz="1400">
                          <a:effectLst/>
                          <a:latin typeface="Arial"/>
                          <a:ea typeface="Times New Roman"/>
                          <a:cs typeface="Times New Roman"/>
                        </a:rPr>
                        <a:t>relevant</a:t>
                      </a:r>
                      <a:r>
                        <a:rPr lang="en-US" sz="1400" spc="-75">
                          <a:effectLst/>
                          <a:latin typeface="Arial"/>
                          <a:ea typeface="Times New Roman"/>
                          <a:cs typeface="Times New Roman"/>
                        </a:rPr>
                        <a:t> </a:t>
                      </a:r>
                      <a:r>
                        <a:rPr lang="en-US" sz="1400">
                          <a:effectLst/>
                          <a:latin typeface="Arial"/>
                          <a:ea typeface="Times New Roman"/>
                          <a:cs typeface="Times New Roman"/>
                        </a:rPr>
                        <a:t>NAVAREA Coordinator(s) and </a:t>
                      </a:r>
                      <a:r>
                        <a:rPr lang="en-US" sz="1400" b="1">
                          <a:effectLst/>
                          <a:latin typeface="Arial"/>
                          <a:ea typeface="Times New Roman"/>
                          <a:cs typeface="Times New Roman"/>
                        </a:rPr>
                        <a:t>report back to</a:t>
                      </a:r>
                      <a:r>
                        <a:rPr lang="en-US" sz="1400" b="1" spc="-65">
                          <a:effectLst/>
                          <a:latin typeface="Arial"/>
                          <a:ea typeface="Times New Roman"/>
                          <a:cs typeface="Times New Roman"/>
                        </a:rPr>
                        <a:t> </a:t>
                      </a:r>
                      <a:r>
                        <a:rPr lang="en-US" sz="1400" b="1">
                          <a:effectLst/>
                          <a:latin typeface="Arial"/>
                          <a:ea typeface="Times New Roman"/>
                          <a:cs typeface="Times New Roman"/>
                        </a:rPr>
                        <a:t>IRCC</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ct val="100000"/>
                        </a:lnSpc>
                        <a:spcAft>
                          <a:spcPts val="0"/>
                        </a:spcAft>
                      </a:pPr>
                      <a:r>
                        <a:rPr lang="en-US" sz="1400">
                          <a:effectLst/>
                          <a:latin typeface="Arial"/>
                          <a:ea typeface="Times New Roman"/>
                          <a:cs typeface="Times New Roman"/>
                        </a:rPr>
                        <a:t>RHC Chairs</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64770">
                        <a:lnSpc>
                          <a:spcPct val="100000"/>
                        </a:lnSpc>
                        <a:spcAft>
                          <a:spcPts val="0"/>
                        </a:spcAft>
                      </a:pPr>
                      <a:r>
                        <a:rPr lang="en-US" sz="1400">
                          <a:effectLst/>
                          <a:latin typeface="Arial"/>
                          <a:ea typeface="Times New Roman"/>
                          <a:cs typeface="Times New Roman"/>
                        </a:rPr>
                        <a:t>IRCC10</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b="1" dirty="0">
                          <a:effectLst/>
                          <a:latin typeface="Arial"/>
                          <a:ea typeface="Times New Roman"/>
                          <a:cs typeface="Times New Roman"/>
                        </a:rPr>
                        <a:t>Rewrite</a:t>
                      </a:r>
                      <a:r>
                        <a:rPr lang="en-US" sz="1400" dirty="0">
                          <a:effectLst/>
                          <a:latin typeface="Arial"/>
                          <a:ea typeface="Times New Roman"/>
                          <a:cs typeface="Times New Roman"/>
                        </a:rPr>
                        <a:t> continuous action items 17.2.2.1 and 17.2.2.3 as </a:t>
                      </a:r>
                      <a:r>
                        <a:rPr lang="en-US" sz="1400" b="1" dirty="0">
                          <a:effectLst/>
                          <a:highlight>
                            <a:srgbClr val="FFFF00"/>
                          </a:highlight>
                          <a:latin typeface="Arial"/>
                          <a:ea typeface="Times New Roman"/>
                          <a:cs typeface="Times New Roman"/>
                        </a:rPr>
                        <a:t>new</a:t>
                      </a:r>
                      <a:r>
                        <a:rPr lang="en-US" sz="1400" b="1" dirty="0">
                          <a:effectLst/>
                          <a:latin typeface="Arial"/>
                          <a:ea typeface="Times New Roman"/>
                          <a:cs typeface="Times New Roman"/>
                        </a:rPr>
                        <a:t> open action</a:t>
                      </a:r>
                      <a:r>
                        <a:rPr lang="en-US" sz="1400" dirty="0">
                          <a:effectLst/>
                          <a:latin typeface="Arial"/>
                          <a:ea typeface="Times New Roman"/>
                          <a:cs typeface="Times New Roman"/>
                        </a:rPr>
                        <a:t> for Chair to coordinate</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14199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684213" y="1125538"/>
            <a:ext cx="3817071" cy="430887"/>
          </a:xfrm>
          <a:prstGeom prst="rect">
            <a:avLst/>
          </a:prstGeom>
          <a:noFill/>
          <a:ln w="9525">
            <a:noFill/>
            <a:miter lim="800000"/>
            <a:headEnd/>
            <a:tailEnd/>
          </a:ln>
        </p:spPr>
        <p:txBody>
          <a:bodyPr wrap="none">
            <a:spAutoFit/>
          </a:bodyPr>
          <a:lstStyle/>
          <a:p>
            <a:r>
              <a:rPr lang="en-US" dirty="0">
                <a:solidFill>
                  <a:schemeClr val="tx2"/>
                </a:solidFill>
              </a:rPr>
              <a:t>Filtered </a:t>
            </a:r>
            <a:r>
              <a:rPr lang="en-US" dirty="0" smtClean="0">
                <a:solidFill>
                  <a:schemeClr val="tx2"/>
                </a:solidFill>
              </a:rPr>
              <a:t>List of Action (3) </a:t>
            </a:r>
            <a:endParaRPr lang="en-US" dirty="0">
              <a:solidFill>
                <a:schemeClr val="tx2"/>
              </a:solidFill>
            </a:endParaRPr>
          </a:p>
        </p:txBody>
      </p:sp>
      <p:sp>
        <p:nvSpPr>
          <p:cNvPr id="4" name="TextBox 3"/>
          <p:cNvSpPr txBox="1">
            <a:spLocks noChangeArrowheads="1"/>
          </p:cNvSpPr>
          <p:nvPr/>
        </p:nvSpPr>
        <p:spPr bwMode="auto">
          <a:xfrm>
            <a:off x="467544" y="404664"/>
            <a:ext cx="2980303" cy="461665"/>
          </a:xfrm>
          <a:prstGeom prst="rect">
            <a:avLst/>
          </a:prstGeom>
          <a:noFill/>
          <a:ln w="9525">
            <a:noFill/>
            <a:miter lim="800000"/>
            <a:headEnd/>
            <a:tailEnd/>
          </a:ln>
        </p:spPr>
        <p:txBody>
          <a:bodyPr wrap="none">
            <a:spAutoFit/>
          </a:bodyPr>
          <a:lstStyle/>
          <a:p>
            <a:r>
              <a:rPr lang="en-GB" sz="2400" dirty="0" smtClean="0">
                <a:solidFill>
                  <a:schemeClr val="tx2"/>
                </a:solidFill>
              </a:rPr>
              <a:t>IRRC9 Action List </a:t>
            </a:r>
            <a:endParaRPr lang="en-GB" sz="2400" dirty="0">
              <a:solidFill>
                <a:schemeClr val="tx2"/>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4001666809"/>
              </p:ext>
            </p:extLst>
          </p:nvPr>
        </p:nvGraphicFramePr>
        <p:xfrm>
          <a:off x="467544" y="1628800"/>
          <a:ext cx="7920880" cy="3838712"/>
        </p:xfrm>
        <a:graphic>
          <a:graphicData uri="http://schemas.openxmlformats.org/drawingml/2006/table">
            <a:tbl>
              <a:tblPr firstRow="1" firstCol="1" lastRow="1" lastCol="1" bandRow="1" bandCol="1"/>
              <a:tblGrid>
                <a:gridCol w="504056"/>
                <a:gridCol w="3815223"/>
                <a:gridCol w="649273"/>
                <a:gridCol w="909620"/>
                <a:gridCol w="2042708"/>
              </a:tblGrid>
              <a:tr h="485438">
                <a:tc>
                  <a:txBody>
                    <a:bodyPr/>
                    <a:lstStyle/>
                    <a:p>
                      <a:pPr marL="91440" marR="90805" algn="ctr">
                        <a:lnSpc>
                          <a:spcPct val="100000"/>
                        </a:lnSpc>
                        <a:spcAft>
                          <a:spcPts val="0"/>
                        </a:spcAft>
                      </a:pPr>
                      <a:r>
                        <a:rPr lang="en-US" sz="1400" b="1" dirty="0">
                          <a:effectLst/>
                          <a:latin typeface="Arial"/>
                          <a:ea typeface="Times New Roman"/>
                          <a:cs typeface="Times New Roman"/>
                        </a:rPr>
                        <a:t>N.</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6675" marR="378460">
                        <a:lnSpc>
                          <a:spcPct val="100000"/>
                        </a:lnSpc>
                        <a:spcAft>
                          <a:spcPts val="0"/>
                        </a:spcAft>
                      </a:pPr>
                      <a:r>
                        <a:rPr lang="en-US" sz="1400" b="1" dirty="0">
                          <a:effectLst/>
                          <a:latin typeface="Arial"/>
                          <a:ea typeface="Times New Roman"/>
                          <a:cs typeface="Times New Roman"/>
                        </a:rPr>
                        <a:t>Action (Agenda item)</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6675">
                        <a:lnSpc>
                          <a:spcPct val="100000"/>
                        </a:lnSpc>
                        <a:spcAft>
                          <a:spcPts val="0"/>
                        </a:spcAft>
                      </a:pPr>
                      <a:r>
                        <a:rPr lang="en-US" sz="1400" b="1">
                          <a:effectLst/>
                          <a:latin typeface="Arial"/>
                          <a:ea typeface="Times New Roman"/>
                          <a:cs typeface="Times New Roman"/>
                        </a:rPr>
                        <a:t>Resp</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6675" marR="64770">
                        <a:lnSpc>
                          <a:spcPct val="100000"/>
                        </a:lnSpc>
                        <a:spcAft>
                          <a:spcPts val="0"/>
                        </a:spcAft>
                      </a:pPr>
                      <a:r>
                        <a:rPr lang="en-US" sz="1400" b="1">
                          <a:effectLst/>
                          <a:latin typeface="Arial"/>
                          <a:ea typeface="Times New Roman"/>
                          <a:cs typeface="Times New Roman"/>
                        </a:rPr>
                        <a:t>Deadline</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5405" marR="61595">
                        <a:lnSpc>
                          <a:spcPct val="100000"/>
                        </a:lnSpc>
                        <a:spcAft>
                          <a:spcPts val="0"/>
                        </a:spcAft>
                      </a:pPr>
                      <a:r>
                        <a:rPr lang="en-US" sz="1400" b="1">
                          <a:effectLst/>
                          <a:latin typeface="Arial"/>
                          <a:ea typeface="Times New Roman"/>
                          <a:cs typeface="Times New Roman"/>
                        </a:rPr>
                        <a:t>Proposed MACHC action</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931355">
                <a:tc>
                  <a:txBody>
                    <a:bodyPr/>
                    <a:lstStyle/>
                    <a:p>
                      <a:pPr marL="3175" algn="ctr">
                        <a:lnSpc>
                          <a:spcPct val="100000"/>
                        </a:lnSpc>
                        <a:spcAft>
                          <a:spcPts val="0"/>
                        </a:spcAft>
                      </a:pPr>
                      <a:r>
                        <a:rPr lang="en-US" sz="1400">
                          <a:effectLst/>
                          <a:latin typeface="Arial"/>
                          <a:ea typeface="Times New Roman"/>
                          <a:cs typeface="Times New Roman"/>
                        </a:rPr>
                        <a:t>5</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62230" algn="just">
                        <a:lnSpc>
                          <a:spcPct val="100000"/>
                        </a:lnSpc>
                        <a:spcAft>
                          <a:spcPts val="0"/>
                        </a:spcAft>
                      </a:pPr>
                      <a:r>
                        <a:rPr lang="en-US" sz="1400" dirty="0">
                          <a:effectLst/>
                          <a:latin typeface="Arial"/>
                          <a:ea typeface="Times New Roman"/>
                          <a:cs typeface="Times New Roman"/>
                        </a:rPr>
                        <a:t>to encourage closer coordination between NAVAREA Coordinators and Regional CB Coordinators in planning and student selection for the CB MSI training courses</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ct val="100000"/>
                        </a:lnSpc>
                        <a:spcAft>
                          <a:spcPts val="0"/>
                        </a:spcAft>
                      </a:pPr>
                      <a:r>
                        <a:rPr lang="en-US" sz="1400">
                          <a:effectLst/>
                          <a:latin typeface="Arial"/>
                          <a:ea typeface="Times New Roman"/>
                          <a:cs typeface="Times New Roman"/>
                        </a:rPr>
                        <a:t>RHC Chairs</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64770">
                        <a:lnSpc>
                          <a:spcPct val="100000"/>
                        </a:lnSpc>
                        <a:spcAft>
                          <a:spcPts val="0"/>
                        </a:spcAft>
                      </a:pPr>
                      <a:r>
                        <a:rPr lang="en-US" sz="1400">
                          <a:effectLst/>
                          <a:latin typeface="Arial"/>
                          <a:ea typeface="Times New Roman"/>
                          <a:cs typeface="Times New Roman"/>
                        </a:rPr>
                        <a:t>IRCC10</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b="1">
                          <a:effectLst/>
                          <a:latin typeface="Arial"/>
                          <a:ea typeface="Times New Roman"/>
                          <a:cs typeface="Times New Roman"/>
                        </a:rPr>
                        <a:t>Completed</a:t>
                      </a:r>
                      <a:r>
                        <a:rPr lang="en-US" sz="1400">
                          <a:effectLst/>
                          <a:latin typeface="Arial"/>
                          <a:ea typeface="Times New Roman"/>
                          <a:cs typeface="Times New Roman"/>
                        </a:rPr>
                        <a:t>. Is already part of standing activities of CBC</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648">
                <a:tc>
                  <a:txBody>
                    <a:bodyPr/>
                    <a:lstStyle/>
                    <a:p>
                      <a:pPr marL="93980" marR="90805" algn="ctr">
                        <a:lnSpc>
                          <a:spcPct val="100000"/>
                        </a:lnSpc>
                        <a:spcAft>
                          <a:spcPts val="0"/>
                        </a:spcAft>
                      </a:pPr>
                      <a:r>
                        <a:rPr lang="en-US" sz="1400">
                          <a:effectLst/>
                          <a:latin typeface="Arial"/>
                          <a:ea typeface="Times New Roman"/>
                          <a:cs typeface="Times New Roman"/>
                        </a:rPr>
                        <a:t>10</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61595" algn="just">
                        <a:lnSpc>
                          <a:spcPct val="100000"/>
                        </a:lnSpc>
                        <a:spcAft>
                          <a:spcPts val="0"/>
                        </a:spcAft>
                      </a:pPr>
                      <a:r>
                        <a:rPr lang="en-US" sz="1400" dirty="0">
                          <a:effectLst/>
                          <a:latin typeface="Arial"/>
                          <a:ea typeface="Times New Roman"/>
                          <a:cs typeface="Times New Roman"/>
                        </a:rPr>
                        <a:t>to invite Member States to investigate the possibilities of fund raising and engagement in CB via national organizations and </a:t>
                      </a:r>
                      <a:r>
                        <a:rPr lang="en-US" sz="1400" b="1" dirty="0">
                          <a:effectLst/>
                          <a:latin typeface="Arial"/>
                          <a:ea typeface="Times New Roman"/>
                          <a:cs typeface="Times New Roman"/>
                        </a:rPr>
                        <a:t>report back to the IRCC</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ct val="100000"/>
                        </a:lnSpc>
                        <a:spcAft>
                          <a:spcPts val="0"/>
                        </a:spcAft>
                      </a:pPr>
                      <a:r>
                        <a:rPr lang="en-US" sz="1400" dirty="0">
                          <a:effectLst/>
                          <a:latin typeface="Arial"/>
                          <a:ea typeface="Times New Roman"/>
                          <a:cs typeface="Times New Roman"/>
                        </a:rPr>
                        <a:t>RHC Chairs</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64770">
                        <a:lnSpc>
                          <a:spcPct val="100000"/>
                        </a:lnSpc>
                        <a:spcAft>
                          <a:spcPts val="0"/>
                        </a:spcAft>
                      </a:pPr>
                      <a:r>
                        <a:rPr lang="en-US" sz="1400" dirty="0">
                          <a:effectLst/>
                          <a:latin typeface="Arial"/>
                          <a:ea typeface="Times New Roman"/>
                          <a:cs typeface="Times New Roman"/>
                        </a:rPr>
                        <a:t>IRCC10</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b="1" dirty="0">
                          <a:effectLst/>
                          <a:highlight>
                            <a:srgbClr val="FFFF00"/>
                          </a:highlight>
                          <a:latin typeface="Arial"/>
                          <a:ea typeface="Times New Roman"/>
                          <a:cs typeface="Times New Roman"/>
                        </a:rPr>
                        <a:t>New</a:t>
                      </a:r>
                      <a:r>
                        <a:rPr lang="en-US" sz="1400" dirty="0">
                          <a:effectLst/>
                          <a:latin typeface="Arial"/>
                          <a:ea typeface="Times New Roman"/>
                          <a:cs typeface="Times New Roman"/>
                        </a:rPr>
                        <a:t> </a:t>
                      </a:r>
                      <a:r>
                        <a:rPr lang="en-US" sz="1400" b="1" dirty="0">
                          <a:effectLst/>
                          <a:latin typeface="Arial"/>
                          <a:ea typeface="Times New Roman"/>
                          <a:cs typeface="Times New Roman"/>
                        </a:rPr>
                        <a:t>open action</a:t>
                      </a:r>
                      <a:r>
                        <a:rPr lang="en-US" sz="1400" dirty="0">
                          <a:effectLst/>
                          <a:latin typeface="Arial"/>
                          <a:ea typeface="Times New Roman"/>
                          <a:cs typeface="Times New Roman"/>
                        </a:rPr>
                        <a:t> for Chair to coordinate</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2977">
                <a:tc>
                  <a:txBody>
                    <a:bodyPr/>
                    <a:lstStyle/>
                    <a:p>
                      <a:pPr marL="93980" marR="90805" algn="ctr">
                        <a:lnSpc>
                          <a:spcPct val="100000"/>
                        </a:lnSpc>
                        <a:spcAft>
                          <a:spcPts val="0"/>
                        </a:spcAft>
                      </a:pPr>
                      <a:r>
                        <a:rPr lang="en-US" sz="1400">
                          <a:effectLst/>
                          <a:latin typeface="Arial"/>
                          <a:ea typeface="Times New Roman"/>
                          <a:cs typeface="Times New Roman"/>
                        </a:rPr>
                        <a:t>14</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61595" algn="just">
                        <a:lnSpc>
                          <a:spcPct val="100000"/>
                        </a:lnSpc>
                        <a:spcAft>
                          <a:spcPts val="0"/>
                        </a:spcAft>
                      </a:pPr>
                      <a:r>
                        <a:rPr lang="en-US" sz="1400">
                          <a:effectLst/>
                          <a:latin typeface="Arial"/>
                          <a:ea typeface="Times New Roman"/>
                          <a:cs typeface="Times New Roman"/>
                        </a:rPr>
                        <a:t>to</a:t>
                      </a:r>
                      <a:r>
                        <a:rPr lang="en-US" sz="1400" spc="-55">
                          <a:effectLst/>
                          <a:latin typeface="Arial"/>
                          <a:ea typeface="Times New Roman"/>
                          <a:cs typeface="Times New Roman"/>
                        </a:rPr>
                        <a:t> </a:t>
                      </a:r>
                      <a:r>
                        <a:rPr lang="en-US" sz="1400">
                          <a:effectLst/>
                          <a:latin typeface="Arial"/>
                          <a:ea typeface="Times New Roman"/>
                          <a:cs typeface="Times New Roman"/>
                        </a:rPr>
                        <a:t>encourage</a:t>
                      </a:r>
                      <a:r>
                        <a:rPr lang="en-US" sz="1400" spc="-55">
                          <a:effectLst/>
                          <a:latin typeface="Arial"/>
                          <a:ea typeface="Times New Roman"/>
                          <a:cs typeface="Times New Roman"/>
                        </a:rPr>
                        <a:t> </a:t>
                      </a:r>
                      <a:r>
                        <a:rPr lang="en-US" sz="1400">
                          <a:effectLst/>
                          <a:latin typeface="Arial"/>
                          <a:ea typeface="Times New Roman"/>
                          <a:cs typeface="Times New Roman"/>
                        </a:rPr>
                        <a:t>the</a:t>
                      </a:r>
                      <a:r>
                        <a:rPr lang="en-US" sz="1400" spc="-65">
                          <a:effectLst/>
                          <a:latin typeface="Arial"/>
                          <a:ea typeface="Times New Roman"/>
                          <a:cs typeface="Times New Roman"/>
                        </a:rPr>
                        <a:t> </a:t>
                      </a:r>
                      <a:r>
                        <a:rPr lang="en-US" sz="1400">
                          <a:effectLst/>
                          <a:latin typeface="Arial"/>
                          <a:ea typeface="Times New Roman"/>
                          <a:cs typeface="Times New Roman"/>
                        </a:rPr>
                        <a:t>Member</a:t>
                      </a:r>
                      <a:r>
                        <a:rPr lang="en-US" sz="1400" spc="-50">
                          <a:effectLst/>
                          <a:latin typeface="Arial"/>
                          <a:ea typeface="Times New Roman"/>
                          <a:cs typeface="Times New Roman"/>
                        </a:rPr>
                        <a:t> </a:t>
                      </a:r>
                      <a:r>
                        <a:rPr lang="en-US" sz="1400">
                          <a:effectLst/>
                          <a:latin typeface="Arial"/>
                          <a:ea typeface="Times New Roman"/>
                          <a:cs typeface="Times New Roman"/>
                        </a:rPr>
                        <a:t>States</a:t>
                      </a:r>
                      <a:r>
                        <a:rPr lang="en-US" sz="1400" spc="-60">
                          <a:effectLst/>
                          <a:latin typeface="Arial"/>
                          <a:ea typeface="Times New Roman"/>
                          <a:cs typeface="Times New Roman"/>
                        </a:rPr>
                        <a:t> </a:t>
                      </a:r>
                      <a:r>
                        <a:rPr lang="en-US" sz="1400">
                          <a:effectLst/>
                          <a:latin typeface="Arial"/>
                          <a:ea typeface="Times New Roman"/>
                          <a:cs typeface="Times New Roman"/>
                        </a:rPr>
                        <a:t>in</a:t>
                      </a:r>
                      <a:r>
                        <a:rPr lang="en-US" sz="1400" spc="-65">
                          <a:effectLst/>
                          <a:latin typeface="Arial"/>
                          <a:ea typeface="Times New Roman"/>
                          <a:cs typeface="Times New Roman"/>
                        </a:rPr>
                        <a:t> </a:t>
                      </a:r>
                      <a:r>
                        <a:rPr lang="en-US" sz="1400">
                          <a:effectLst/>
                          <a:latin typeface="Arial"/>
                          <a:ea typeface="Times New Roman"/>
                          <a:cs typeface="Times New Roman"/>
                        </a:rPr>
                        <a:t>the</a:t>
                      </a:r>
                      <a:r>
                        <a:rPr lang="en-US" sz="1400" spc="-65">
                          <a:effectLst/>
                          <a:latin typeface="Arial"/>
                          <a:ea typeface="Times New Roman"/>
                          <a:cs typeface="Times New Roman"/>
                        </a:rPr>
                        <a:t> </a:t>
                      </a:r>
                      <a:r>
                        <a:rPr lang="en-US" sz="1400">
                          <a:effectLst/>
                          <a:latin typeface="Arial"/>
                          <a:ea typeface="Times New Roman"/>
                          <a:cs typeface="Times New Roman"/>
                        </a:rPr>
                        <a:t>region</a:t>
                      </a:r>
                      <a:r>
                        <a:rPr lang="en-US" sz="1400" spc="-65">
                          <a:effectLst/>
                          <a:latin typeface="Arial"/>
                          <a:ea typeface="Times New Roman"/>
                          <a:cs typeface="Times New Roman"/>
                        </a:rPr>
                        <a:t> </a:t>
                      </a:r>
                      <a:r>
                        <a:rPr lang="en-US" sz="1400">
                          <a:effectLst/>
                          <a:latin typeface="Arial"/>
                          <a:ea typeface="Times New Roman"/>
                          <a:cs typeface="Times New Roman"/>
                        </a:rPr>
                        <a:t>to consider making all ENC data available through the RENCs</a:t>
                      </a:r>
                      <a:r>
                        <a:rPr lang="en-US" sz="1400" spc="-25">
                          <a:effectLst/>
                          <a:latin typeface="Arial"/>
                          <a:ea typeface="Times New Roman"/>
                          <a:cs typeface="Times New Roman"/>
                        </a:rPr>
                        <a:t> </a:t>
                      </a:r>
                      <a:r>
                        <a:rPr lang="en-US" sz="1400">
                          <a:effectLst/>
                          <a:latin typeface="Arial"/>
                          <a:ea typeface="Times New Roman"/>
                          <a:cs typeface="Times New Roman"/>
                        </a:rPr>
                        <a:t>(7)</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ct val="100000"/>
                        </a:lnSpc>
                        <a:spcAft>
                          <a:spcPts val="0"/>
                        </a:spcAft>
                      </a:pPr>
                      <a:r>
                        <a:rPr lang="en-US" sz="1400">
                          <a:effectLst/>
                          <a:latin typeface="Arial"/>
                          <a:ea typeface="Times New Roman"/>
                          <a:cs typeface="Times New Roman"/>
                        </a:rPr>
                        <a:t>RHC Chairs</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187960">
                        <a:lnSpc>
                          <a:spcPct val="100000"/>
                        </a:lnSpc>
                        <a:spcAft>
                          <a:spcPts val="0"/>
                        </a:spcAft>
                      </a:pPr>
                      <a:r>
                        <a:rPr lang="en-US" sz="1400" dirty="0" err="1" smtClean="0">
                          <a:effectLst/>
                          <a:latin typeface="Arial"/>
                          <a:ea typeface="Times New Roman"/>
                          <a:cs typeface="Times New Roman"/>
                        </a:rPr>
                        <a:t>Decem-ber</a:t>
                      </a:r>
                      <a:r>
                        <a:rPr lang="en-US" sz="1400" dirty="0" smtClean="0">
                          <a:effectLst/>
                          <a:latin typeface="Arial"/>
                          <a:ea typeface="Times New Roman"/>
                          <a:cs typeface="Times New Roman"/>
                        </a:rPr>
                        <a:t> </a:t>
                      </a:r>
                      <a:r>
                        <a:rPr lang="en-US" sz="1400" dirty="0">
                          <a:effectLst/>
                          <a:latin typeface="Arial"/>
                          <a:ea typeface="Times New Roman"/>
                          <a:cs typeface="Times New Roman"/>
                        </a:rPr>
                        <a:t>2017</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b="1" dirty="0">
                          <a:effectLst/>
                          <a:latin typeface="Arial"/>
                          <a:ea typeface="Times New Roman"/>
                          <a:cs typeface="Times New Roman"/>
                        </a:rPr>
                        <a:t>Already</a:t>
                      </a:r>
                      <a:r>
                        <a:rPr lang="en-US" sz="1400" dirty="0">
                          <a:effectLst/>
                          <a:latin typeface="Arial"/>
                          <a:ea typeface="Times New Roman"/>
                          <a:cs typeface="Times New Roman"/>
                        </a:rPr>
                        <a:t> </a:t>
                      </a:r>
                      <a:r>
                        <a:rPr lang="en-US" sz="1400" b="1" dirty="0">
                          <a:solidFill>
                            <a:srgbClr val="000000"/>
                          </a:solidFill>
                          <a:effectLst/>
                          <a:latin typeface="Arial"/>
                          <a:ea typeface="Times New Roman"/>
                          <a:cs typeface="Times New Roman"/>
                        </a:rPr>
                        <a:t>continuous action</a:t>
                      </a:r>
                      <a:r>
                        <a:rPr lang="en-US" sz="1400" dirty="0">
                          <a:effectLst/>
                          <a:latin typeface="Arial"/>
                          <a:ea typeface="Times New Roman"/>
                          <a:cs typeface="Times New Roman"/>
                        </a:rPr>
                        <a:t> 12.3.6</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4294">
                <a:tc>
                  <a:txBody>
                    <a:bodyPr/>
                    <a:lstStyle/>
                    <a:p>
                      <a:pPr marL="93980" marR="90805" algn="ctr">
                        <a:lnSpc>
                          <a:spcPct val="100000"/>
                        </a:lnSpc>
                        <a:spcAft>
                          <a:spcPts val="0"/>
                        </a:spcAft>
                      </a:pPr>
                      <a:r>
                        <a:rPr lang="en-US" sz="1400">
                          <a:effectLst/>
                          <a:latin typeface="Arial"/>
                          <a:ea typeface="Times New Roman"/>
                          <a:cs typeface="Times New Roman"/>
                        </a:rPr>
                        <a:t>15</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63500" algn="just">
                        <a:lnSpc>
                          <a:spcPct val="100000"/>
                        </a:lnSpc>
                        <a:spcAft>
                          <a:spcPts val="0"/>
                        </a:spcAft>
                      </a:pPr>
                      <a:r>
                        <a:rPr lang="en-US" sz="1400">
                          <a:effectLst/>
                          <a:latin typeface="Arial"/>
                          <a:ea typeface="Times New Roman"/>
                          <a:cs typeface="Times New Roman"/>
                        </a:rPr>
                        <a:t>to encourage the work of the IHO community to increase existence of ENC schemes at regional level (7)</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ct val="100000"/>
                        </a:lnSpc>
                        <a:spcAft>
                          <a:spcPts val="0"/>
                        </a:spcAft>
                      </a:pPr>
                      <a:r>
                        <a:rPr lang="en-US" sz="1400">
                          <a:effectLst/>
                          <a:latin typeface="Arial"/>
                          <a:ea typeface="Times New Roman"/>
                          <a:cs typeface="Times New Roman"/>
                        </a:rPr>
                        <a:t>RHC Chairs</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187960">
                        <a:lnSpc>
                          <a:spcPct val="100000"/>
                        </a:lnSpc>
                        <a:spcAft>
                          <a:spcPts val="0"/>
                        </a:spcAft>
                      </a:pPr>
                      <a:r>
                        <a:rPr lang="en-US" sz="1400" dirty="0" err="1" smtClean="0">
                          <a:effectLst/>
                          <a:latin typeface="Arial"/>
                          <a:ea typeface="Times New Roman"/>
                          <a:cs typeface="Times New Roman"/>
                        </a:rPr>
                        <a:t>Decem-ber</a:t>
                      </a:r>
                      <a:r>
                        <a:rPr lang="en-US" sz="1400" dirty="0" smtClean="0">
                          <a:effectLst/>
                          <a:latin typeface="Arial"/>
                          <a:ea typeface="Times New Roman"/>
                          <a:cs typeface="Times New Roman"/>
                        </a:rPr>
                        <a:t> </a:t>
                      </a:r>
                      <a:r>
                        <a:rPr lang="en-US" sz="1400" dirty="0">
                          <a:effectLst/>
                          <a:latin typeface="Arial"/>
                          <a:ea typeface="Times New Roman"/>
                          <a:cs typeface="Times New Roman"/>
                        </a:rPr>
                        <a:t>2017</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b="1" dirty="0">
                          <a:effectLst/>
                          <a:latin typeface="Arial"/>
                          <a:ea typeface="Times New Roman"/>
                          <a:cs typeface="Times New Roman"/>
                        </a:rPr>
                        <a:t>Completed</a:t>
                      </a:r>
                      <a:r>
                        <a:rPr lang="en-US" sz="1400" dirty="0">
                          <a:effectLst/>
                          <a:latin typeface="Arial"/>
                          <a:ea typeface="Times New Roman"/>
                          <a:cs typeface="Times New Roman"/>
                        </a:rPr>
                        <a:t>. Already part of standing MICC remit.</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24416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684213" y="1125538"/>
            <a:ext cx="3717684" cy="430887"/>
          </a:xfrm>
          <a:prstGeom prst="rect">
            <a:avLst/>
          </a:prstGeom>
          <a:noFill/>
          <a:ln w="9525">
            <a:noFill/>
            <a:miter lim="800000"/>
            <a:headEnd/>
            <a:tailEnd/>
          </a:ln>
        </p:spPr>
        <p:txBody>
          <a:bodyPr wrap="none">
            <a:spAutoFit/>
          </a:bodyPr>
          <a:lstStyle/>
          <a:p>
            <a:r>
              <a:rPr lang="en-US" dirty="0">
                <a:solidFill>
                  <a:schemeClr val="tx2"/>
                </a:solidFill>
              </a:rPr>
              <a:t>Filtered </a:t>
            </a:r>
            <a:r>
              <a:rPr lang="en-US" dirty="0" smtClean="0">
                <a:solidFill>
                  <a:schemeClr val="tx2"/>
                </a:solidFill>
              </a:rPr>
              <a:t>List of Action (4)</a:t>
            </a:r>
            <a:endParaRPr lang="en-US" dirty="0">
              <a:solidFill>
                <a:schemeClr val="tx2"/>
              </a:solidFill>
            </a:endParaRPr>
          </a:p>
        </p:txBody>
      </p:sp>
      <p:sp>
        <p:nvSpPr>
          <p:cNvPr id="4" name="TextBox 3"/>
          <p:cNvSpPr txBox="1">
            <a:spLocks noChangeArrowheads="1"/>
          </p:cNvSpPr>
          <p:nvPr/>
        </p:nvSpPr>
        <p:spPr bwMode="auto">
          <a:xfrm>
            <a:off x="467544" y="404664"/>
            <a:ext cx="2980303" cy="461665"/>
          </a:xfrm>
          <a:prstGeom prst="rect">
            <a:avLst/>
          </a:prstGeom>
          <a:noFill/>
          <a:ln w="9525">
            <a:noFill/>
            <a:miter lim="800000"/>
            <a:headEnd/>
            <a:tailEnd/>
          </a:ln>
        </p:spPr>
        <p:txBody>
          <a:bodyPr wrap="none">
            <a:spAutoFit/>
          </a:bodyPr>
          <a:lstStyle/>
          <a:p>
            <a:r>
              <a:rPr lang="en-GB" sz="2400" dirty="0" smtClean="0">
                <a:solidFill>
                  <a:schemeClr val="tx2"/>
                </a:solidFill>
              </a:rPr>
              <a:t>IRRC9 Action List </a:t>
            </a:r>
            <a:endParaRPr lang="en-GB" sz="2400"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278430902"/>
              </p:ext>
            </p:extLst>
          </p:nvPr>
        </p:nvGraphicFramePr>
        <p:xfrm>
          <a:off x="537592" y="1700808"/>
          <a:ext cx="7922840" cy="4267200"/>
        </p:xfrm>
        <a:graphic>
          <a:graphicData uri="http://schemas.openxmlformats.org/drawingml/2006/table">
            <a:tbl>
              <a:tblPr firstRow="1" firstCol="1" lastRow="1" lastCol="1" bandRow="1" bandCol="1"/>
              <a:tblGrid>
                <a:gridCol w="579054"/>
                <a:gridCol w="3743386"/>
                <a:gridCol w="646112"/>
                <a:gridCol w="938064"/>
                <a:gridCol w="2016224"/>
              </a:tblGrid>
              <a:tr h="415543">
                <a:tc>
                  <a:txBody>
                    <a:bodyPr/>
                    <a:lstStyle/>
                    <a:p>
                      <a:pPr marL="91440" marR="90805" algn="ctr">
                        <a:lnSpc>
                          <a:spcPct val="100000"/>
                        </a:lnSpc>
                        <a:spcAft>
                          <a:spcPts val="0"/>
                        </a:spcAft>
                      </a:pPr>
                      <a:r>
                        <a:rPr lang="en-US" sz="1400" b="1" dirty="0">
                          <a:effectLst/>
                          <a:latin typeface="Arial"/>
                          <a:ea typeface="Times New Roman"/>
                          <a:cs typeface="Times New Roman"/>
                        </a:rPr>
                        <a:t>N.</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6675" marR="378460">
                        <a:lnSpc>
                          <a:spcPct val="100000"/>
                        </a:lnSpc>
                        <a:spcAft>
                          <a:spcPts val="0"/>
                        </a:spcAft>
                      </a:pPr>
                      <a:r>
                        <a:rPr lang="en-US" sz="1400" b="1" dirty="0">
                          <a:effectLst/>
                          <a:latin typeface="Arial"/>
                          <a:ea typeface="Times New Roman"/>
                          <a:cs typeface="Times New Roman"/>
                        </a:rPr>
                        <a:t>Action (Agenda item)</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6675">
                        <a:lnSpc>
                          <a:spcPct val="100000"/>
                        </a:lnSpc>
                        <a:spcAft>
                          <a:spcPts val="0"/>
                        </a:spcAft>
                      </a:pPr>
                      <a:r>
                        <a:rPr lang="en-US" sz="1400" b="1">
                          <a:effectLst/>
                          <a:latin typeface="Arial"/>
                          <a:ea typeface="Times New Roman"/>
                          <a:cs typeface="Times New Roman"/>
                        </a:rPr>
                        <a:t>Resp</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6675" marR="64770">
                        <a:lnSpc>
                          <a:spcPct val="100000"/>
                        </a:lnSpc>
                        <a:spcAft>
                          <a:spcPts val="0"/>
                        </a:spcAft>
                      </a:pPr>
                      <a:r>
                        <a:rPr lang="en-US" sz="1400" b="1">
                          <a:effectLst/>
                          <a:latin typeface="Arial"/>
                          <a:ea typeface="Times New Roman"/>
                          <a:cs typeface="Times New Roman"/>
                        </a:rPr>
                        <a:t>Deadline</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5405" marR="61595">
                        <a:lnSpc>
                          <a:spcPct val="100000"/>
                        </a:lnSpc>
                        <a:spcAft>
                          <a:spcPts val="0"/>
                        </a:spcAft>
                      </a:pPr>
                      <a:r>
                        <a:rPr lang="en-US" sz="1400" b="1">
                          <a:effectLst/>
                          <a:latin typeface="Arial"/>
                          <a:ea typeface="Times New Roman"/>
                          <a:cs typeface="Times New Roman"/>
                        </a:rPr>
                        <a:t>Proposed MACHC action</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956820">
                <a:tc>
                  <a:txBody>
                    <a:bodyPr/>
                    <a:lstStyle/>
                    <a:p>
                      <a:pPr marL="93980" marR="90805" algn="ctr">
                        <a:lnSpc>
                          <a:spcPct val="100000"/>
                        </a:lnSpc>
                        <a:spcAft>
                          <a:spcPts val="0"/>
                        </a:spcAft>
                      </a:pPr>
                      <a:r>
                        <a:rPr lang="en-US" sz="1400">
                          <a:effectLst/>
                          <a:latin typeface="Arial"/>
                          <a:ea typeface="Times New Roman"/>
                          <a:cs typeface="Times New Roman"/>
                        </a:rPr>
                        <a:t>18</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59690" algn="just">
                        <a:lnSpc>
                          <a:spcPct val="100000"/>
                        </a:lnSpc>
                        <a:spcAft>
                          <a:spcPts val="0"/>
                        </a:spcAft>
                      </a:pPr>
                      <a:r>
                        <a:rPr lang="en-US" sz="1400" dirty="0">
                          <a:effectLst/>
                          <a:latin typeface="Arial"/>
                          <a:ea typeface="Times New Roman"/>
                          <a:cs typeface="Times New Roman"/>
                        </a:rPr>
                        <a:t>to </a:t>
                      </a:r>
                      <a:r>
                        <a:rPr lang="en-US" sz="1400" spc="-15" dirty="0">
                          <a:effectLst/>
                          <a:latin typeface="Arial"/>
                          <a:ea typeface="Times New Roman"/>
                          <a:cs typeface="Times New Roman"/>
                        </a:rPr>
                        <a:t>encourage Member States </a:t>
                      </a:r>
                      <a:r>
                        <a:rPr lang="en-US" sz="1400" dirty="0">
                          <a:effectLst/>
                          <a:latin typeface="Arial"/>
                          <a:ea typeface="Times New Roman"/>
                          <a:cs typeface="Times New Roman"/>
                        </a:rPr>
                        <a:t>in the </a:t>
                      </a:r>
                      <a:r>
                        <a:rPr lang="en-US" sz="1400" spc="-15" dirty="0">
                          <a:effectLst/>
                          <a:latin typeface="Arial"/>
                          <a:ea typeface="Times New Roman"/>
                          <a:cs typeface="Times New Roman"/>
                        </a:rPr>
                        <a:t>region </a:t>
                      </a:r>
                      <a:r>
                        <a:rPr lang="en-US" sz="1400" dirty="0">
                          <a:effectLst/>
                          <a:latin typeface="Arial"/>
                          <a:ea typeface="Times New Roman"/>
                          <a:cs typeface="Times New Roman"/>
                        </a:rPr>
                        <a:t>to </a:t>
                      </a:r>
                      <a:r>
                        <a:rPr lang="en-US" sz="1400" spc="-15" dirty="0">
                          <a:effectLst/>
                          <a:latin typeface="Arial"/>
                          <a:ea typeface="Times New Roman"/>
                          <a:cs typeface="Times New Roman"/>
                        </a:rPr>
                        <a:t>nominate RHC </a:t>
                      </a:r>
                      <a:r>
                        <a:rPr lang="en-US" sz="1400" dirty="0">
                          <a:effectLst/>
                          <a:latin typeface="Arial"/>
                          <a:ea typeface="Times New Roman"/>
                          <a:cs typeface="Times New Roman"/>
                        </a:rPr>
                        <a:t>MSDI Ambassadors to </a:t>
                      </a:r>
                      <a:r>
                        <a:rPr lang="en-US" sz="1400" spc="-15" dirty="0">
                          <a:effectLst/>
                          <a:latin typeface="Arial"/>
                          <a:ea typeface="Times New Roman"/>
                          <a:cs typeface="Times New Roman"/>
                        </a:rPr>
                        <a:t>promote </a:t>
                      </a:r>
                      <a:r>
                        <a:rPr lang="en-US" sz="1400" dirty="0">
                          <a:effectLst/>
                          <a:latin typeface="Arial"/>
                          <a:ea typeface="Times New Roman"/>
                          <a:cs typeface="Times New Roman"/>
                        </a:rPr>
                        <a:t>MSDI</a:t>
                      </a:r>
                      <a:r>
                        <a:rPr lang="en-US" sz="1400" spc="-50" dirty="0">
                          <a:effectLst/>
                          <a:latin typeface="Arial"/>
                          <a:ea typeface="Times New Roman"/>
                          <a:cs typeface="Times New Roman"/>
                        </a:rPr>
                        <a:t> </a:t>
                      </a:r>
                      <a:r>
                        <a:rPr lang="en-US" sz="1400" dirty="0">
                          <a:effectLst/>
                          <a:latin typeface="Arial"/>
                          <a:ea typeface="Times New Roman"/>
                          <a:cs typeface="Times New Roman"/>
                        </a:rPr>
                        <a:t>and</a:t>
                      </a:r>
                      <a:r>
                        <a:rPr lang="en-US" sz="1400" spc="-30" dirty="0">
                          <a:effectLst/>
                          <a:latin typeface="Arial"/>
                          <a:ea typeface="Times New Roman"/>
                          <a:cs typeface="Times New Roman"/>
                        </a:rPr>
                        <a:t> </a:t>
                      </a:r>
                      <a:r>
                        <a:rPr lang="en-US" sz="1400" dirty="0">
                          <a:effectLst/>
                          <a:latin typeface="Arial"/>
                          <a:ea typeface="Times New Roman"/>
                          <a:cs typeface="Times New Roman"/>
                        </a:rPr>
                        <a:t>to</a:t>
                      </a:r>
                      <a:r>
                        <a:rPr lang="en-US" sz="1400" spc="-30" dirty="0">
                          <a:effectLst/>
                          <a:latin typeface="Arial"/>
                          <a:ea typeface="Times New Roman"/>
                          <a:cs typeface="Times New Roman"/>
                        </a:rPr>
                        <a:t> </a:t>
                      </a:r>
                      <a:r>
                        <a:rPr lang="en-US" sz="1400" dirty="0">
                          <a:effectLst/>
                          <a:latin typeface="Arial"/>
                          <a:ea typeface="Times New Roman"/>
                          <a:cs typeface="Times New Roman"/>
                        </a:rPr>
                        <a:t>help</a:t>
                      </a:r>
                      <a:r>
                        <a:rPr lang="en-US" sz="1400" spc="-40" dirty="0">
                          <a:effectLst/>
                          <a:latin typeface="Arial"/>
                          <a:ea typeface="Times New Roman"/>
                          <a:cs typeface="Times New Roman"/>
                        </a:rPr>
                        <a:t> </a:t>
                      </a:r>
                      <a:r>
                        <a:rPr lang="en-US" sz="1400" spc="-15" dirty="0">
                          <a:effectLst/>
                          <a:latin typeface="Arial"/>
                          <a:ea typeface="Times New Roman"/>
                          <a:cs typeface="Times New Roman"/>
                        </a:rPr>
                        <a:t>Member</a:t>
                      </a:r>
                      <a:r>
                        <a:rPr lang="en-US" sz="1400" spc="-25" dirty="0">
                          <a:effectLst/>
                          <a:latin typeface="Arial"/>
                          <a:ea typeface="Times New Roman"/>
                          <a:cs typeface="Times New Roman"/>
                        </a:rPr>
                        <a:t> </a:t>
                      </a:r>
                      <a:r>
                        <a:rPr lang="en-US" sz="1400" dirty="0">
                          <a:effectLst/>
                          <a:latin typeface="Arial"/>
                          <a:ea typeface="Times New Roman"/>
                          <a:cs typeface="Times New Roman"/>
                        </a:rPr>
                        <a:t>States</a:t>
                      </a:r>
                      <a:r>
                        <a:rPr lang="en-US" sz="1400" spc="-40" dirty="0">
                          <a:effectLst/>
                          <a:latin typeface="Arial"/>
                          <a:ea typeface="Times New Roman"/>
                          <a:cs typeface="Times New Roman"/>
                        </a:rPr>
                        <a:t> </a:t>
                      </a:r>
                      <a:r>
                        <a:rPr lang="en-US" sz="1400" dirty="0">
                          <a:effectLst/>
                          <a:latin typeface="Arial"/>
                          <a:ea typeface="Times New Roman"/>
                          <a:cs typeface="Times New Roman"/>
                        </a:rPr>
                        <a:t>to</a:t>
                      </a:r>
                      <a:r>
                        <a:rPr lang="en-US" sz="1400" spc="-30" dirty="0">
                          <a:effectLst/>
                          <a:latin typeface="Arial"/>
                          <a:ea typeface="Times New Roman"/>
                          <a:cs typeface="Times New Roman"/>
                        </a:rPr>
                        <a:t> </a:t>
                      </a:r>
                      <a:r>
                        <a:rPr lang="en-US" sz="1400" spc="-15" dirty="0">
                          <a:effectLst/>
                          <a:latin typeface="Arial"/>
                          <a:ea typeface="Times New Roman"/>
                          <a:cs typeface="Times New Roman"/>
                        </a:rPr>
                        <a:t>prepare</a:t>
                      </a:r>
                      <a:r>
                        <a:rPr lang="en-US" sz="1400" spc="-40" dirty="0">
                          <a:effectLst/>
                          <a:latin typeface="Arial"/>
                          <a:ea typeface="Times New Roman"/>
                          <a:cs typeface="Times New Roman"/>
                        </a:rPr>
                        <a:t> </a:t>
                      </a:r>
                      <a:r>
                        <a:rPr lang="en-US" sz="1400" dirty="0">
                          <a:effectLst/>
                          <a:latin typeface="Arial"/>
                          <a:ea typeface="Times New Roman"/>
                          <a:cs typeface="Times New Roman"/>
                        </a:rPr>
                        <a:t>the </a:t>
                      </a:r>
                      <a:r>
                        <a:rPr lang="en-US" sz="1400" spc="-15" dirty="0">
                          <a:effectLst/>
                          <a:latin typeface="Arial"/>
                          <a:ea typeface="Times New Roman"/>
                          <a:cs typeface="Times New Roman"/>
                        </a:rPr>
                        <a:t>national reports </a:t>
                      </a:r>
                      <a:r>
                        <a:rPr lang="en-US" sz="1400" dirty="0">
                          <a:effectLst/>
                          <a:latin typeface="Arial"/>
                          <a:ea typeface="Times New Roman"/>
                          <a:cs typeface="Times New Roman"/>
                        </a:rPr>
                        <a:t>with </a:t>
                      </a:r>
                      <a:r>
                        <a:rPr lang="en-US" sz="1400" spc="-15" dirty="0">
                          <a:effectLst/>
                          <a:latin typeface="Arial"/>
                          <a:ea typeface="Times New Roman"/>
                          <a:cs typeface="Times New Roman"/>
                        </a:rPr>
                        <a:t>respect </a:t>
                      </a:r>
                      <a:r>
                        <a:rPr lang="en-US" sz="1400" dirty="0">
                          <a:effectLst/>
                          <a:latin typeface="Arial"/>
                          <a:ea typeface="Times New Roman"/>
                          <a:cs typeface="Times New Roman"/>
                        </a:rPr>
                        <a:t>to the </a:t>
                      </a:r>
                      <a:r>
                        <a:rPr lang="en-US" sz="1400" spc="-15" dirty="0">
                          <a:effectLst/>
                          <a:latin typeface="Arial"/>
                          <a:ea typeface="Times New Roman"/>
                          <a:cs typeface="Times New Roman"/>
                        </a:rPr>
                        <a:t>status of </a:t>
                      </a:r>
                      <a:r>
                        <a:rPr lang="en-US" sz="1400" dirty="0">
                          <a:effectLst/>
                          <a:latin typeface="Arial"/>
                          <a:ea typeface="Times New Roman"/>
                          <a:cs typeface="Times New Roman"/>
                        </a:rPr>
                        <a:t>MSDI</a:t>
                      </a:r>
                      <a:r>
                        <a:rPr lang="en-US" sz="1400" spc="205" dirty="0">
                          <a:effectLst/>
                          <a:latin typeface="Arial"/>
                          <a:ea typeface="Times New Roman"/>
                          <a:cs typeface="Times New Roman"/>
                        </a:rPr>
                        <a:t> </a:t>
                      </a:r>
                      <a:r>
                        <a:rPr lang="en-US" sz="1400" dirty="0">
                          <a:effectLst/>
                          <a:latin typeface="Arial"/>
                          <a:ea typeface="Times New Roman"/>
                          <a:cs typeface="Times New Roman"/>
                        </a:rPr>
                        <a:t>(7)</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ct val="100000"/>
                        </a:lnSpc>
                        <a:spcAft>
                          <a:spcPts val="0"/>
                        </a:spcAft>
                      </a:pPr>
                      <a:r>
                        <a:rPr lang="en-US" sz="1400" dirty="0">
                          <a:effectLst/>
                          <a:latin typeface="Arial"/>
                          <a:ea typeface="Times New Roman"/>
                          <a:cs typeface="Times New Roman"/>
                        </a:rPr>
                        <a:t>RHC Chairs</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64770">
                        <a:lnSpc>
                          <a:spcPct val="100000"/>
                        </a:lnSpc>
                        <a:spcAft>
                          <a:spcPts val="0"/>
                        </a:spcAft>
                      </a:pPr>
                      <a:r>
                        <a:rPr lang="en-US" sz="1400">
                          <a:effectLst/>
                          <a:latin typeface="Arial"/>
                          <a:ea typeface="Times New Roman"/>
                          <a:cs typeface="Times New Roman"/>
                        </a:rPr>
                        <a:t>IRCC10</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a:effectLst/>
                          <a:latin typeface="Arial"/>
                          <a:ea typeface="Times New Roman"/>
                          <a:cs typeface="Times New Roman"/>
                        </a:rPr>
                        <a:t>Add as explicit </a:t>
                      </a:r>
                      <a:r>
                        <a:rPr lang="en-US" sz="1400" b="1">
                          <a:effectLst/>
                          <a:highlight>
                            <a:srgbClr val="FFFF00"/>
                          </a:highlight>
                          <a:latin typeface="Arial"/>
                          <a:ea typeface="Times New Roman"/>
                          <a:cs typeface="Times New Roman"/>
                        </a:rPr>
                        <a:t>task to MEIP coordinator</a:t>
                      </a:r>
                      <a:r>
                        <a:rPr lang="en-US" sz="1400">
                          <a:effectLst/>
                          <a:latin typeface="Arial"/>
                          <a:ea typeface="Times New Roman"/>
                          <a:cs typeface="Times New Roman"/>
                        </a:rPr>
                        <a:t> activities</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809">
                <a:tc>
                  <a:txBody>
                    <a:bodyPr/>
                    <a:lstStyle/>
                    <a:p>
                      <a:pPr marL="93980" marR="90805" algn="ctr">
                        <a:lnSpc>
                          <a:spcPct val="100000"/>
                        </a:lnSpc>
                        <a:spcAft>
                          <a:spcPts val="0"/>
                        </a:spcAft>
                      </a:pPr>
                      <a:r>
                        <a:rPr lang="en-US" sz="1400">
                          <a:effectLst/>
                          <a:latin typeface="Arial"/>
                          <a:ea typeface="Times New Roman"/>
                          <a:cs typeface="Times New Roman"/>
                        </a:rPr>
                        <a:t>21</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59055" algn="just">
                        <a:lnSpc>
                          <a:spcPct val="100000"/>
                        </a:lnSpc>
                        <a:spcAft>
                          <a:spcPts val="0"/>
                        </a:spcAft>
                      </a:pPr>
                      <a:r>
                        <a:rPr lang="en-US" sz="1400" dirty="0">
                          <a:effectLst/>
                          <a:latin typeface="Arial"/>
                          <a:ea typeface="Times New Roman"/>
                          <a:cs typeface="Times New Roman"/>
                        </a:rPr>
                        <a:t>to </a:t>
                      </a:r>
                      <a:r>
                        <a:rPr lang="en-US" sz="1400" spc="-15" dirty="0">
                          <a:effectLst/>
                          <a:latin typeface="Arial"/>
                          <a:ea typeface="Times New Roman"/>
                          <a:cs typeface="Times New Roman"/>
                        </a:rPr>
                        <a:t>encourage IHO Member States </a:t>
                      </a:r>
                      <a:r>
                        <a:rPr lang="en-US" sz="1400" dirty="0">
                          <a:effectLst/>
                          <a:latin typeface="Arial"/>
                          <a:ea typeface="Times New Roman"/>
                          <a:cs typeface="Times New Roman"/>
                        </a:rPr>
                        <a:t>to </a:t>
                      </a:r>
                      <a:r>
                        <a:rPr lang="en-US" sz="1400" spc="-15" dirty="0">
                          <a:effectLst/>
                          <a:latin typeface="Arial"/>
                          <a:ea typeface="Times New Roman"/>
                          <a:cs typeface="Times New Roman"/>
                        </a:rPr>
                        <a:t>release </a:t>
                      </a:r>
                      <a:r>
                        <a:rPr lang="en-US" sz="1400" dirty="0">
                          <a:effectLst/>
                          <a:latin typeface="Arial"/>
                          <a:ea typeface="Times New Roman"/>
                          <a:cs typeface="Times New Roman"/>
                        </a:rPr>
                        <a:t>datasets</a:t>
                      </a:r>
                      <a:r>
                        <a:rPr lang="en-US" sz="1400" spc="-80" dirty="0">
                          <a:effectLst/>
                          <a:latin typeface="Arial"/>
                          <a:ea typeface="Times New Roman"/>
                          <a:cs typeface="Times New Roman"/>
                        </a:rPr>
                        <a:t> </a:t>
                      </a:r>
                      <a:r>
                        <a:rPr lang="en-US" sz="1400" dirty="0">
                          <a:effectLst/>
                          <a:latin typeface="Arial"/>
                          <a:ea typeface="Times New Roman"/>
                          <a:cs typeface="Times New Roman"/>
                        </a:rPr>
                        <a:t>or</a:t>
                      </a:r>
                      <a:r>
                        <a:rPr lang="en-US" sz="1400" spc="-65" dirty="0">
                          <a:effectLst/>
                          <a:latin typeface="Arial"/>
                          <a:ea typeface="Times New Roman"/>
                          <a:cs typeface="Times New Roman"/>
                        </a:rPr>
                        <a:t> </a:t>
                      </a:r>
                      <a:r>
                        <a:rPr lang="en-US" sz="1400" spc="-15" dirty="0">
                          <a:effectLst/>
                          <a:latin typeface="Arial"/>
                          <a:ea typeface="Times New Roman"/>
                          <a:cs typeface="Times New Roman"/>
                        </a:rPr>
                        <a:t>subsets</a:t>
                      </a:r>
                      <a:r>
                        <a:rPr lang="en-US" sz="1400" spc="-80" dirty="0">
                          <a:effectLst/>
                          <a:latin typeface="Arial"/>
                          <a:ea typeface="Times New Roman"/>
                          <a:cs typeface="Times New Roman"/>
                        </a:rPr>
                        <a:t> </a:t>
                      </a:r>
                      <a:r>
                        <a:rPr lang="en-US" sz="1400" dirty="0">
                          <a:effectLst/>
                          <a:latin typeface="Arial"/>
                          <a:ea typeface="Times New Roman"/>
                          <a:cs typeface="Times New Roman"/>
                        </a:rPr>
                        <a:t>into</a:t>
                      </a:r>
                      <a:r>
                        <a:rPr lang="en-US" sz="1400" spc="-85" dirty="0">
                          <a:effectLst/>
                          <a:latin typeface="Arial"/>
                          <a:ea typeface="Times New Roman"/>
                          <a:cs typeface="Times New Roman"/>
                        </a:rPr>
                        <a:t> </a:t>
                      </a:r>
                      <a:r>
                        <a:rPr lang="en-US" sz="1400" dirty="0">
                          <a:effectLst/>
                          <a:latin typeface="Arial"/>
                          <a:ea typeface="Times New Roman"/>
                          <a:cs typeface="Times New Roman"/>
                        </a:rPr>
                        <a:t>the</a:t>
                      </a:r>
                      <a:r>
                        <a:rPr lang="en-US" sz="1400" spc="-70" dirty="0">
                          <a:effectLst/>
                          <a:latin typeface="Arial"/>
                          <a:ea typeface="Times New Roman"/>
                          <a:cs typeface="Times New Roman"/>
                        </a:rPr>
                        <a:t> </a:t>
                      </a:r>
                      <a:r>
                        <a:rPr lang="en-US" sz="1400" spc="-15" dirty="0">
                          <a:effectLst/>
                          <a:latin typeface="Arial"/>
                          <a:ea typeface="Times New Roman"/>
                          <a:cs typeface="Times New Roman"/>
                        </a:rPr>
                        <a:t>public</a:t>
                      </a:r>
                      <a:r>
                        <a:rPr lang="en-US" sz="1400" spc="-70" dirty="0">
                          <a:effectLst/>
                          <a:latin typeface="Arial"/>
                          <a:ea typeface="Times New Roman"/>
                          <a:cs typeface="Times New Roman"/>
                        </a:rPr>
                        <a:t> </a:t>
                      </a:r>
                      <a:r>
                        <a:rPr lang="en-US" sz="1400" spc="-15" dirty="0">
                          <a:effectLst/>
                          <a:latin typeface="Arial"/>
                          <a:ea typeface="Times New Roman"/>
                          <a:cs typeface="Times New Roman"/>
                        </a:rPr>
                        <a:t>domain</a:t>
                      </a:r>
                      <a:r>
                        <a:rPr lang="en-US" sz="1400" spc="-70" dirty="0">
                          <a:effectLst/>
                          <a:latin typeface="Arial"/>
                          <a:ea typeface="Times New Roman"/>
                          <a:cs typeface="Times New Roman"/>
                        </a:rPr>
                        <a:t> </a:t>
                      </a:r>
                      <a:r>
                        <a:rPr lang="en-US" sz="1400" spc="-15" dirty="0">
                          <a:effectLst/>
                          <a:latin typeface="Arial"/>
                          <a:ea typeface="Times New Roman"/>
                          <a:cs typeface="Times New Roman"/>
                        </a:rPr>
                        <a:t>via</a:t>
                      </a:r>
                      <a:r>
                        <a:rPr lang="en-US" sz="1400" spc="-70" dirty="0">
                          <a:effectLst/>
                          <a:latin typeface="Arial"/>
                          <a:ea typeface="Times New Roman"/>
                          <a:cs typeface="Times New Roman"/>
                        </a:rPr>
                        <a:t> </a:t>
                      </a:r>
                      <a:r>
                        <a:rPr lang="en-US" sz="1400" dirty="0">
                          <a:effectLst/>
                          <a:latin typeface="Arial"/>
                          <a:ea typeface="Times New Roman"/>
                          <a:cs typeface="Times New Roman"/>
                        </a:rPr>
                        <a:t>the </a:t>
                      </a:r>
                      <a:r>
                        <a:rPr lang="en-US" sz="1400" spc="-15" dirty="0">
                          <a:effectLst/>
                          <a:latin typeface="Arial"/>
                          <a:ea typeface="Times New Roman"/>
                          <a:cs typeface="Times New Roman"/>
                        </a:rPr>
                        <a:t>IHO DCDB</a:t>
                      </a:r>
                      <a:r>
                        <a:rPr lang="en-US" sz="1400" spc="15" dirty="0">
                          <a:effectLst/>
                          <a:latin typeface="Arial"/>
                          <a:ea typeface="Times New Roman"/>
                          <a:cs typeface="Times New Roman"/>
                        </a:rPr>
                        <a:t> </a:t>
                      </a:r>
                      <a:r>
                        <a:rPr lang="en-US" sz="1400" dirty="0">
                          <a:effectLst/>
                          <a:latin typeface="Arial"/>
                          <a:ea typeface="Times New Roman"/>
                          <a:cs typeface="Times New Roman"/>
                        </a:rPr>
                        <a:t>(7)</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ct val="100000"/>
                        </a:lnSpc>
                        <a:spcAft>
                          <a:spcPts val="0"/>
                        </a:spcAft>
                      </a:pPr>
                      <a:r>
                        <a:rPr lang="en-US" sz="1400" dirty="0">
                          <a:effectLst/>
                          <a:latin typeface="Arial"/>
                          <a:ea typeface="Times New Roman"/>
                          <a:cs typeface="Times New Roman"/>
                        </a:rPr>
                        <a:t>RHC Chairs</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64770">
                        <a:lnSpc>
                          <a:spcPct val="100000"/>
                        </a:lnSpc>
                        <a:spcAft>
                          <a:spcPts val="0"/>
                        </a:spcAft>
                      </a:pPr>
                      <a:r>
                        <a:rPr lang="en-US" sz="1400" dirty="0" err="1" smtClean="0">
                          <a:effectLst/>
                          <a:latin typeface="Arial"/>
                          <a:ea typeface="Times New Roman"/>
                          <a:cs typeface="Times New Roman"/>
                        </a:rPr>
                        <a:t>Septem-ber</a:t>
                      </a:r>
                      <a:r>
                        <a:rPr lang="en-US" sz="1400" dirty="0" smtClean="0">
                          <a:effectLst/>
                          <a:latin typeface="Arial"/>
                          <a:ea typeface="Times New Roman"/>
                          <a:cs typeface="Times New Roman"/>
                        </a:rPr>
                        <a:t> </a:t>
                      </a:r>
                      <a:r>
                        <a:rPr lang="en-US" sz="1400" dirty="0">
                          <a:effectLst/>
                          <a:latin typeface="Arial"/>
                          <a:ea typeface="Times New Roman"/>
                          <a:cs typeface="Times New Roman"/>
                        </a:rPr>
                        <a:t>2017</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b="1">
                          <a:effectLst/>
                          <a:latin typeface="Arial"/>
                          <a:ea typeface="Times New Roman"/>
                          <a:cs typeface="Times New Roman"/>
                        </a:rPr>
                        <a:t>Already</a:t>
                      </a:r>
                      <a:r>
                        <a:rPr lang="en-US" sz="1400">
                          <a:effectLst/>
                          <a:latin typeface="Arial"/>
                          <a:ea typeface="Times New Roman"/>
                          <a:cs typeface="Times New Roman"/>
                        </a:rPr>
                        <a:t> </a:t>
                      </a:r>
                      <a:r>
                        <a:rPr lang="en-US" sz="1400" b="1">
                          <a:effectLst/>
                          <a:latin typeface="Arial"/>
                          <a:ea typeface="Times New Roman"/>
                          <a:cs typeface="Times New Roman"/>
                        </a:rPr>
                        <a:t>open actions</a:t>
                      </a:r>
                      <a:r>
                        <a:rPr lang="en-US" sz="1400">
                          <a:effectLst/>
                          <a:latin typeface="Arial"/>
                          <a:ea typeface="Times New Roman"/>
                          <a:cs typeface="Times New Roman"/>
                        </a:rPr>
                        <a:t> 17.6.4 and 17.6.5</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2894">
                <a:tc>
                  <a:txBody>
                    <a:bodyPr/>
                    <a:lstStyle/>
                    <a:p>
                      <a:pPr marL="93980" marR="90805" algn="ctr">
                        <a:lnSpc>
                          <a:spcPct val="100000"/>
                        </a:lnSpc>
                        <a:spcAft>
                          <a:spcPts val="0"/>
                        </a:spcAft>
                      </a:pPr>
                      <a:r>
                        <a:rPr lang="en-US" sz="1400">
                          <a:effectLst/>
                          <a:latin typeface="Arial"/>
                          <a:ea typeface="Times New Roman"/>
                          <a:cs typeface="Times New Roman"/>
                        </a:rPr>
                        <a:t>22</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59690" algn="just">
                        <a:lnSpc>
                          <a:spcPct val="100000"/>
                        </a:lnSpc>
                        <a:spcAft>
                          <a:spcPts val="0"/>
                        </a:spcAft>
                      </a:pPr>
                      <a:r>
                        <a:rPr lang="en-US" sz="1400">
                          <a:effectLst/>
                          <a:latin typeface="Arial"/>
                          <a:ea typeface="Times New Roman"/>
                          <a:cs typeface="Times New Roman"/>
                        </a:rPr>
                        <a:t>to </a:t>
                      </a:r>
                      <a:r>
                        <a:rPr lang="en-US" sz="1400" spc="-15">
                          <a:effectLst/>
                          <a:latin typeface="Arial"/>
                          <a:ea typeface="Times New Roman"/>
                          <a:cs typeface="Times New Roman"/>
                        </a:rPr>
                        <a:t>request IHO Member </a:t>
                      </a:r>
                      <a:r>
                        <a:rPr lang="en-US" sz="1400">
                          <a:effectLst/>
                          <a:latin typeface="Arial"/>
                          <a:ea typeface="Times New Roman"/>
                          <a:cs typeface="Times New Roman"/>
                        </a:rPr>
                        <a:t>States to </a:t>
                      </a:r>
                      <a:r>
                        <a:rPr lang="en-US" sz="1400" spc="-15">
                          <a:effectLst/>
                          <a:latin typeface="Arial"/>
                          <a:ea typeface="Times New Roman"/>
                          <a:cs typeface="Times New Roman"/>
                        </a:rPr>
                        <a:t>consider reviewing</a:t>
                      </a:r>
                      <a:r>
                        <a:rPr lang="en-US" sz="1400" spc="-85">
                          <a:effectLst/>
                          <a:latin typeface="Arial"/>
                          <a:ea typeface="Times New Roman"/>
                          <a:cs typeface="Times New Roman"/>
                        </a:rPr>
                        <a:t> </a:t>
                      </a:r>
                      <a:r>
                        <a:rPr lang="en-US" sz="1400">
                          <a:effectLst/>
                          <a:latin typeface="Arial"/>
                          <a:ea typeface="Times New Roman"/>
                          <a:cs typeface="Times New Roman"/>
                        </a:rPr>
                        <a:t>data</a:t>
                      </a:r>
                      <a:r>
                        <a:rPr lang="en-US" sz="1400" spc="-60">
                          <a:effectLst/>
                          <a:latin typeface="Arial"/>
                          <a:ea typeface="Times New Roman"/>
                          <a:cs typeface="Times New Roman"/>
                        </a:rPr>
                        <a:t> </a:t>
                      </a:r>
                      <a:r>
                        <a:rPr lang="en-US" sz="1400" spc="-15">
                          <a:effectLst/>
                          <a:latin typeface="Arial"/>
                          <a:ea typeface="Times New Roman"/>
                          <a:cs typeface="Times New Roman"/>
                        </a:rPr>
                        <a:t>gathering</a:t>
                      </a:r>
                      <a:r>
                        <a:rPr lang="en-US" sz="1400" spc="-85">
                          <a:effectLst/>
                          <a:latin typeface="Arial"/>
                          <a:ea typeface="Times New Roman"/>
                          <a:cs typeface="Times New Roman"/>
                        </a:rPr>
                        <a:t> </a:t>
                      </a:r>
                      <a:r>
                        <a:rPr lang="en-US" sz="1400">
                          <a:effectLst/>
                          <a:latin typeface="Arial"/>
                          <a:ea typeface="Times New Roman"/>
                          <a:cs typeface="Times New Roman"/>
                        </a:rPr>
                        <a:t>restrictions</a:t>
                      </a:r>
                      <a:r>
                        <a:rPr lang="en-US" sz="1400" spc="-70">
                          <a:effectLst/>
                          <a:latin typeface="Arial"/>
                          <a:ea typeface="Times New Roman"/>
                          <a:cs typeface="Times New Roman"/>
                        </a:rPr>
                        <a:t> </a:t>
                      </a:r>
                      <a:r>
                        <a:rPr lang="en-US" sz="1400" spc="-15">
                          <a:effectLst/>
                          <a:latin typeface="Arial"/>
                          <a:ea typeface="Times New Roman"/>
                          <a:cs typeface="Times New Roman"/>
                        </a:rPr>
                        <a:t>within</a:t>
                      </a:r>
                      <a:r>
                        <a:rPr lang="en-US" sz="1400" spc="-75">
                          <a:effectLst/>
                          <a:latin typeface="Arial"/>
                          <a:ea typeface="Times New Roman"/>
                          <a:cs typeface="Times New Roman"/>
                        </a:rPr>
                        <a:t> </a:t>
                      </a:r>
                      <a:r>
                        <a:rPr lang="en-US" sz="1400" spc="-15">
                          <a:effectLst/>
                          <a:latin typeface="Arial"/>
                          <a:ea typeface="Times New Roman"/>
                          <a:cs typeface="Times New Roman"/>
                        </a:rPr>
                        <a:t>their maritime </a:t>
                      </a:r>
                      <a:r>
                        <a:rPr lang="en-US" sz="1400">
                          <a:effectLst/>
                          <a:latin typeface="Arial"/>
                          <a:ea typeface="Times New Roman"/>
                          <a:cs typeface="Times New Roman"/>
                        </a:rPr>
                        <a:t>areas of </a:t>
                      </a:r>
                      <a:r>
                        <a:rPr lang="en-US" sz="1400" spc="-15">
                          <a:effectLst/>
                          <a:latin typeface="Arial"/>
                          <a:ea typeface="Times New Roman"/>
                          <a:cs typeface="Times New Roman"/>
                        </a:rPr>
                        <a:t>jurisdiction </a:t>
                      </a:r>
                      <a:r>
                        <a:rPr lang="en-US" sz="1400">
                          <a:effectLst/>
                          <a:latin typeface="Arial"/>
                          <a:ea typeface="Times New Roman"/>
                          <a:cs typeface="Times New Roman"/>
                        </a:rPr>
                        <a:t>to enable </a:t>
                      </a:r>
                      <a:r>
                        <a:rPr lang="en-US" sz="1400" spc="-15">
                          <a:effectLst/>
                          <a:latin typeface="Arial"/>
                          <a:ea typeface="Times New Roman"/>
                          <a:cs typeface="Times New Roman"/>
                        </a:rPr>
                        <a:t>CSB activities </a:t>
                      </a:r>
                      <a:r>
                        <a:rPr lang="en-US" sz="1400">
                          <a:effectLst/>
                          <a:latin typeface="Arial"/>
                          <a:ea typeface="Times New Roman"/>
                          <a:cs typeface="Times New Roman"/>
                        </a:rPr>
                        <a:t>to be </a:t>
                      </a:r>
                      <a:r>
                        <a:rPr lang="en-US" sz="1400" spc="-15">
                          <a:effectLst/>
                          <a:latin typeface="Arial"/>
                          <a:ea typeface="Times New Roman"/>
                          <a:cs typeface="Times New Roman"/>
                        </a:rPr>
                        <a:t>undertaken</a:t>
                      </a:r>
                      <a:r>
                        <a:rPr lang="en-US" sz="1400">
                          <a:effectLst/>
                          <a:latin typeface="Arial"/>
                          <a:ea typeface="Times New Roman"/>
                          <a:cs typeface="Times New Roman"/>
                        </a:rPr>
                        <a:t> (7)</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ct val="100000"/>
                        </a:lnSpc>
                        <a:spcAft>
                          <a:spcPts val="0"/>
                        </a:spcAft>
                      </a:pPr>
                      <a:r>
                        <a:rPr lang="en-US" sz="1400">
                          <a:effectLst/>
                          <a:latin typeface="Arial"/>
                          <a:ea typeface="Times New Roman"/>
                          <a:cs typeface="Times New Roman"/>
                        </a:rPr>
                        <a:t>RHC Chairs</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64770">
                        <a:lnSpc>
                          <a:spcPct val="100000"/>
                        </a:lnSpc>
                        <a:spcAft>
                          <a:spcPts val="0"/>
                        </a:spcAft>
                      </a:pPr>
                      <a:r>
                        <a:rPr lang="en-US" sz="1400" dirty="0">
                          <a:effectLst/>
                          <a:latin typeface="Arial"/>
                          <a:ea typeface="Times New Roman"/>
                          <a:cs typeface="Times New Roman"/>
                        </a:rPr>
                        <a:t>September 2017</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b="1" dirty="0">
                          <a:effectLst/>
                          <a:highlight>
                            <a:srgbClr val="FFFF00"/>
                          </a:highlight>
                          <a:latin typeface="Arial"/>
                          <a:ea typeface="Times New Roman"/>
                          <a:cs typeface="Times New Roman"/>
                        </a:rPr>
                        <a:t>New</a:t>
                      </a:r>
                      <a:r>
                        <a:rPr lang="en-US" sz="1400" b="1" dirty="0">
                          <a:effectLst/>
                          <a:latin typeface="Arial"/>
                          <a:ea typeface="Times New Roman"/>
                          <a:cs typeface="Times New Roman"/>
                        </a:rPr>
                        <a:t> continuous action</a:t>
                      </a:r>
                      <a:r>
                        <a:rPr lang="en-US" sz="1400" dirty="0">
                          <a:effectLst/>
                          <a:latin typeface="Arial"/>
                          <a:ea typeface="Times New Roman"/>
                          <a:cs typeface="Times New Roman"/>
                        </a:rPr>
                        <a:t> for Members States to act upon.</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5469">
                <a:tc>
                  <a:txBody>
                    <a:bodyPr/>
                    <a:lstStyle/>
                    <a:p>
                      <a:pPr marL="93980" marR="90805" algn="ctr">
                        <a:lnSpc>
                          <a:spcPct val="100000"/>
                        </a:lnSpc>
                        <a:spcAft>
                          <a:spcPts val="0"/>
                        </a:spcAft>
                      </a:pPr>
                      <a:r>
                        <a:rPr lang="en-US" sz="1400">
                          <a:effectLst/>
                          <a:latin typeface="Arial"/>
                          <a:ea typeface="Times New Roman"/>
                          <a:cs typeface="Times New Roman"/>
                        </a:rPr>
                        <a:t>23</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59690" algn="just">
                        <a:lnSpc>
                          <a:spcPct val="100000"/>
                        </a:lnSpc>
                        <a:spcAft>
                          <a:spcPts val="0"/>
                        </a:spcAft>
                      </a:pPr>
                      <a:r>
                        <a:rPr lang="en-US" sz="1400" dirty="0">
                          <a:effectLst/>
                          <a:latin typeface="Arial"/>
                          <a:ea typeface="Times New Roman"/>
                          <a:cs typeface="Times New Roman"/>
                        </a:rPr>
                        <a:t>to </a:t>
                      </a:r>
                      <a:r>
                        <a:rPr lang="en-US" sz="1400" spc="-15" dirty="0">
                          <a:effectLst/>
                          <a:latin typeface="Arial"/>
                          <a:ea typeface="Times New Roman"/>
                          <a:cs typeface="Times New Roman"/>
                        </a:rPr>
                        <a:t>encourage IHO </a:t>
                      </a:r>
                      <a:r>
                        <a:rPr lang="en-US" sz="1400" dirty="0">
                          <a:effectLst/>
                          <a:latin typeface="Arial"/>
                          <a:ea typeface="Times New Roman"/>
                          <a:cs typeface="Times New Roman"/>
                        </a:rPr>
                        <a:t>Member States to </a:t>
                      </a:r>
                      <a:r>
                        <a:rPr lang="en-US" sz="1400" spc="-15" dirty="0">
                          <a:effectLst/>
                          <a:latin typeface="Arial"/>
                          <a:ea typeface="Times New Roman"/>
                          <a:cs typeface="Times New Roman"/>
                        </a:rPr>
                        <a:t>support</a:t>
                      </a:r>
                      <a:r>
                        <a:rPr lang="en-US" sz="1400" spc="-100" dirty="0">
                          <a:effectLst/>
                          <a:latin typeface="Arial"/>
                          <a:ea typeface="Times New Roman"/>
                          <a:cs typeface="Times New Roman"/>
                        </a:rPr>
                        <a:t> </a:t>
                      </a:r>
                      <a:r>
                        <a:rPr lang="en-US" sz="1400" dirty="0">
                          <a:effectLst/>
                          <a:latin typeface="Arial"/>
                          <a:ea typeface="Times New Roman"/>
                          <a:cs typeface="Times New Roman"/>
                        </a:rPr>
                        <a:t>the </a:t>
                      </a:r>
                      <a:r>
                        <a:rPr lang="en-US" sz="1400" spc="-15" dirty="0">
                          <a:effectLst/>
                          <a:latin typeface="Arial"/>
                          <a:ea typeface="Times New Roman"/>
                          <a:cs typeface="Times New Roman"/>
                        </a:rPr>
                        <a:t>CSB initiative </a:t>
                      </a:r>
                      <a:r>
                        <a:rPr lang="en-US" sz="1400" dirty="0">
                          <a:effectLst/>
                          <a:latin typeface="Arial"/>
                          <a:ea typeface="Times New Roman"/>
                          <a:cs typeface="Times New Roman"/>
                        </a:rPr>
                        <a:t>with </a:t>
                      </a:r>
                      <a:r>
                        <a:rPr lang="en-US" sz="1400" spc="-15" dirty="0">
                          <a:effectLst/>
                          <a:latin typeface="Arial"/>
                          <a:ea typeface="Times New Roman"/>
                          <a:cs typeface="Times New Roman"/>
                        </a:rPr>
                        <a:t>positive </a:t>
                      </a:r>
                      <a:r>
                        <a:rPr lang="en-US" sz="1400" dirty="0">
                          <a:effectLst/>
                          <a:latin typeface="Arial"/>
                          <a:ea typeface="Times New Roman"/>
                          <a:cs typeface="Times New Roman"/>
                        </a:rPr>
                        <a:t>actions, such as </a:t>
                      </a:r>
                      <a:r>
                        <a:rPr lang="en-US" sz="1400" spc="-15" dirty="0">
                          <a:effectLst/>
                          <a:latin typeface="Arial"/>
                          <a:ea typeface="Times New Roman"/>
                          <a:cs typeface="Times New Roman"/>
                        </a:rPr>
                        <a:t>requiring</a:t>
                      </a:r>
                      <a:r>
                        <a:rPr lang="en-US" sz="1400" spc="-70" dirty="0">
                          <a:effectLst/>
                          <a:latin typeface="Arial"/>
                          <a:ea typeface="Times New Roman"/>
                          <a:cs typeface="Times New Roman"/>
                        </a:rPr>
                        <a:t> </a:t>
                      </a:r>
                      <a:r>
                        <a:rPr lang="en-US" sz="1400" dirty="0">
                          <a:effectLst/>
                          <a:latin typeface="Arial"/>
                          <a:ea typeface="Times New Roman"/>
                          <a:cs typeface="Times New Roman"/>
                        </a:rPr>
                        <a:t>all</a:t>
                      </a:r>
                      <a:r>
                        <a:rPr lang="en-US" sz="1400" spc="-45" dirty="0">
                          <a:effectLst/>
                          <a:latin typeface="Arial"/>
                          <a:ea typeface="Times New Roman"/>
                          <a:cs typeface="Times New Roman"/>
                        </a:rPr>
                        <a:t> </a:t>
                      </a:r>
                      <a:r>
                        <a:rPr lang="en-US" sz="1400" spc="-15" dirty="0">
                          <a:effectLst/>
                          <a:latin typeface="Arial"/>
                          <a:ea typeface="Times New Roman"/>
                          <a:cs typeface="Times New Roman"/>
                        </a:rPr>
                        <a:t>research</a:t>
                      </a:r>
                      <a:r>
                        <a:rPr lang="en-US" sz="1400" spc="-60" dirty="0">
                          <a:effectLst/>
                          <a:latin typeface="Arial"/>
                          <a:ea typeface="Times New Roman"/>
                          <a:cs typeface="Times New Roman"/>
                        </a:rPr>
                        <a:t> </a:t>
                      </a:r>
                      <a:r>
                        <a:rPr lang="en-US" sz="1400" spc="-15" dirty="0">
                          <a:effectLst/>
                          <a:latin typeface="Arial"/>
                          <a:ea typeface="Times New Roman"/>
                          <a:cs typeface="Times New Roman"/>
                        </a:rPr>
                        <a:t>vessels</a:t>
                      </a:r>
                      <a:r>
                        <a:rPr lang="en-US" sz="1400" spc="-50" dirty="0">
                          <a:effectLst/>
                          <a:latin typeface="Arial"/>
                          <a:ea typeface="Times New Roman"/>
                          <a:cs typeface="Times New Roman"/>
                        </a:rPr>
                        <a:t> </a:t>
                      </a:r>
                      <a:r>
                        <a:rPr lang="en-US" sz="1400" dirty="0">
                          <a:effectLst/>
                          <a:latin typeface="Arial"/>
                          <a:ea typeface="Times New Roman"/>
                          <a:cs typeface="Times New Roman"/>
                        </a:rPr>
                        <a:t>collect</a:t>
                      </a:r>
                      <a:r>
                        <a:rPr lang="en-US" sz="1400" spc="-45" dirty="0">
                          <a:effectLst/>
                          <a:latin typeface="Arial"/>
                          <a:ea typeface="Times New Roman"/>
                          <a:cs typeface="Times New Roman"/>
                        </a:rPr>
                        <a:t> </a:t>
                      </a:r>
                      <a:r>
                        <a:rPr lang="en-US" sz="1400" spc="-15" dirty="0">
                          <a:effectLst/>
                          <a:latin typeface="Arial"/>
                          <a:ea typeface="Times New Roman"/>
                          <a:cs typeface="Times New Roman"/>
                        </a:rPr>
                        <a:t>bathymetric </a:t>
                      </a:r>
                      <a:r>
                        <a:rPr lang="en-US" sz="1400" dirty="0">
                          <a:effectLst/>
                          <a:latin typeface="Arial"/>
                          <a:ea typeface="Times New Roman"/>
                          <a:cs typeface="Times New Roman"/>
                        </a:rPr>
                        <a:t>data </a:t>
                      </a:r>
                      <a:r>
                        <a:rPr lang="en-US" sz="1400" spc="-15" dirty="0">
                          <a:effectLst/>
                          <a:latin typeface="Arial"/>
                          <a:ea typeface="Times New Roman"/>
                          <a:cs typeface="Times New Roman"/>
                        </a:rPr>
                        <a:t>for </a:t>
                      </a:r>
                      <a:r>
                        <a:rPr lang="en-US" sz="1400" dirty="0">
                          <a:effectLst/>
                          <a:latin typeface="Arial"/>
                          <a:ea typeface="Times New Roman"/>
                          <a:cs typeface="Times New Roman"/>
                        </a:rPr>
                        <a:t>late </a:t>
                      </a:r>
                      <a:r>
                        <a:rPr lang="en-US" sz="1400" spc="-15" dirty="0">
                          <a:effectLst/>
                          <a:latin typeface="Arial"/>
                          <a:ea typeface="Times New Roman"/>
                          <a:cs typeface="Times New Roman"/>
                        </a:rPr>
                        <a:t>uploading, when </a:t>
                      </a:r>
                      <a:r>
                        <a:rPr lang="en-US" sz="1400" dirty="0">
                          <a:effectLst/>
                          <a:latin typeface="Arial"/>
                          <a:ea typeface="Times New Roman"/>
                          <a:cs typeface="Times New Roman"/>
                        </a:rPr>
                        <a:t>on </a:t>
                      </a:r>
                      <a:r>
                        <a:rPr lang="en-US" sz="1400" spc="-15" dirty="0">
                          <a:effectLst/>
                          <a:latin typeface="Arial"/>
                          <a:ea typeface="Times New Roman"/>
                          <a:cs typeface="Times New Roman"/>
                        </a:rPr>
                        <a:t>passage </a:t>
                      </a:r>
                      <a:r>
                        <a:rPr lang="en-US" sz="1400" dirty="0">
                          <a:effectLst/>
                          <a:latin typeface="Arial"/>
                          <a:ea typeface="Times New Roman"/>
                          <a:cs typeface="Times New Roman"/>
                        </a:rPr>
                        <a:t>or </a:t>
                      </a:r>
                      <a:r>
                        <a:rPr lang="en-US" sz="1400" spc="-15" dirty="0">
                          <a:effectLst/>
                          <a:latin typeface="Arial"/>
                          <a:ea typeface="Times New Roman"/>
                          <a:cs typeface="Times New Roman"/>
                        </a:rPr>
                        <a:t>when </a:t>
                      </a:r>
                      <a:r>
                        <a:rPr lang="en-US" sz="1400" dirty="0">
                          <a:effectLst/>
                          <a:latin typeface="Arial"/>
                          <a:ea typeface="Times New Roman"/>
                          <a:cs typeface="Times New Roman"/>
                        </a:rPr>
                        <a:t>it does not </a:t>
                      </a:r>
                      <a:r>
                        <a:rPr lang="en-US" sz="1400" spc="-15" dirty="0">
                          <a:effectLst/>
                          <a:latin typeface="Arial"/>
                          <a:ea typeface="Times New Roman"/>
                          <a:cs typeface="Times New Roman"/>
                        </a:rPr>
                        <a:t>interfere </a:t>
                      </a:r>
                      <a:r>
                        <a:rPr lang="en-US" sz="1400" dirty="0">
                          <a:effectLst/>
                          <a:latin typeface="Arial"/>
                          <a:ea typeface="Times New Roman"/>
                          <a:cs typeface="Times New Roman"/>
                        </a:rPr>
                        <a:t>with other </a:t>
                      </a:r>
                      <a:r>
                        <a:rPr lang="en-US" sz="1400" spc="-15" dirty="0">
                          <a:effectLst/>
                          <a:latin typeface="Arial"/>
                          <a:ea typeface="Times New Roman"/>
                          <a:cs typeface="Times New Roman"/>
                        </a:rPr>
                        <a:t>research activities</a:t>
                      </a:r>
                      <a:r>
                        <a:rPr lang="en-US" sz="1400" spc="20" dirty="0">
                          <a:effectLst/>
                          <a:latin typeface="Arial"/>
                          <a:ea typeface="Times New Roman"/>
                          <a:cs typeface="Times New Roman"/>
                        </a:rPr>
                        <a:t> </a:t>
                      </a:r>
                      <a:r>
                        <a:rPr lang="en-US" sz="1400" dirty="0">
                          <a:effectLst/>
                          <a:latin typeface="Arial"/>
                          <a:ea typeface="Times New Roman"/>
                          <a:cs typeface="Times New Roman"/>
                        </a:rPr>
                        <a:t>(7)</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ct val="100000"/>
                        </a:lnSpc>
                        <a:spcAft>
                          <a:spcPts val="0"/>
                        </a:spcAft>
                      </a:pPr>
                      <a:r>
                        <a:rPr lang="en-US" sz="1400">
                          <a:effectLst/>
                          <a:latin typeface="Arial"/>
                          <a:ea typeface="Times New Roman"/>
                          <a:cs typeface="Times New Roman"/>
                        </a:rPr>
                        <a:t>RHC Chairs</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64770">
                        <a:lnSpc>
                          <a:spcPct val="100000"/>
                        </a:lnSpc>
                        <a:spcAft>
                          <a:spcPts val="0"/>
                        </a:spcAft>
                      </a:pPr>
                      <a:r>
                        <a:rPr lang="en-US" sz="1400" dirty="0" err="1" smtClean="0">
                          <a:effectLst/>
                          <a:latin typeface="Arial"/>
                          <a:ea typeface="Times New Roman"/>
                          <a:cs typeface="Times New Roman"/>
                        </a:rPr>
                        <a:t>Septem-ber</a:t>
                      </a:r>
                      <a:r>
                        <a:rPr lang="en-US" sz="1400" dirty="0" smtClean="0">
                          <a:effectLst/>
                          <a:latin typeface="Arial"/>
                          <a:ea typeface="Times New Roman"/>
                          <a:cs typeface="Times New Roman"/>
                        </a:rPr>
                        <a:t> </a:t>
                      </a:r>
                      <a:r>
                        <a:rPr lang="en-US" sz="1400" dirty="0">
                          <a:effectLst/>
                          <a:latin typeface="Arial"/>
                          <a:ea typeface="Times New Roman"/>
                          <a:cs typeface="Times New Roman"/>
                        </a:rPr>
                        <a:t>2017</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b="1" dirty="0">
                          <a:effectLst/>
                          <a:highlight>
                            <a:srgbClr val="FFFF00"/>
                          </a:highlight>
                          <a:latin typeface="Arial"/>
                          <a:ea typeface="Times New Roman"/>
                          <a:cs typeface="Times New Roman"/>
                        </a:rPr>
                        <a:t>New</a:t>
                      </a:r>
                      <a:r>
                        <a:rPr lang="en-US" sz="1400" dirty="0">
                          <a:effectLst/>
                          <a:latin typeface="Arial"/>
                          <a:ea typeface="Times New Roman"/>
                          <a:cs typeface="Times New Roman"/>
                        </a:rPr>
                        <a:t> </a:t>
                      </a:r>
                      <a:r>
                        <a:rPr lang="en-US" sz="1400" b="1" dirty="0">
                          <a:effectLst/>
                          <a:latin typeface="Arial"/>
                          <a:ea typeface="Times New Roman"/>
                          <a:cs typeface="Times New Roman"/>
                        </a:rPr>
                        <a:t>continuous action</a:t>
                      </a:r>
                      <a:r>
                        <a:rPr lang="en-US" sz="1400" dirty="0">
                          <a:effectLst/>
                          <a:latin typeface="Arial"/>
                          <a:ea typeface="Times New Roman"/>
                          <a:cs typeface="Times New Roman"/>
                        </a:rPr>
                        <a:t> for Members States to act upon.</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14199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684213" y="1125538"/>
            <a:ext cx="3817071" cy="430887"/>
          </a:xfrm>
          <a:prstGeom prst="rect">
            <a:avLst/>
          </a:prstGeom>
          <a:noFill/>
          <a:ln w="9525">
            <a:noFill/>
            <a:miter lim="800000"/>
            <a:headEnd/>
            <a:tailEnd/>
          </a:ln>
        </p:spPr>
        <p:txBody>
          <a:bodyPr wrap="none">
            <a:spAutoFit/>
          </a:bodyPr>
          <a:lstStyle/>
          <a:p>
            <a:r>
              <a:rPr lang="en-US" dirty="0">
                <a:solidFill>
                  <a:schemeClr val="tx2"/>
                </a:solidFill>
              </a:rPr>
              <a:t>Filtered </a:t>
            </a:r>
            <a:r>
              <a:rPr lang="en-US" dirty="0" smtClean="0">
                <a:solidFill>
                  <a:schemeClr val="tx2"/>
                </a:solidFill>
              </a:rPr>
              <a:t>List of Action (5) </a:t>
            </a:r>
            <a:endParaRPr lang="en-US" dirty="0">
              <a:solidFill>
                <a:schemeClr val="tx2"/>
              </a:solidFill>
            </a:endParaRPr>
          </a:p>
        </p:txBody>
      </p:sp>
      <p:sp>
        <p:nvSpPr>
          <p:cNvPr id="4" name="TextBox 3"/>
          <p:cNvSpPr txBox="1">
            <a:spLocks noChangeArrowheads="1"/>
          </p:cNvSpPr>
          <p:nvPr/>
        </p:nvSpPr>
        <p:spPr bwMode="auto">
          <a:xfrm>
            <a:off x="467544" y="404664"/>
            <a:ext cx="2980303" cy="461665"/>
          </a:xfrm>
          <a:prstGeom prst="rect">
            <a:avLst/>
          </a:prstGeom>
          <a:noFill/>
          <a:ln w="9525">
            <a:noFill/>
            <a:miter lim="800000"/>
            <a:headEnd/>
            <a:tailEnd/>
          </a:ln>
        </p:spPr>
        <p:txBody>
          <a:bodyPr wrap="none">
            <a:spAutoFit/>
          </a:bodyPr>
          <a:lstStyle/>
          <a:p>
            <a:r>
              <a:rPr lang="en-GB" sz="2400" dirty="0" smtClean="0">
                <a:solidFill>
                  <a:schemeClr val="tx2"/>
                </a:solidFill>
              </a:rPr>
              <a:t>IRRC9 Action List </a:t>
            </a:r>
            <a:endParaRPr lang="en-GB" sz="2400" dirty="0">
              <a:solidFill>
                <a:schemeClr val="tx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55921521"/>
              </p:ext>
            </p:extLst>
          </p:nvPr>
        </p:nvGraphicFramePr>
        <p:xfrm>
          <a:off x="539552" y="1628800"/>
          <a:ext cx="7920880" cy="4480560"/>
        </p:xfrm>
        <a:graphic>
          <a:graphicData uri="http://schemas.openxmlformats.org/drawingml/2006/table">
            <a:tbl>
              <a:tblPr firstRow="1" firstCol="1" lastRow="1" lastCol="1" bandRow="1" bandCol="1"/>
              <a:tblGrid>
                <a:gridCol w="570541"/>
                <a:gridCol w="3749939"/>
                <a:gridCol w="648072"/>
                <a:gridCol w="936104"/>
                <a:gridCol w="2016224"/>
              </a:tblGrid>
              <a:tr h="409434">
                <a:tc>
                  <a:txBody>
                    <a:bodyPr/>
                    <a:lstStyle/>
                    <a:p>
                      <a:pPr marL="91440" marR="90805" algn="ctr">
                        <a:lnSpc>
                          <a:spcPct val="100000"/>
                        </a:lnSpc>
                        <a:spcAft>
                          <a:spcPts val="0"/>
                        </a:spcAft>
                      </a:pPr>
                      <a:r>
                        <a:rPr lang="en-US" sz="1400" b="1" dirty="0">
                          <a:effectLst/>
                          <a:latin typeface="Arial"/>
                          <a:ea typeface="Times New Roman"/>
                          <a:cs typeface="Times New Roman"/>
                        </a:rPr>
                        <a:t>N.</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6675" marR="378460">
                        <a:lnSpc>
                          <a:spcPct val="100000"/>
                        </a:lnSpc>
                        <a:spcAft>
                          <a:spcPts val="0"/>
                        </a:spcAft>
                      </a:pPr>
                      <a:r>
                        <a:rPr lang="en-US" sz="1400" b="1" dirty="0">
                          <a:effectLst/>
                          <a:latin typeface="Arial"/>
                          <a:ea typeface="Times New Roman"/>
                          <a:cs typeface="Times New Roman"/>
                        </a:rPr>
                        <a:t>Action (Agenda item)</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6675">
                        <a:lnSpc>
                          <a:spcPct val="100000"/>
                        </a:lnSpc>
                        <a:spcAft>
                          <a:spcPts val="0"/>
                        </a:spcAft>
                      </a:pPr>
                      <a:r>
                        <a:rPr lang="en-US" sz="1400" b="1">
                          <a:effectLst/>
                          <a:latin typeface="Arial"/>
                          <a:ea typeface="Times New Roman"/>
                          <a:cs typeface="Times New Roman"/>
                        </a:rPr>
                        <a:t>Resp</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6675" marR="64770">
                        <a:lnSpc>
                          <a:spcPct val="100000"/>
                        </a:lnSpc>
                        <a:spcAft>
                          <a:spcPts val="0"/>
                        </a:spcAft>
                      </a:pPr>
                      <a:r>
                        <a:rPr lang="en-US" sz="1400" b="1">
                          <a:effectLst/>
                          <a:latin typeface="Arial"/>
                          <a:ea typeface="Times New Roman"/>
                          <a:cs typeface="Times New Roman"/>
                        </a:rPr>
                        <a:t>Deadline</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5405" marR="61595">
                        <a:lnSpc>
                          <a:spcPct val="100000"/>
                        </a:lnSpc>
                        <a:spcAft>
                          <a:spcPts val="0"/>
                        </a:spcAft>
                      </a:pPr>
                      <a:r>
                        <a:rPr lang="en-US" sz="1400" b="1">
                          <a:effectLst/>
                          <a:latin typeface="Arial"/>
                          <a:ea typeface="Times New Roman"/>
                          <a:cs typeface="Times New Roman"/>
                        </a:rPr>
                        <a:t>Proposed MACHC action</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942754">
                <a:tc>
                  <a:txBody>
                    <a:bodyPr/>
                    <a:lstStyle/>
                    <a:p>
                      <a:pPr marL="93980" marR="90805" algn="ctr">
                        <a:lnSpc>
                          <a:spcPct val="100000"/>
                        </a:lnSpc>
                        <a:spcAft>
                          <a:spcPts val="0"/>
                        </a:spcAft>
                      </a:pPr>
                      <a:r>
                        <a:rPr lang="en-US" sz="1400">
                          <a:effectLst/>
                          <a:latin typeface="Arial"/>
                          <a:ea typeface="Times New Roman"/>
                          <a:cs typeface="Times New Roman"/>
                        </a:rPr>
                        <a:t>29</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60325" algn="just">
                        <a:lnSpc>
                          <a:spcPct val="100000"/>
                        </a:lnSpc>
                        <a:spcAft>
                          <a:spcPts val="0"/>
                        </a:spcAft>
                      </a:pPr>
                      <a:r>
                        <a:rPr lang="en-US" sz="1400" dirty="0">
                          <a:effectLst/>
                          <a:latin typeface="Arial"/>
                          <a:ea typeface="Times New Roman"/>
                          <a:cs typeface="Times New Roman"/>
                        </a:rPr>
                        <a:t>to encourage Member States to organize contribution of bathymetric data in shallower coastal areas to GEBCO in order to support the production of higher resolution gridded data products and </a:t>
                      </a:r>
                      <a:r>
                        <a:rPr lang="en-US" sz="1400" b="1" dirty="0">
                          <a:effectLst/>
                          <a:latin typeface="Arial"/>
                          <a:ea typeface="Times New Roman"/>
                          <a:cs typeface="Times New Roman"/>
                        </a:rPr>
                        <a:t>report back to IRCC</a:t>
                      </a:r>
                      <a:r>
                        <a:rPr lang="en-US" sz="1400" dirty="0">
                          <a:effectLst/>
                          <a:latin typeface="Arial"/>
                          <a:ea typeface="Times New Roman"/>
                          <a:cs typeface="Times New Roman"/>
                        </a:rPr>
                        <a:t> (7)</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ct val="100000"/>
                        </a:lnSpc>
                        <a:spcAft>
                          <a:spcPts val="0"/>
                        </a:spcAft>
                      </a:pPr>
                      <a:r>
                        <a:rPr lang="en-US" sz="1400">
                          <a:effectLst/>
                          <a:latin typeface="Arial"/>
                          <a:ea typeface="Times New Roman"/>
                          <a:cs typeface="Times New Roman"/>
                        </a:rPr>
                        <a:t>RHC Chairs</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64770">
                        <a:lnSpc>
                          <a:spcPct val="100000"/>
                        </a:lnSpc>
                        <a:spcAft>
                          <a:spcPts val="0"/>
                        </a:spcAft>
                      </a:pPr>
                      <a:r>
                        <a:rPr lang="en-US" sz="1400">
                          <a:effectLst/>
                          <a:latin typeface="Arial"/>
                          <a:ea typeface="Times New Roman"/>
                          <a:cs typeface="Times New Roman"/>
                        </a:rPr>
                        <a:t>IRCC10</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b="1">
                          <a:effectLst/>
                          <a:highlight>
                            <a:srgbClr val="FFFF00"/>
                          </a:highlight>
                          <a:latin typeface="Arial"/>
                          <a:ea typeface="Times New Roman"/>
                          <a:cs typeface="Times New Roman"/>
                        </a:rPr>
                        <a:t>New</a:t>
                      </a:r>
                      <a:r>
                        <a:rPr lang="en-US" sz="1400" b="1">
                          <a:effectLst/>
                          <a:latin typeface="Arial"/>
                          <a:ea typeface="Times New Roman"/>
                          <a:cs typeface="Times New Roman"/>
                        </a:rPr>
                        <a:t> open action</a:t>
                      </a:r>
                      <a:r>
                        <a:rPr lang="en-US" sz="1400">
                          <a:effectLst/>
                          <a:latin typeface="Arial"/>
                          <a:ea typeface="Times New Roman"/>
                          <a:cs typeface="Times New Roman"/>
                        </a:rPr>
                        <a:t> for Chair to coordinate. Also  open actions 17.6.4 and 17.6.5 apply.</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6634">
                <a:tc>
                  <a:txBody>
                    <a:bodyPr/>
                    <a:lstStyle/>
                    <a:p>
                      <a:pPr marL="93980" marR="90805" algn="ctr">
                        <a:lnSpc>
                          <a:spcPct val="100000"/>
                        </a:lnSpc>
                        <a:spcAft>
                          <a:spcPts val="0"/>
                        </a:spcAft>
                      </a:pPr>
                      <a:r>
                        <a:rPr lang="en-US" sz="1400">
                          <a:effectLst/>
                          <a:latin typeface="Arial"/>
                          <a:ea typeface="Times New Roman"/>
                          <a:cs typeface="Times New Roman"/>
                        </a:rPr>
                        <a:t>32</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60325" algn="just">
                        <a:lnSpc>
                          <a:spcPct val="100000"/>
                        </a:lnSpc>
                        <a:spcAft>
                          <a:spcPts val="0"/>
                        </a:spcAft>
                      </a:pPr>
                      <a:r>
                        <a:rPr lang="en-US" sz="1400" dirty="0">
                          <a:effectLst/>
                          <a:latin typeface="Arial"/>
                          <a:ea typeface="Times New Roman"/>
                          <a:cs typeface="Times New Roman"/>
                        </a:rPr>
                        <a:t>to </a:t>
                      </a:r>
                      <a:r>
                        <a:rPr lang="en-US" sz="1400" spc="-15" dirty="0">
                          <a:effectLst/>
                          <a:latin typeface="Arial"/>
                          <a:ea typeface="Times New Roman"/>
                          <a:cs typeface="Times New Roman"/>
                        </a:rPr>
                        <a:t>encourage Member States </a:t>
                      </a:r>
                      <a:r>
                        <a:rPr lang="en-US" sz="1400" dirty="0">
                          <a:effectLst/>
                          <a:latin typeface="Arial"/>
                          <a:ea typeface="Times New Roman"/>
                          <a:cs typeface="Times New Roman"/>
                        </a:rPr>
                        <a:t>in the </a:t>
                      </a:r>
                      <a:r>
                        <a:rPr lang="en-US" sz="1400" spc="-15" dirty="0">
                          <a:effectLst/>
                          <a:latin typeface="Arial"/>
                          <a:ea typeface="Times New Roman"/>
                          <a:cs typeface="Times New Roman"/>
                        </a:rPr>
                        <a:t>region </a:t>
                      </a:r>
                      <a:r>
                        <a:rPr lang="en-US" sz="1400" dirty="0">
                          <a:effectLst/>
                          <a:latin typeface="Arial"/>
                          <a:ea typeface="Times New Roman"/>
                          <a:cs typeface="Times New Roman"/>
                        </a:rPr>
                        <a:t>to </a:t>
                      </a:r>
                      <a:r>
                        <a:rPr lang="en-US" sz="1400" spc="-15" dirty="0">
                          <a:effectLst/>
                          <a:latin typeface="Arial"/>
                          <a:ea typeface="Times New Roman"/>
                          <a:cs typeface="Times New Roman"/>
                        </a:rPr>
                        <a:t>consider using </a:t>
                      </a:r>
                      <a:r>
                        <a:rPr lang="en-US" sz="1400" dirty="0">
                          <a:effectLst/>
                          <a:latin typeface="Arial"/>
                          <a:ea typeface="Times New Roman"/>
                          <a:cs typeface="Times New Roman"/>
                        </a:rPr>
                        <a:t>satellite </a:t>
                      </a:r>
                      <a:r>
                        <a:rPr lang="en-US" sz="1400" spc="-15" dirty="0">
                          <a:effectLst/>
                          <a:latin typeface="Arial"/>
                          <a:ea typeface="Times New Roman"/>
                          <a:cs typeface="Times New Roman"/>
                        </a:rPr>
                        <a:t>derived bathymetry </a:t>
                      </a:r>
                      <a:r>
                        <a:rPr lang="en-US" sz="1400" dirty="0">
                          <a:effectLst/>
                          <a:latin typeface="Arial"/>
                          <a:ea typeface="Times New Roman"/>
                          <a:cs typeface="Times New Roman"/>
                        </a:rPr>
                        <a:t>and risk </a:t>
                      </a:r>
                      <a:r>
                        <a:rPr lang="en-US" sz="1400" spc="-15" dirty="0">
                          <a:effectLst/>
                          <a:latin typeface="Arial"/>
                          <a:ea typeface="Times New Roman"/>
                          <a:cs typeface="Times New Roman"/>
                        </a:rPr>
                        <a:t>assessment methodologies </a:t>
                      </a:r>
                      <a:r>
                        <a:rPr lang="en-US" sz="1400" dirty="0">
                          <a:effectLst/>
                          <a:latin typeface="Arial"/>
                          <a:ea typeface="Times New Roman"/>
                          <a:cs typeface="Times New Roman"/>
                        </a:rPr>
                        <a:t>in </a:t>
                      </a:r>
                      <a:r>
                        <a:rPr lang="en-US" sz="1400" spc="-15" dirty="0">
                          <a:effectLst/>
                          <a:latin typeface="Arial"/>
                          <a:ea typeface="Times New Roman"/>
                          <a:cs typeface="Times New Roman"/>
                        </a:rPr>
                        <a:t>uncharted </a:t>
                      </a:r>
                      <a:r>
                        <a:rPr lang="en-US" sz="1400" dirty="0">
                          <a:effectLst/>
                          <a:latin typeface="Arial"/>
                          <a:ea typeface="Times New Roman"/>
                          <a:cs typeface="Times New Roman"/>
                        </a:rPr>
                        <a:t>or </a:t>
                      </a:r>
                      <a:r>
                        <a:rPr lang="en-US" sz="1400" spc="-15" dirty="0">
                          <a:effectLst/>
                          <a:latin typeface="Arial"/>
                          <a:ea typeface="Times New Roman"/>
                          <a:cs typeface="Times New Roman"/>
                        </a:rPr>
                        <a:t>poorly </a:t>
                      </a:r>
                      <a:r>
                        <a:rPr lang="en-US" sz="1400" dirty="0">
                          <a:effectLst/>
                          <a:latin typeface="Arial"/>
                          <a:ea typeface="Times New Roman"/>
                          <a:cs typeface="Times New Roman"/>
                        </a:rPr>
                        <a:t>charted </a:t>
                      </a:r>
                      <a:r>
                        <a:rPr lang="en-US" sz="1400" spc="-15" dirty="0">
                          <a:effectLst/>
                          <a:latin typeface="Arial"/>
                          <a:ea typeface="Times New Roman"/>
                          <a:cs typeface="Times New Roman"/>
                        </a:rPr>
                        <a:t>areas </a:t>
                      </a:r>
                      <a:r>
                        <a:rPr lang="en-US" sz="1400" dirty="0">
                          <a:effectLst/>
                          <a:latin typeface="Arial"/>
                          <a:ea typeface="Times New Roman"/>
                          <a:cs typeface="Times New Roman"/>
                        </a:rPr>
                        <a:t>in </a:t>
                      </a:r>
                      <a:r>
                        <a:rPr lang="en-US" sz="1400" spc="-15" dirty="0">
                          <a:effectLst/>
                          <a:latin typeface="Arial"/>
                          <a:ea typeface="Times New Roman"/>
                          <a:cs typeface="Times New Roman"/>
                        </a:rPr>
                        <a:t>their respective regions </a:t>
                      </a:r>
                      <a:r>
                        <a:rPr lang="en-US" sz="1400" dirty="0">
                          <a:effectLst/>
                          <a:latin typeface="Arial"/>
                          <a:ea typeface="Times New Roman"/>
                          <a:cs typeface="Times New Roman"/>
                        </a:rPr>
                        <a:t>as a </a:t>
                      </a:r>
                      <a:r>
                        <a:rPr lang="en-US" sz="1400" spc="-10" dirty="0">
                          <a:effectLst/>
                          <a:latin typeface="Arial"/>
                          <a:ea typeface="Times New Roman"/>
                          <a:cs typeface="Times New Roman"/>
                        </a:rPr>
                        <a:t>way </a:t>
                      </a:r>
                      <a:r>
                        <a:rPr lang="en-US" sz="1400" dirty="0">
                          <a:effectLst/>
                          <a:latin typeface="Arial"/>
                          <a:ea typeface="Times New Roman"/>
                          <a:cs typeface="Times New Roman"/>
                        </a:rPr>
                        <a:t>of </a:t>
                      </a:r>
                      <a:r>
                        <a:rPr lang="en-US" sz="1400" spc="-15" dirty="0">
                          <a:effectLst/>
                          <a:latin typeface="Arial"/>
                          <a:ea typeface="Times New Roman"/>
                          <a:cs typeface="Times New Roman"/>
                        </a:rPr>
                        <a:t>developing </a:t>
                      </a:r>
                      <a:r>
                        <a:rPr lang="en-US" sz="1400" dirty="0">
                          <a:effectLst/>
                          <a:latin typeface="Arial"/>
                          <a:ea typeface="Times New Roman"/>
                          <a:cs typeface="Times New Roman"/>
                        </a:rPr>
                        <a:t>survey priority areas as part of </a:t>
                      </a:r>
                      <a:r>
                        <a:rPr lang="en-US" sz="1400" spc="-15" dirty="0">
                          <a:effectLst/>
                          <a:latin typeface="Arial"/>
                          <a:ea typeface="Times New Roman"/>
                          <a:cs typeface="Times New Roman"/>
                        </a:rPr>
                        <a:t>attracting donor funding </a:t>
                      </a:r>
                      <a:r>
                        <a:rPr lang="en-US" sz="1400" dirty="0">
                          <a:effectLst/>
                          <a:latin typeface="Arial"/>
                          <a:ea typeface="Times New Roman"/>
                          <a:cs typeface="Times New Roman"/>
                        </a:rPr>
                        <a:t>and </a:t>
                      </a:r>
                      <a:r>
                        <a:rPr lang="en-US" sz="1400" b="1" dirty="0">
                          <a:effectLst/>
                          <a:latin typeface="Arial"/>
                          <a:ea typeface="Times New Roman"/>
                          <a:cs typeface="Times New Roman"/>
                        </a:rPr>
                        <a:t>report back to </a:t>
                      </a:r>
                      <a:r>
                        <a:rPr lang="en-US" sz="1400" b="1" spc="-15" dirty="0">
                          <a:effectLst/>
                          <a:latin typeface="Arial"/>
                          <a:ea typeface="Times New Roman"/>
                          <a:cs typeface="Times New Roman"/>
                        </a:rPr>
                        <a:t>IRCC</a:t>
                      </a:r>
                      <a:r>
                        <a:rPr lang="en-US" sz="1400" spc="-15" dirty="0">
                          <a:effectLst/>
                          <a:latin typeface="Arial"/>
                          <a:ea typeface="Times New Roman"/>
                          <a:cs typeface="Times New Roman"/>
                        </a:rPr>
                        <a:t> </a:t>
                      </a:r>
                      <a:r>
                        <a:rPr lang="en-US" sz="1400" dirty="0">
                          <a:effectLst/>
                          <a:latin typeface="Arial"/>
                          <a:ea typeface="Times New Roman"/>
                          <a:cs typeface="Times New Roman"/>
                        </a:rPr>
                        <a:t>(8)</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ct val="100000"/>
                        </a:lnSpc>
                        <a:spcAft>
                          <a:spcPts val="0"/>
                        </a:spcAft>
                      </a:pPr>
                      <a:r>
                        <a:rPr lang="en-US" sz="1400" dirty="0">
                          <a:effectLst/>
                          <a:latin typeface="Arial"/>
                          <a:ea typeface="Times New Roman"/>
                          <a:cs typeface="Times New Roman"/>
                        </a:rPr>
                        <a:t>RHC Chairs</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64770">
                        <a:lnSpc>
                          <a:spcPct val="100000"/>
                        </a:lnSpc>
                        <a:spcAft>
                          <a:spcPts val="0"/>
                        </a:spcAft>
                      </a:pPr>
                      <a:r>
                        <a:rPr lang="en-US" sz="1400">
                          <a:effectLst/>
                          <a:latin typeface="Arial"/>
                          <a:ea typeface="Times New Roman"/>
                          <a:cs typeface="Times New Roman"/>
                        </a:rPr>
                        <a:t>IRCC10</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b="1">
                          <a:effectLst/>
                          <a:highlight>
                            <a:srgbClr val="FFFF00"/>
                          </a:highlight>
                          <a:latin typeface="Arial"/>
                          <a:ea typeface="Times New Roman"/>
                          <a:cs typeface="Times New Roman"/>
                        </a:rPr>
                        <a:t>New</a:t>
                      </a:r>
                      <a:r>
                        <a:rPr lang="en-US" sz="1400" b="1">
                          <a:effectLst/>
                          <a:latin typeface="Arial"/>
                          <a:ea typeface="Times New Roman"/>
                          <a:cs typeface="Times New Roman"/>
                        </a:rPr>
                        <a:t> open action</a:t>
                      </a:r>
                      <a:r>
                        <a:rPr lang="en-US" sz="1400">
                          <a:effectLst/>
                          <a:latin typeface="Arial"/>
                          <a:ea typeface="Times New Roman"/>
                          <a:cs typeface="Times New Roman"/>
                        </a:rPr>
                        <a:t> for Chair, supported by UKHO as chair of the Risk Assessment Group. Also open actions 17.5.14 and 17.5.2.1 to 17.5.2.3 , and continuous action 16.5.1 apply.</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1088">
                <a:tc>
                  <a:txBody>
                    <a:bodyPr/>
                    <a:lstStyle/>
                    <a:p>
                      <a:pPr marL="93980" marR="90805" algn="ctr">
                        <a:lnSpc>
                          <a:spcPct val="100000"/>
                        </a:lnSpc>
                        <a:spcAft>
                          <a:spcPts val="0"/>
                        </a:spcAft>
                      </a:pPr>
                      <a:r>
                        <a:rPr lang="en-US" sz="1400">
                          <a:effectLst/>
                          <a:latin typeface="Arial"/>
                          <a:ea typeface="Times New Roman"/>
                          <a:cs typeface="Times New Roman"/>
                        </a:rPr>
                        <a:t>33</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60960" algn="just">
                        <a:lnSpc>
                          <a:spcPct val="100000"/>
                        </a:lnSpc>
                        <a:spcAft>
                          <a:spcPts val="0"/>
                        </a:spcAft>
                      </a:pPr>
                      <a:r>
                        <a:rPr lang="en-US" sz="1400" dirty="0">
                          <a:effectLst/>
                          <a:latin typeface="Arial"/>
                          <a:ea typeface="Times New Roman"/>
                          <a:cs typeface="Times New Roman"/>
                        </a:rPr>
                        <a:t>to encourage the use of satellite derived bathymetry and risk assessment methodologies for developing survey priority areas as part of attracting donor funding using the project rationale as presented in doc. IRCC9-08C (8)</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ct val="100000"/>
                        </a:lnSpc>
                        <a:spcAft>
                          <a:spcPts val="0"/>
                        </a:spcAft>
                      </a:pPr>
                      <a:r>
                        <a:rPr lang="en-US" sz="1400" dirty="0">
                          <a:effectLst/>
                          <a:latin typeface="Arial"/>
                          <a:ea typeface="Times New Roman"/>
                          <a:cs typeface="Times New Roman"/>
                        </a:rPr>
                        <a:t>RHC Chairs</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64770">
                        <a:lnSpc>
                          <a:spcPct val="100000"/>
                        </a:lnSpc>
                        <a:spcAft>
                          <a:spcPts val="0"/>
                        </a:spcAft>
                      </a:pPr>
                      <a:r>
                        <a:rPr lang="en-US" sz="1400" dirty="0">
                          <a:effectLst/>
                          <a:latin typeface="Arial"/>
                          <a:ea typeface="Times New Roman"/>
                          <a:cs typeface="Times New Roman"/>
                        </a:rPr>
                        <a:t>IRCC10</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b="1" dirty="0">
                          <a:effectLst/>
                          <a:highlight>
                            <a:srgbClr val="FFFF00"/>
                          </a:highlight>
                          <a:latin typeface="Arial"/>
                          <a:ea typeface="Times New Roman"/>
                          <a:cs typeface="Times New Roman"/>
                        </a:rPr>
                        <a:t>New</a:t>
                      </a:r>
                      <a:r>
                        <a:rPr lang="en-US" sz="1400" dirty="0">
                          <a:effectLst/>
                          <a:latin typeface="Arial"/>
                          <a:ea typeface="Times New Roman"/>
                          <a:cs typeface="Times New Roman"/>
                        </a:rPr>
                        <a:t> </a:t>
                      </a:r>
                      <a:r>
                        <a:rPr lang="en-US" sz="1400" b="1" dirty="0">
                          <a:effectLst/>
                          <a:latin typeface="Arial"/>
                          <a:ea typeface="Times New Roman"/>
                          <a:cs typeface="Times New Roman"/>
                        </a:rPr>
                        <a:t>continuous action</a:t>
                      </a:r>
                      <a:r>
                        <a:rPr lang="en-US" sz="1400" dirty="0">
                          <a:effectLst/>
                          <a:latin typeface="Arial"/>
                          <a:ea typeface="Times New Roman"/>
                          <a:cs typeface="Times New Roman"/>
                        </a:rPr>
                        <a:t> for Members States to act upon.</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30401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188" y="1265238"/>
            <a:ext cx="8209284" cy="800219"/>
          </a:xfrm>
        </p:spPr>
        <p:txBody>
          <a:bodyPr/>
          <a:lstStyle/>
          <a:p>
            <a:r>
              <a:rPr lang="en-US" dirty="0" smtClean="0"/>
              <a:t>IRRC9, Paramaribo, Suriname, 12-14 June 2017</a:t>
            </a:r>
            <a:endParaRPr lang="en-US" dirty="0"/>
          </a:p>
        </p:txBody>
      </p:sp>
      <p:pic>
        <p:nvPicPr>
          <p:cNvPr id="4" name="Content Placeholder 3" descr="https://www.iho.int/mtg_docs/com_wg/IRCC/IRCC9/IRCC9-Photo.jpg"/>
          <p:cNvPicPr>
            <a:picLocks noGrp="1" noChangeAspect="1"/>
          </p:cNvPicPr>
          <p:nvPr>
            <p:ph idx="1"/>
          </p:nvPr>
        </p:nvPicPr>
        <p:blipFill>
          <a:blip r:embed="rId2" r:link="rId3" cstate="email">
            <a:extLst>
              <a:ext uri="{28A0092B-C50C-407E-A947-70E740481C1C}">
                <a14:useLocalDpi xmlns:a14="http://schemas.microsoft.com/office/drawing/2010/main"/>
              </a:ext>
            </a:extLst>
          </a:blip>
          <a:srcRect/>
          <a:stretch>
            <a:fillRect/>
          </a:stretch>
        </p:blipFill>
        <p:spPr bwMode="auto">
          <a:xfrm>
            <a:off x="1312433" y="1773238"/>
            <a:ext cx="6366734" cy="4246562"/>
          </a:xfrm>
          <a:prstGeom prst="rect">
            <a:avLst/>
          </a:prstGeom>
          <a:noFill/>
          <a:ln>
            <a:noFill/>
          </a:ln>
        </p:spPr>
      </p:pic>
    </p:spTree>
    <p:extLst>
      <p:ext uri="{BB962C8B-B14F-4D97-AF65-F5344CB8AC3E}">
        <p14:creationId xmlns:p14="http://schemas.microsoft.com/office/powerpoint/2010/main" val="33427759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684213" y="1125538"/>
            <a:ext cx="3817071" cy="430887"/>
          </a:xfrm>
          <a:prstGeom prst="rect">
            <a:avLst/>
          </a:prstGeom>
          <a:noFill/>
          <a:ln w="9525">
            <a:noFill/>
            <a:miter lim="800000"/>
            <a:headEnd/>
            <a:tailEnd/>
          </a:ln>
        </p:spPr>
        <p:txBody>
          <a:bodyPr wrap="none">
            <a:spAutoFit/>
          </a:bodyPr>
          <a:lstStyle/>
          <a:p>
            <a:r>
              <a:rPr lang="en-US" dirty="0">
                <a:solidFill>
                  <a:schemeClr val="tx2"/>
                </a:solidFill>
              </a:rPr>
              <a:t>Filtered </a:t>
            </a:r>
            <a:r>
              <a:rPr lang="en-US" dirty="0" smtClean="0">
                <a:solidFill>
                  <a:schemeClr val="tx2"/>
                </a:solidFill>
              </a:rPr>
              <a:t>List of Action (6) </a:t>
            </a:r>
            <a:endParaRPr lang="en-US" dirty="0">
              <a:solidFill>
                <a:schemeClr val="tx2"/>
              </a:solidFill>
            </a:endParaRPr>
          </a:p>
        </p:txBody>
      </p:sp>
      <p:sp>
        <p:nvSpPr>
          <p:cNvPr id="4" name="TextBox 3"/>
          <p:cNvSpPr txBox="1">
            <a:spLocks noChangeArrowheads="1"/>
          </p:cNvSpPr>
          <p:nvPr/>
        </p:nvSpPr>
        <p:spPr bwMode="auto">
          <a:xfrm>
            <a:off x="467544" y="404664"/>
            <a:ext cx="2980303" cy="461665"/>
          </a:xfrm>
          <a:prstGeom prst="rect">
            <a:avLst/>
          </a:prstGeom>
          <a:noFill/>
          <a:ln w="9525">
            <a:noFill/>
            <a:miter lim="800000"/>
            <a:headEnd/>
            <a:tailEnd/>
          </a:ln>
        </p:spPr>
        <p:txBody>
          <a:bodyPr wrap="none">
            <a:spAutoFit/>
          </a:bodyPr>
          <a:lstStyle/>
          <a:p>
            <a:r>
              <a:rPr lang="en-GB" sz="2400" dirty="0" smtClean="0">
                <a:solidFill>
                  <a:schemeClr val="tx2"/>
                </a:solidFill>
              </a:rPr>
              <a:t>IRRC9 Action List </a:t>
            </a:r>
            <a:endParaRPr lang="en-GB" sz="2400"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896913764"/>
              </p:ext>
            </p:extLst>
          </p:nvPr>
        </p:nvGraphicFramePr>
        <p:xfrm>
          <a:off x="611560" y="1556792"/>
          <a:ext cx="7920880" cy="4699989"/>
        </p:xfrm>
        <a:graphic>
          <a:graphicData uri="http://schemas.openxmlformats.org/drawingml/2006/table">
            <a:tbl>
              <a:tblPr firstRow="1" firstCol="1" lastRow="1" lastCol="1" bandRow="1" bandCol="1"/>
              <a:tblGrid>
                <a:gridCol w="579054"/>
                <a:gridCol w="3741426"/>
                <a:gridCol w="648072"/>
                <a:gridCol w="936104"/>
                <a:gridCol w="2016224"/>
              </a:tblGrid>
              <a:tr h="415543">
                <a:tc>
                  <a:txBody>
                    <a:bodyPr/>
                    <a:lstStyle/>
                    <a:p>
                      <a:pPr marL="91440" marR="90805" algn="ctr">
                        <a:lnSpc>
                          <a:spcPct val="100000"/>
                        </a:lnSpc>
                        <a:spcAft>
                          <a:spcPts val="0"/>
                        </a:spcAft>
                      </a:pPr>
                      <a:r>
                        <a:rPr lang="en-US" sz="1400" b="1" dirty="0">
                          <a:effectLst/>
                          <a:latin typeface="Arial"/>
                          <a:ea typeface="Times New Roman"/>
                          <a:cs typeface="Times New Roman"/>
                        </a:rPr>
                        <a:t>N.</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6675" marR="378460">
                        <a:lnSpc>
                          <a:spcPct val="100000"/>
                        </a:lnSpc>
                        <a:spcAft>
                          <a:spcPts val="0"/>
                        </a:spcAft>
                      </a:pPr>
                      <a:r>
                        <a:rPr lang="en-US" sz="1400" b="1" dirty="0">
                          <a:effectLst/>
                          <a:latin typeface="Arial"/>
                          <a:ea typeface="Times New Roman"/>
                          <a:cs typeface="Times New Roman"/>
                        </a:rPr>
                        <a:t>Action (Agenda item)</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6675">
                        <a:lnSpc>
                          <a:spcPct val="100000"/>
                        </a:lnSpc>
                        <a:spcAft>
                          <a:spcPts val="0"/>
                        </a:spcAft>
                      </a:pPr>
                      <a:r>
                        <a:rPr lang="en-US" sz="1400" b="1">
                          <a:effectLst/>
                          <a:latin typeface="Arial"/>
                          <a:ea typeface="Times New Roman"/>
                          <a:cs typeface="Times New Roman"/>
                        </a:rPr>
                        <a:t>Resp</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6675" marR="64770">
                        <a:lnSpc>
                          <a:spcPct val="100000"/>
                        </a:lnSpc>
                        <a:spcAft>
                          <a:spcPts val="0"/>
                        </a:spcAft>
                      </a:pPr>
                      <a:r>
                        <a:rPr lang="en-US" sz="1400" b="1">
                          <a:effectLst/>
                          <a:latin typeface="Arial"/>
                          <a:ea typeface="Times New Roman"/>
                          <a:cs typeface="Times New Roman"/>
                        </a:rPr>
                        <a:t>Deadline</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5405" marR="61595">
                        <a:lnSpc>
                          <a:spcPct val="100000"/>
                        </a:lnSpc>
                        <a:spcAft>
                          <a:spcPts val="0"/>
                        </a:spcAft>
                      </a:pPr>
                      <a:r>
                        <a:rPr lang="en-US" sz="1400" b="1">
                          <a:effectLst/>
                          <a:latin typeface="Arial"/>
                          <a:ea typeface="Times New Roman"/>
                          <a:cs typeface="Times New Roman"/>
                        </a:rPr>
                        <a:t>Proposed MACHC action</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646149">
                <a:tc>
                  <a:txBody>
                    <a:bodyPr/>
                    <a:lstStyle/>
                    <a:p>
                      <a:pPr marL="93980" marR="90805" algn="ctr">
                        <a:lnSpc>
                          <a:spcPct val="100000"/>
                        </a:lnSpc>
                        <a:spcAft>
                          <a:spcPts val="0"/>
                        </a:spcAft>
                      </a:pPr>
                      <a:r>
                        <a:rPr lang="en-US" sz="1400">
                          <a:effectLst/>
                          <a:latin typeface="Arial"/>
                          <a:ea typeface="Times New Roman"/>
                          <a:cs typeface="Times New Roman"/>
                        </a:rPr>
                        <a:t>34</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59690" algn="just">
                        <a:lnSpc>
                          <a:spcPct val="100000"/>
                        </a:lnSpc>
                        <a:spcAft>
                          <a:spcPts val="0"/>
                        </a:spcAft>
                      </a:pPr>
                      <a:r>
                        <a:rPr lang="en-US" sz="1400" dirty="0">
                          <a:effectLst/>
                          <a:latin typeface="Arial"/>
                          <a:ea typeface="Times New Roman"/>
                          <a:cs typeface="Times New Roman"/>
                        </a:rPr>
                        <a:t>to </a:t>
                      </a:r>
                      <a:r>
                        <a:rPr lang="en-US" sz="1400" spc="-15" dirty="0">
                          <a:effectLst/>
                          <a:latin typeface="Arial"/>
                          <a:ea typeface="Times New Roman"/>
                          <a:cs typeface="Times New Roman"/>
                        </a:rPr>
                        <a:t>encourage Member States </a:t>
                      </a:r>
                      <a:r>
                        <a:rPr lang="en-US" sz="1400" dirty="0">
                          <a:effectLst/>
                          <a:latin typeface="Arial"/>
                          <a:ea typeface="Times New Roman"/>
                          <a:cs typeface="Times New Roman"/>
                        </a:rPr>
                        <a:t>to </a:t>
                      </a:r>
                      <a:r>
                        <a:rPr lang="en-US" sz="1400" spc="-15" dirty="0">
                          <a:effectLst/>
                          <a:latin typeface="Arial"/>
                          <a:ea typeface="Times New Roman"/>
                          <a:cs typeface="Times New Roman"/>
                        </a:rPr>
                        <a:t>participate </a:t>
                      </a:r>
                      <a:r>
                        <a:rPr lang="en-US" sz="1400" dirty="0">
                          <a:effectLst/>
                          <a:latin typeface="Arial"/>
                          <a:ea typeface="Times New Roman"/>
                          <a:cs typeface="Times New Roman"/>
                        </a:rPr>
                        <a:t>in</a:t>
                      </a:r>
                      <a:r>
                        <a:rPr lang="en-US" sz="1400" spc="-140" dirty="0">
                          <a:effectLst/>
                          <a:latin typeface="Arial"/>
                          <a:ea typeface="Times New Roman"/>
                          <a:cs typeface="Times New Roman"/>
                        </a:rPr>
                        <a:t> </a:t>
                      </a:r>
                      <a:r>
                        <a:rPr lang="en-US" sz="1400" dirty="0">
                          <a:effectLst/>
                          <a:latin typeface="Arial"/>
                          <a:ea typeface="Times New Roman"/>
                          <a:cs typeface="Times New Roman"/>
                        </a:rPr>
                        <a:t>the </a:t>
                      </a:r>
                      <a:r>
                        <a:rPr lang="en-US" sz="1400" spc="-15" dirty="0">
                          <a:effectLst/>
                          <a:latin typeface="Arial"/>
                          <a:ea typeface="Times New Roman"/>
                          <a:cs typeface="Times New Roman"/>
                        </a:rPr>
                        <a:t>workshop </a:t>
                      </a:r>
                      <a:r>
                        <a:rPr lang="en-US" sz="1400" dirty="0">
                          <a:effectLst/>
                          <a:latin typeface="Arial"/>
                          <a:ea typeface="Times New Roman"/>
                          <a:cs typeface="Times New Roman"/>
                        </a:rPr>
                        <a:t>on satellite </a:t>
                      </a:r>
                      <a:r>
                        <a:rPr lang="en-US" sz="1400" spc="-15" dirty="0">
                          <a:effectLst/>
                          <a:latin typeface="Arial"/>
                          <a:ea typeface="Times New Roman"/>
                          <a:cs typeface="Times New Roman"/>
                        </a:rPr>
                        <a:t>derived bathymetry sponsored </a:t>
                      </a:r>
                      <a:r>
                        <a:rPr lang="en-US" sz="1400" dirty="0">
                          <a:effectLst/>
                          <a:latin typeface="Arial"/>
                          <a:ea typeface="Times New Roman"/>
                          <a:cs typeface="Times New Roman"/>
                        </a:rPr>
                        <a:t>by </a:t>
                      </a:r>
                      <a:r>
                        <a:rPr lang="en-US" sz="1400" spc="-15" dirty="0">
                          <a:effectLst/>
                          <a:latin typeface="Arial"/>
                          <a:ea typeface="Times New Roman"/>
                          <a:cs typeface="Times New Roman"/>
                        </a:rPr>
                        <a:t>Canada </a:t>
                      </a:r>
                      <a:r>
                        <a:rPr lang="en-US" sz="1400" dirty="0">
                          <a:effectLst/>
                          <a:latin typeface="Arial"/>
                          <a:ea typeface="Times New Roman"/>
                          <a:cs typeface="Times New Roman"/>
                        </a:rPr>
                        <a:t>in March </a:t>
                      </a:r>
                      <a:r>
                        <a:rPr lang="en-US" sz="1400" spc="-15" dirty="0">
                          <a:effectLst/>
                          <a:latin typeface="Arial"/>
                          <a:ea typeface="Times New Roman"/>
                          <a:cs typeface="Times New Roman"/>
                        </a:rPr>
                        <a:t>2018</a:t>
                      </a:r>
                      <a:r>
                        <a:rPr lang="en-US" sz="1400" spc="-100" dirty="0">
                          <a:effectLst/>
                          <a:latin typeface="Arial"/>
                          <a:ea typeface="Times New Roman"/>
                          <a:cs typeface="Times New Roman"/>
                        </a:rPr>
                        <a:t> </a:t>
                      </a:r>
                      <a:r>
                        <a:rPr lang="en-US" sz="1400" dirty="0">
                          <a:effectLst/>
                          <a:latin typeface="Arial"/>
                          <a:ea typeface="Times New Roman"/>
                          <a:cs typeface="Times New Roman"/>
                        </a:rPr>
                        <a:t>(8)</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ct val="100000"/>
                        </a:lnSpc>
                        <a:spcAft>
                          <a:spcPts val="0"/>
                        </a:spcAft>
                      </a:pPr>
                      <a:r>
                        <a:rPr lang="en-US" sz="1400">
                          <a:effectLst/>
                          <a:latin typeface="Arial"/>
                          <a:ea typeface="Times New Roman"/>
                          <a:cs typeface="Times New Roman"/>
                        </a:rPr>
                        <a:t>RHC Chairs</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64770">
                        <a:lnSpc>
                          <a:spcPct val="100000"/>
                        </a:lnSpc>
                        <a:spcAft>
                          <a:spcPts val="0"/>
                        </a:spcAft>
                      </a:pPr>
                      <a:r>
                        <a:rPr lang="en-US" sz="1400" dirty="0" err="1" smtClean="0">
                          <a:effectLst/>
                          <a:latin typeface="Arial"/>
                          <a:ea typeface="Times New Roman"/>
                          <a:cs typeface="Times New Roman"/>
                        </a:rPr>
                        <a:t>Decem-ber</a:t>
                      </a:r>
                      <a:r>
                        <a:rPr lang="en-US" sz="1400" dirty="0" smtClean="0">
                          <a:effectLst/>
                          <a:latin typeface="Arial"/>
                          <a:ea typeface="Times New Roman"/>
                          <a:cs typeface="Times New Roman"/>
                        </a:rPr>
                        <a:t> </a:t>
                      </a:r>
                      <a:r>
                        <a:rPr lang="en-US" sz="1400" dirty="0">
                          <a:effectLst/>
                          <a:latin typeface="Arial"/>
                          <a:ea typeface="Times New Roman"/>
                          <a:cs typeface="Times New Roman"/>
                        </a:rPr>
                        <a:t>2017</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b="1">
                          <a:effectLst/>
                          <a:highlight>
                            <a:srgbClr val="FFFF00"/>
                          </a:highlight>
                          <a:latin typeface="Arial"/>
                          <a:ea typeface="Times New Roman"/>
                          <a:cs typeface="Times New Roman"/>
                        </a:rPr>
                        <a:t>New</a:t>
                      </a:r>
                      <a:r>
                        <a:rPr lang="en-US" sz="1400">
                          <a:effectLst/>
                          <a:latin typeface="Arial"/>
                          <a:ea typeface="Times New Roman"/>
                          <a:cs typeface="Times New Roman"/>
                        </a:rPr>
                        <a:t> </a:t>
                      </a:r>
                      <a:r>
                        <a:rPr lang="en-US" sz="1400" b="1">
                          <a:effectLst/>
                          <a:latin typeface="Arial"/>
                          <a:ea typeface="Times New Roman"/>
                          <a:cs typeface="Times New Roman"/>
                        </a:rPr>
                        <a:t>open action</a:t>
                      </a:r>
                      <a:r>
                        <a:rPr lang="en-US" sz="1400">
                          <a:effectLst/>
                          <a:latin typeface="Arial"/>
                          <a:ea typeface="Times New Roman"/>
                          <a:cs typeface="Times New Roman"/>
                        </a:rPr>
                        <a:t> for Members States to act upon.</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362">
                <a:tc>
                  <a:txBody>
                    <a:bodyPr/>
                    <a:lstStyle/>
                    <a:p>
                      <a:pPr marL="93980" marR="90805" algn="ctr">
                        <a:lnSpc>
                          <a:spcPct val="100000"/>
                        </a:lnSpc>
                        <a:spcAft>
                          <a:spcPts val="0"/>
                        </a:spcAft>
                      </a:pPr>
                      <a:r>
                        <a:rPr lang="en-US" sz="1400">
                          <a:effectLst/>
                          <a:latin typeface="Arial"/>
                          <a:ea typeface="Times New Roman"/>
                          <a:cs typeface="Times New Roman"/>
                        </a:rPr>
                        <a:t>35</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60960" algn="just">
                        <a:lnSpc>
                          <a:spcPct val="100000"/>
                        </a:lnSpc>
                        <a:spcAft>
                          <a:spcPts val="0"/>
                        </a:spcAft>
                      </a:pPr>
                      <a:r>
                        <a:rPr lang="en-US" sz="1400" dirty="0">
                          <a:effectLst/>
                          <a:latin typeface="Arial"/>
                          <a:ea typeface="Times New Roman"/>
                          <a:cs typeface="Times New Roman"/>
                        </a:rPr>
                        <a:t>to </a:t>
                      </a:r>
                      <a:r>
                        <a:rPr lang="en-US" sz="1400" spc="-15" dirty="0">
                          <a:effectLst/>
                          <a:latin typeface="Arial"/>
                          <a:ea typeface="Times New Roman"/>
                          <a:cs typeface="Times New Roman"/>
                        </a:rPr>
                        <a:t>invite Member </a:t>
                      </a:r>
                      <a:r>
                        <a:rPr lang="en-US" sz="1400" dirty="0">
                          <a:effectLst/>
                          <a:latin typeface="Arial"/>
                          <a:ea typeface="Times New Roman"/>
                          <a:cs typeface="Times New Roman"/>
                        </a:rPr>
                        <a:t>States to </a:t>
                      </a:r>
                      <a:r>
                        <a:rPr lang="en-US" sz="1400" spc="-15" dirty="0">
                          <a:effectLst/>
                          <a:latin typeface="Arial"/>
                          <a:ea typeface="Times New Roman"/>
                          <a:cs typeface="Times New Roman"/>
                        </a:rPr>
                        <a:t>provide technical </a:t>
                      </a:r>
                      <a:r>
                        <a:rPr lang="en-US" sz="1400" spc="-10" dirty="0">
                          <a:effectLst/>
                          <a:latin typeface="Arial"/>
                          <a:ea typeface="Times New Roman"/>
                          <a:cs typeface="Times New Roman"/>
                        </a:rPr>
                        <a:t>resources</a:t>
                      </a:r>
                      <a:r>
                        <a:rPr lang="en-US" sz="1400" spc="-105" dirty="0">
                          <a:effectLst/>
                          <a:latin typeface="Arial"/>
                          <a:ea typeface="Times New Roman"/>
                          <a:cs typeface="Times New Roman"/>
                        </a:rPr>
                        <a:t> </a:t>
                      </a:r>
                      <a:r>
                        <a:rPr lang="en-US" sz="1400" dirty="0">
                          <a:effectLst/>
                          <a:latin typeface="Arial"/>
                          <a:ea typeface="Times New Roman"/>
                          <a:cs typeface="Times New Roman"/>
                        </a:rPr>
                        <a:t>to</a:t>
                      </a:r>
                      <a:r>
                        <a:rPr lang="en-US" sz="1400" spc="-95" dirty="0">
                          <a:effectLst/>
                          <a:latin typeface="Arial"/>
                          <a:ea typeface="Times New Roman"/>
                          <a:cs typeface="Times New Roman"/>
                        </a:rPr>
                        <a:t> </a:t>
                      </a:r>
                      <a:r>
                        <a:rPr lang="en-US" sz="1400" dirty="0">
                          <a:effectLst/>
                          <a:latin typeface="Arial"/>
                          <a:ea typeface="Times New Roman"/>
                          <a:cs typeface="Times New Roman"/>
                        </a:rPr>
                        <a:t>the</a:t>
                      </a:r>
                      <a:r>
                        <a:rPr lang="en-US" sz="1400" spc="-95" dirty="0">
                          <a:effectLst/>
                          <a:latin typeface="Arial"/>
                          <a:ea typeface="Times New Roman"/>
                          <a:cs typeface="Times New Roman"/>
                        </a:rPr>
                        <a:t> </a:t>
                      </a:r>
                      <a:r>
                        <a:rPr lang="en-US" sz="1400" spc="-15" dirty="0">
                          <a:effectLst/>
                          <a:latin typeface="Arial"/>
                          <a:ea typeface="Times New Roman"/>
                          <a:cs typeface="Times New Roman"/>
                        </a:rPr>
                        <a:t>DQWG</a:t>
                      </a:r>
                      <a:r>
                        <a:rPr lang="en-US" sz="1400" spc="-100" dirty="0">
                          <a:effectLst/>
                          <a:latin typeface="Arial"/>
                          <a:ea typeface="Times New Roman"/>
                          <a:cs typeface="Times New Roman"/>
                        </a:rPr>
                        <a:t> </a:t>
                      </a:r>
                      <a:r>
                        <a:rPr lang="en-US" sz="1400" dirty="0">
                          <a:effectLst/>
                          <a:latin typeface="Arial"/>
                          <a:ea typeface="Times New Roman"/>
                          <a:cs typeface="Times New Roman"/>
                        </a:rPr>
                        <a:t>and</a:t>
                      </a:r>
                      <a:r>
                        <a:rPr lang="en-US" sz="1400" spc="-105" dirty="0">
                          <a:effectLst/>
                          <a:latin typeface="Arial"/>
                          <a:ea typeface="Times New Roman"/>
                          <a:cs typeface="Times New Roman"/>
                        </a:rPr>
                        <a:t> </a:t>
                      </a:r>
                      <a:r>
                        <a:rPr lang="en-US" sz="1400" b="1" dirty="0">
                          <a:effectLst/>
                          <a:latin typeface="Arial"/>
                          <a:ea typeface="Times New Roman"/>
                          <a:cs typeface="Times New Roman"/>
                        </a:rPr>
                        <a:t>report</a:t>
                      </a:r>
                      <a:r>
                        <a:rPr lang="en-US" sz="1400" b="1" spc="-95" dirty="0">
                          <a:effectLst/>
                          <a:latin typeface="Arial"/>
                          <a:ea typeface="Times New Roman"/>
                          <a:cs typeface="Times New Roman"/>
                        </a:rPr>
                        <a:t> </a:t>
                      </a:r>
                      <a:r>
                        <a:rPr lang="en-US" sz="1400" b="1" dirty="0">
                          <a:effectLst/>
                          <a:latin typeface="Arial"/>
                          <a:ea typeface="Times New Roman"/>
                          <a:cs typeface="Times New Roman"/>
                        </a:rPr>
                        <a:t>back</a:t>
                      </a:r>
                      <a:r>
                        <a:rPr lang="en-US" sz="1400" b="1" spc="-105" dirty="0">
                          <a:effectLst/>
                          <a:latin typeface="Arial"/>
                          <a:ea typeface="Times New Roman"/>
                          <a:cs typeface="Times New Roman"/>
                        </a:rPr>
                        <a:t> </a:t>
                      </a:r>
                      <a:r>
                        <a:rPr lang="en-US" sz="1400" b="1" dirty="0">
                          <a:effectLst/>
                          <a:latin typeface="Arial"/>
                          <a:ea typeface="Times New Roman"/>
                          <a:cs typeface="Times New Roman"/>
                        </a:rPr>
                        <a:t>to</a:t>
                      </a:r>
                      <a:r>
                        <a:rPr lang="en-US" sz="1400" b="1" spc="-95" dirty="0">
                          <a:effectLst/>
                          <a:latin typeface="Arial"/>
                          <a:ea typeface="Times New Roman"/>
                          <a:cs typeface="Times New Roman"/>
                        </a:rPr>
                        <a:t> </a:t>
                      </a:r>
                      <a:r>
                        <a:rPr lang="en-US" sz="1400" b="1" spc="-15" dirty="0">
                          <a:effectLst/>
                          <a:latin typeface="Arial"/>
                          <a:ea typeface="Times New Roman"/>
                          <a:cs typeface="Times New Roman"/>
                        </a:rPr>
                        <a:t>IRCC</a:t>
                      </a:r>
                      <a:r>
                        <a:rPr lang="en-US" sz="1400" spc="-15" dirty="0">
                          <a:effectLst/>
                          <a:latin typeface="Arial"/>
                          <a:ea typeface="Times New Roman"/>
                          <a:cs typeface="Times New Roman"/>
                        </a:rPr>
                        <a:t> </a:t>
                      </a:r>
                      <a:r>
                        <a:rPr lang="en-US" sz="1400" dirty="0">
                          <a:effectLst/>
                          <a:latin typeface="Arial"/>
                          <a:ea typeface="Times New Roman"/>
                          <a:cs typeface="Times New Roman"/>
                        </a:rPr>
                        <a:t>(9)</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ct val="100000"/>
                        </a:lnSpc>
                        <a:spcAft>
                          <a:spcPts val="0"/>
                        </a:spcAft>
                      </a:pPr>
                      <a:r>
                        <a:rPr lang="en-US" sz="1400" dirty="0">
                          <a:effectLst/>
                          <a:latin typeface="Arial"/>
                          <a:ea typeface="Times New Roman"/>
                          <a:cs typeface="Times New Roman"/>
                        </a:rPr>
                        <a:t>RHC Chairs</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64770">
                        <a:lnSpc>
                          <a:spcPct val="100000"/>
                        </a:lnSpc>
                        <a:spcAft>
                          <a:spcPts val="0"/>
                        </a:spcAft>
                      </a:pPr>
                      <a:r>
                        <a:rPr lang="en-US" sz="1400" dirty="0">
                          <a:effectLst/>
                          <a:latin typeface="Arial"/>
                          <a:ea typeface="Times New Roman"/>
                          <a:cs typeface="Times New Roman"/>
                        </a:rPr>
                        <a:t>IRCC10</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b="1">
                          <a:effectLst/>
                          <a:highlight>
                            <a:srgbClr val="FFFF00"/>
                          </a:highlight>
                          <a:latin typeface="Arial"/>
                          <a:ea typeface="Times New Roman"/>
                          <a:cs typeface="Times New Roman"/>
                        </a:rPr>
                        <a:t>New</a:t>
                      </a:r>
                      <a:r>
                        <a:rPr lang="en-US" sz="1400" b="1" u="sng">
                          <a:effectLst/>
                          <a:latin typeface="Arial"/>
                          <a:ea typeface="Times New Roman"/>
                          <a:cs typeface="Times New Roman"/>
                        </a:rPr>
                        <a:t> </a:t>
                      </a:r>
                      <a:r>
                        <a:rPr lang="en-US" sz="1400" b="1">
                          <a:effectLst/>
                          <a:latin typeface="Arial"/>
                          <a:ea typeface="Times New Roman"/>
                          <a:cs typeface="Times New Roman"/>
                        </a:rPr>
                        <a:t>open action</a:t>
                      </a:r>
                      <a:r>
                        <a:rPr lang="en-US" sz="1400">
                          <a:effectLst/>
                          <a:latin typeface="Arial"/>
                          <a:ea typeface="Times New Roman"/>
                          <a:cs typeface="Times New Roman"/>
                        </a:rPr>
                        <a:t> for Chair to coordinate</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7575">
                <a:tc>
                  <a:txBody>
                    <a:bodyPr/>
                    <a:lstStyle/>
                    <a:p>
                      <a:pPr marL="93980" marR="90805" algn="ctr">
                        <a:lnSpc>
                          <a:spcPct val="100000"/>
                        </a:lnSpc>
                        <a:spcAft>
                          <a:spcPts val="0"/>
                        </a:spcAft>
                      </a:pPr>
                      <a:r>
                        <a:rPr lang="en-US" sz="1400">
                          <a:effectLst/>
                          <a:latin typeface="Arial"/>
                          <a:ea typeface="Times New Roman"/>
                          <a:cs typeface="Times New Roman"/>
                        </a:rPr>
                        <a:t>36</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59690" algn="just">
                        <a:lnSpc>
                          <a:spcPct val="100000"/>
                        </a:lnSpc>
                        <a:spcAft>
                          <a:spcPts val="0"/>
                        </a:spcAft>
                      </a:pPr>
                      <a:r>
                        <a:rPr lang="en-US" sz="1400">
                          <a:effectLst/>
                          <a:latin typeface="Arial"/>
                          <a:ea typeface="Times New Roman"/>
                          <a:cs typeface="Times New Roman"/>
                        </a:rPr>
                        <a:t>to</a:t>
                      </a:r>
                      <a:r>
                        <a:rPr lang="en-US" sz="1400" spc="-85">
                          <a:effectLst/>
                          <a:latin typeface="Arial"/>
                          <a:ea typeface="Times New Roman"/>
                          <a:cs typeface="Times New Roman"/>
                        </a:rPr>
                        <a:t> </a:t>
                      </a:r>
                      <a:r>
                        <a:rPr lang="en-US" sz="1400">
                          <a:effectLst/>
                          <a:latin typeface="Arial"/>
                          <a:ea typeface="Times New Roman"/>
                          <a:cs typeface="Times New Roman"/>
                        </a:rPr>
                        <a:t>note</a:t>
                      </a:r>
                      <a:r>
                        <a:rPr lang="en-US" sz="1400" spc="-80">
                          <a:effectLst/>
                          <a:latin typeface="Arial"/>
                          <a:ea typeface="Times New Roman"/>
                          <a:cs typeface="Times New Roman"/>
                        </a:rPr>
                        <a:t> </a:t>
                      </a:r>
                      <a:r>
                        <a:rPr lang="en-US" sz="1400" spc="-15">
                          <a:effectLst/>
                          <a:latin typeface="Arial"/>
                          <a:ea typeface="Times New Roman"/>
                          <a:cs typeface="Times New Roman"/>
                        </a:rPr>
                        <a:t>the</a:t>
                      </a:r>
                      <a:r>
                        <a:rPr lang="en-US" sz="1400" spc="-80">
                          <a:effectLst/>
                          <a:latin typeface="Arial"/>
                          <a:ea typeface="Times New Roman"/>
                          <a:cs typeface="Times New Roman"/>
                        </a:rPr>
                        <a:t> </a:t>
                      </a:r>
                      <a:r>
                        <a:rPr lang="en-US" sz="1400" spc="-15">
                          <a:effectLst/>
                          <a:latin typeface="Arial"/>
                          <a:ea typeface="Times New Roman"/>
                          <a:cs typeface="Times New Roman"/>
                        </a:rPr>
                        <a:t>list</a:t>
                      </a:r>
                      <a:r>
                        <a:rPr lang="en-US" sz="1400" spc="-75">
                          <a:effectLst/>
                          <a:latin typeface="Arial"/>
                          <a:ea typeface="Times New Roman"/>
                          <a:cs typeface="Times New Roman"/>
                        </a:rPr>
                        <a:t> </a:t>
                      </a:r>
                      <a:r>
                        <a:rPr lang="en-US" sz="1400">
                          <a:effectLst/>
                          <a:latin typeface="Arial"/>
                          <a:ea typeface="Times New Roman"/>
                          <a:cs typeface="Times New Roman"/>
                        </a:rPr>
                        <a:t>of</a:t>
                      </a:r>
                      <a:r>
                        <a:rPr lang="en-US" sz="1400" spc="-80">
                          <a:effectLst/>
                          <a:latin typeface="Arial"/>
                          <a:ea typeface="Times New Roman"/>
                          <a:cs typeface="Times New Roman"/>
                        </a:rPr>
                        <a:t> </a:t>
                      </a:r>
                      <a:r>
                        <a:rPr lang="en-US" sz="1400" spc="-15">
                          <a:effectLst/>
                          <a:latin typeface="Arial"/>
                          <a:ea typeface="Times New Roman"/>
                          <a:cs typeface="Times New Roman"/>
                        </a:rPr>
                        <a:t>events</a:t>
                      </a:r>
                      <a:r>
                        <a:rPr lang="en-US" sz="1400" spc="-80">
                          <a:effectLst/>
                          <a:latin typeface="Arial"/>
                          <a:ea typeface="Times New Roman"/>
                          <a:cs typeface="Times New Roman"/>
                        </a:rPr>
                        <a:t> </a:t>
                      </a:r>
                      <a:r>
                        <a:rPr lang="en-US" sz="1400" spc="-15">
                          <a:effectLst/>
                          <a:latin typeface="Arial"/>
                          <a:ea typeface="Times New Roman"/>
                          <a:cs typeface="Times New Roman"/>
                        </a:rPr>
                        <a:t>organized</a:t>
                      </a:r>
                      <a:r>
                        <a:rPr lang="en-US" sz="1400" spc="-85">
                          <a:effectLst/>
                          <a:latin typeface="Arial"/>
                          <a:ea typeface="Times New Roman"/>
                          <a:cs typeface="Times New Roman"/>
                        </a:rPr>
                        <a:t> </a:t>
                      </a:r>
                      <a:r>
                        <a:rPr lang="en-US" sz="1400">
                          <a:effectLst/>
                          <a:latin typeface="Arial"/>
                          <a:ea typeface="Times New Roman"/>
                          <a:cs typeface="Times New Roman"/>
                        </a:rPr>
                        <a:t>by</a:t>
                      </a:r>
                      <a:r>
                        <a:rPr lang="en-US" sz="1400" spc="-95">
                          <a:effectLst/>
                          <a:latin typeface="Arial"/>
                          <a:ea typeface="Times New Roman"/>
                          <a:cs typeface="Times New Roman"/>
                        </a:rPr>
                        <a:t> </a:t>
                      </a:r>
                      <a:r>
                        <a:rPr lang="en-US" sz="1400">
                          <a:effectLst/>
                          <a:latin typeface="Arial"/>
                          <a:ea typeface="Times New Roman"/>
                          <a:cs typeface="Times New Roman"/>
                        </a:rPr>
                        <a:t>other</a:t>
                      </a:r>
                      <a:r>
                        <a:rPr lang="en-US" sz="1400" spc="-80">
                          <a:effectLst/>
                          <a:latin typeface="Arial"/>
                          <a:ea typeface="Times New Roman"/>
                          <a:cs typeface="Times New Roman"/>
                        </a:rPr>
                        <a:t> </a:t>
                      </a:r>
                      <a:r>
                        <a:rPr lang="en-US" sz="1400">
                          <a:effectLst/>
                          <a:latin typeface="Arial"/>
                          <a:ea typeface="Times New Roman"/>
                          <a:cs typeface="Times New Roman"/>
                        </a:rPr>
                        <a:t>inter- </a:t>
                      </a:r>
                      <a:r>
                        <a:rPr lang="en-US" sz="1400" spc="-15">
                          <a:effectLst/>
                          <a:latin typeface="Arial"/>
                          <a:ea typeface="Times New Roman"/>
                          <a:cs typeface="Times New Roman"/>
                        </a:rPr>
                        <a:t>governmental </a:t>
                      </a:r>
                      <a:r>
                        <a:rPr lang="en-US" sz="1400">
                          <a:effectLst/>
                          <a:latin typeface="Arial"/>
                          <a:ea typeface="Times New Roman"/>
                          <a:cs typeface="Times New Roman"/>
                        </a:rPr>
                        <a:t>and </a:t>
                      </a:r>
                      <a:r>
                        <a:rPr lang="en-US" sz="1400" spc="-15">
                          <a:effectLst/>
                          <a:latin typeface="Arial"/>
                          <a:ea typeface="Times New Roman"/>
                          <a:cs typeface="Times New Roman"/>
                        </a:rPr>
                        <a:t>stakeholders indicated </a:t>
                      </a:r>
                      <a:r>
                        <a:rPr lang="en-US" sz="1400">
                          <a:effectLst/>
                          <a:latin typeface="Arial"/>
                          <a:ea typeface="Times New Roman"/>
                          <a:cs typeface="Times New Roman"/>
                        </a:rPr>
                        <a:t>in </a:t>
                      </a:r>
                      <a:r>
                        <a:rPr lang="en-US" sz="1400" i="1">
                          <a:effectLst/>
                          <a:latin typeface="Arial"/>
                          <a:ea typeface="Times New Roman"/>
                          <a:cs typeface="Times New Roman"/>
                        </a:rPr>
                        <a:t>doc. </a:t>
                      </a:r>
                      <a:r>
                        <a:rPr lang="en-US" sz="1400" i="1" spc="-15">
                          <a:effectLst/>
                          <a:latin typeface="Arial"/>
                          <a:ea typeface="Times New Roman"/>
                          <a:cs typeface="Times New Roman"/>
                        </a:rPr>
                        <a:t>IRCC9-09B</a:t>
                      </a:r>
                      <a:r>
                        <a:rPr lang="en-US" sz="1400" spc="-15">
                          <a:effectLst/>
                          <a:latin typeface="Arial"/>
                          <a:ea typeface="Times New Roman"/>
                          <a:cs typeface="Times New Roman"/>
                        </a:rPr>
                        <a:t>, consider </a:t>
                      </a:r>
                      <a:r>
                        <a:rPr lang="en-US" sz="1400">
                          <a:effectLst/>
                          <a:latin typeface="Arial"/>
                          <a:ea typeface="Times New Roman"/>
                          <a:cs typeface="Times New Roman"/>
                        </a:rPr>
                        <a:t>how the </a:t>
                      </a:r>
                      <a:r>
                        <a:rPr lang="en-US" sz="1400" spc="-15">
                          <a:effectLst/>
                          <a:latin typeface="Arial"/>
                          <a:ea typeface="Times New Roman"/>
                          <a:cs typeface="Times New Roman"/>
                        </a:rPr>
                        <a:t>IHO might </a:t>
                      </a:r>
                      <a:r>
                        <a:rPr lang="en-US" sz="1400">
                          <a:effectLst/>
                          <a:latin typeface="Arial"/>
                          <a:ea typeface="Times New Roman"/>
                          <a:cs typeface="Times New Roman"/>
                        </a:rPr>
                        <a:t>be </a:t>
                      </a:r>
                      <a:r>
                        <a:rPr lang="en-US" sz="1400" spc="-15">
                          <a:effectLst/>
                          <a:latin typeface="Arial"/>
                          <a:ea typeface="Times New Roman"/>
                          <a:cs typeface="Times New Roman"/>
                        </a:rPr>
                        <a:t>represented </a:t>
                      </a:r>
                      <a:r>
                        <a:rPr lang="en-US" sz="1400">
                          <a:effectLst/>
                          <a:latin typeface="Arial"/>
                          <a:ea typeface="Times New Roman"/>
                          <a:cs typeface="Times New Roman"/>
                        </a:rPr>
                        <a:t>in </a:t>
                      </a:r>
                      <a:r>
                        <a:rPr lang="en-US" sz="1400" spc="-15">
                          <a:effectLst/>
                          <a:latin typeface="Arial"/>
                          <a:ea typeface="Times New Roman"/>
                          <a:cs typeface="Times New Roman"/>
                        </a:rPr>
                        <a:t>those events </a:t>
                      </a:r>
                      <a:r>
                        <a:rPr lang="en-US" sz="1400">
                          <a:effectLst/>
                          <a:latin typeface="Arial"/>
                          <a:ea typeface="Times New Roman"/>
                          <a:cs typeface="Times New Roman"/>
                        </a:rPr>
                        <a:t>that are </a:t>
                      </a:r>
                      <a:r>
                        <a:rPr lang="en-US" sz="1400" spc="-15">
                          <a:effectLst/>
                          <a:latin typeface="Arial"/>
                          <a:ea typeface="Times New Roman"/>
                          <a:cs typeface="Times New Roman"/>
                        </a:rPr>
                        <a:t>considered relevant </a:t>
                      </a:r>
                      <a:r>
                        <a:rPr lang="en-US" sz="1400">
                          <a:effectLst/>
                          <a:latin typeface="Arial"/>
                          <a:ea typeface="Times New Roman"/>
                          <a:cs typeface="Times New Roman"/>
                        </a:rPr>
                        <a:t>and liaise with the </a:t>
                      </a:r>
                      <a:r>
                        <a:rPr lang="en-US" sz="1400" spc="-15">
                          <a:effectLst/>
                          <a:latin typeface="Arial"/>
                          <a:ea typeface="Times New Roman"/>
                          <a:cs typeface="Times New Roman"/>
                        </a:rPr>
                        <a:t>IHO </a:t>
                      </a:r>
                      <a:r>
                        <a:rPr lang="en-US" sz="1400">
                          <a:effectLst/>
                          <a:latin typeface="Arial"/>
                          <a:ea typeface="Times New Roman"/>
                          <a:cs typeface="Times New Roman"/>
                        </a:rPr>
                        <a:t>Secretariat </a:t>
                      </a:r>
                      <a:r>
                        <a:rPr lang="en-US" sz="1400" spc="-15">
                          <a:effectLst/>
                          <a:latin typeface="Arial"/>
                          <a:ea typeface="Times New Roman"/>
                          <a:cs typeface="Times New Roman"/>
                        </a:rPr>
                        <a:t>for </a:t>
                      </a:r>
                      <a:r>
                        <a:rPr lang="en-US" sz="1400">
                          <a:effectLst/>
                          <a:latin typeface="Arial"/>
                          <a:ea typeface="Times New Roman"/>
                          <a:cs typeface="Times New Roman"/>
                        </a:rPr>
                        <a:t>the </a:t>
                      </a:r>
                      <a:r>
                        <a:rPr lang="en-US" sz="1400" spc="-15">
                          <a:effectLst/>
                          <a:latin typeface="Arial"/>
                          <a:ea typeface="Times New Roman"/>
                          <a:cs typeface="Times New Roman"/>
                        </a:rPr>
                        <a:t>appropriate </a:t>
                      </a:r>
                      <a:r>
                        <a:rPr lang="en-US" sz="1400">
                          <a:effectLst/>
                          <a:latin typeface="Arial"/>
                          <a:ea typeface="Times New Roman"/>
                          <a:cs typeface="Times New Roman"/>
                        </a:rPr>
                        <a:t>and </a:t>
                      </a:r>
                      <a:r>
                        <a:rPr lang="en-US" sz="1400" b="1" spc="-15">
                          <a:effectLst/>
                          <a:latin typeface="Arial"/>
                          <a:ea typeface="Times New Roman"/>
                          <a:cs typeface="Times New Roman"/>
                        </a:rPr>
                        <a:t>report back </a:t>
                      </a:r>
                      <a:r>
                        <a:rPr lang="en-US" sz="1400" b="1">
                          <a:effectLst/>
                          <a:latin typeface="Arial"/>
                          <a:ea typeface="Times New Roman"/>
                          <a:cs typeface="Times New Roman"/>
                        </a:rPr>
                        <a:t>to </a:t>
                      </a:r>
                      <a:r>
                        <a:rPr lang="en-US" sz="1400" b="1" spc="-15">
                          <a:effectLst/>
                          <a:latin typeface="Arial"/>
                          <a:ea typeface="Times New Roman"/>
                          <a:cs typeface="Times New Roman"/>
                        </a:rPr>
                        <a:t>IRCC</a:t>
                      </a:r>
                      <a:r>
                        <a:rPr lang="en-US" sz="1400" spc="-90">
                          <a:effectLst/>
                          <a:latin typeface="Arial"/>
                          <a:ea typeface="Times New Roman"/>
                          <a:cs typeface="Times New Roman"/>
                        </a:rPr>
                        <a:t> </a:t>
                      </a:r>
                      <a:r>
                        <a:rPr lang="en-US" sz="1400">
                          <a:effectLst/>
                          <a:latin typeface="Arial"/>
                          <a:ea typeface="Times New Roman"/>
                          <a:cs typeface="Times New Roman"/>
                        </a:rPr>
                        <a:t>(9)</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ct val="100000"/>
                        </a:lnSpc>
                        <a:spcAft>
                          <a:spcPts val="0"/>
                        </a:spcAft>
                      </a:pPr>
                      <a:r>
                        <a:rPr lang="en-US" sz="1400">
                          <a:effectLst/>
                          <a:latin typeface="Arial"/>
                          <a:ea typeface="Times New Roman"/>
                          <a:cs typeface="Times New Roman"/>
                        </a:rPr>
                        <a:t>RHC Chairs</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64770">
                        <a:lnSpc>
                          <a:spcPct val="100000"/>
                        </a:lnSpc>
                        <a:spcAft>
                          <a:spcPts val="0"/>
                        </a:spcAft>
                      </a:pPr>
                      <a:r>
                        <a:rPr lang="en-US" sz="1400" dirty="0">
                          <a:effectLst/>
                          <a:latin typeface="Arial"/>
                          <a:ea typeface="Times New Roman"/>
                          <a:cs typeface="Times New Roman"/>
                        </a:rPr>
                        <a:t>IRCC10</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b="1" dirty="0">
                          <a:effectLst/>
                          <a:latin typeface="Arial"/>
                          <a:ea typeface="Times New Roman"/>
                          <a:cs typeface="Times New Roman"/>
                        </a:rPr>
                        <a:t>Rewrite</a:t>
                      </a:r>
                      <a:r>
                        <a:rPr lang="en-US" sz="1400" dirty="0">
                          <a:effectLst/>
                          <a:latin typeface="Arial"/>
                          <a:ea typeface="Times New Roman"/>
                          <a:cs typeface="Times New Roman"/>
                        </a:rPr>
                        <a:t> continuous action item 16.2.211 as </a:t>
                      </a:r>
                      <a:r>
                        <a:rPr lang="en-US" sz="1400" b="1" dirty="0">
                          <a:effectLst/>
                          <a:highlight>
                            <a:srgbClr val="FFFF00"/>
                          </a:highlight>
                          <a:latin typeface="Arial"/>
                          <a:ea typeface="Times New Roman"/>
                          <a:cs typeface="Times New Roman"/>
                        </a:rPr>
                        <a:t>new</a:t>
                      </a:r>
                      <a:r>
                        <a:rPr lang="en-US" sz="1400" dirty="0">
                          <a:effectLst/>
                          <a:latin typeface="Arial"/>
                          <a:ea typeface="Times New Roman"/>
                          <a:cs typeface="Times New Roman"/>
                        </a:rPr>
                        <a:t> </a:t>
                      </a:r>
                      <a:r>
                        <a:rPr lang="en-US" sz="1400" b="1" dirty="0">
                          <a:effectLst/>
                          <a:latin typeface="Arial"/>
                          <a:ea typeface="Times New Roman"/>
                          <a:cs typeface="Times New Roman"/>
                        </a:rPr>
                        <a:t>open action</a:t>
                      </a:r>
                      <a:r>
                        <a:rPr lang="en-US" sz="1400" dirty="0">
                          <a:effectLst/>
                          <a:latin typeface="Arial"/>
                          <a:ea typeface="Times New Roman"/>
                          <a:cs typeface="Times New Roman"/>
                        </a:rPr>
                        <a:t> for Chair to coordinate</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5405">
                <a:tc>
                  <a:txBody>
                    <a:bodyPr/>
                    <a:lstStyle/>
                    <a:p>
                      <a:pPr marL="93980" marR="90805" algn="ctr">
                        <a:lnSpc>
                          <a:spcPct val="100000"/>
                        </a:lnSpc>
                        <a:spcAft>
                          <a:spcPts val="0"/>
                        </a:spcAft>
                      </a:pPr>
                      <a:r>
                        <a:rPr lang="en-US" sz="1400">
                          <a:effectLst/>
                          <a:latin typeface="Arial"/>
                          <a:ea typeface="Times New Roman"/>
                          <a:cs typeface="Times New Roman"/>
                        </a:rPr>
                        <a:t>37</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60960" algn="just">
                        <a:lnSpc>
                          <a:spcPct val="100000"/>
                        </a:lnSpc>
                        <a:spcAft>
                          <a:spcPts val="0"/>
                        </a:spcAft>
                      </a:pPr>
                      <a:r>
                        <a:rPr lang="en-US" sz="1400">
                          <a:effectLst/>
                          <a:latin typeface="Arial"/>
                          <a:ea typeface="Times New Roman"/>
                          <a:cs typeface="Times New Roman"/>
                        </a:rPr>
                        <a:t>to </a:t>
                      </a:r>
                      <a:r>
                        <a:rPr lang="en-US" sz="1400" spc="-15">
                          <a:effectLst/>
                          <a:latin typeface="Arial"/>
                          <a:ea typeface="Times New Roman"/>
                          <a:cs typeface="Times New Roman"/>
                        </a:rPr>
                        <a:t>encourage Member States </a:t>
                      </a:r>
                      <a:r>
                        <a:rPr lang="en-US" sz="1400">
                          <a:effectLst/>
                          <a:latin typeface="Arial"/>
                          <a:ea typeface="Times New Roman"/>
                          <a:cs typeface="Times New Roman"/>
                        </a:rPr>
                        <a:t>to </a:t>
                      </a:r>
                      <a:r>
                        <a:rPr lang="en-US" sz="1400" spc="-15">
                          <a:effectLst/>
                          <a:latin typeface="Arial"/>
                          <a:ea typeface="Times New Roman"/>
                          <a:cs typeface="Times New Roman"/>
                        </a:rPr>
                        <a:t>support </a:t>
                      </a:r>
                      <a:r>
                        <a:rPr lang="en-US" sz="1400">
                          <a:effectLst/>
                          <a:latin typeface="Arial"/>
                          <a:ea typeface="Times New Roman"/>
                          <a:cs typeface="Times New Roman"/>
                        </a:rPr>
                        <a:t>the </a:t>
                      </a:r>
                      <a:r>
                        <a:rPr lang="en-US" sz="1400" spc="-15">
                          <a:effectLst/>
                          <a:latin typeface="Arial"/>
                          <a:ea typeface="Times New Roman"/>
                          <a:cs typeface="Times New Roman"/>
                        </a:rPr>
                        <a:t>establishment </a:t>
                      </a:r>
                      <a:r>
                        <a:rPr lang="en-US" sz="1400">
                          <a:effectLst/>
                          <a:latin typeface="Arial"/>
                          <a:ea typeface="Times New Roman"/>
                          <a:cs typeface="Times New Roman"/>
                        </a:rPr>
                        <a:t>of the </a:t>
                      </a:r>
                      <a:r>
                        <a:rPr lang="en-US" sz="1400" spc="-20">
                          <a:effectLst/>
                          <a:latin typeface="Arial"/>
                          <a:ea typeface="Times New Roman"/>
                          <a:cs typeface="Times New Roman"/>
                        </a:rPr>
                        <a:t>UN-GGIM </a:t>
                      </a:r>
                      <a:r>
                        <a:rPr lang="en-US" sz="1400">
                          <a:effectLst/>
                          <a:latin typeface="Arial"/>
                          <a:ea typeface="Times New Roman"/>
                          <a:cs typeface="Times New Roman"/>
                        </a:rPr>
                        <a:t>Working</a:t>
                      </a:r>
                      <a:r>
                        <a:rPr lang="en-US" sz="1400" spc="-190">
                          <a:effectLst/>
                          <a:latin typeface="Arial"/>
                          <a:ea typeface="Times New Roman"/>
                          <a:cs typeface="Times New Roman"/>
                        </a:rPr>
                        <a:t> </a:t>
                      </a:r>
                      <a:r>
                        <a:rPr lang="en-US" sz="1400" spc="-15">
                          <a:effectLst/>
                          <a:latin typeface="Arial"/>
                          <a:ea typeface="Times New Roman"/>
                          <a:cs typeface="Times New Roman"/>
                        </a:rPr>
                        <a:t>Group </a:t>
                      </a:r>
                      <a:r>
                        <a:rPr lang="en-US" sz="1400">
                          <a:effectLst/>
                          <a:latin typeface="Arial"/>
                          <a:ea typeface="Times New Roman"/>
                          <a:cs typeface="Times New Roman"/>
                        </a:rPr>
                        <a:t>on Marine </a:t>
                      </a:r>
                      <a:r>
                        <a:rPr lang="en-US" sz="1400" spc="-15">
                          <a:effectLst/>
                          <a:latin typeface="Arial"/>
                          <a:ea typeface="Times New Roman"/>
                          <a:cs typeface="Times New Roman"/>
                        </a:rPr>
                        <a:t>Geospatial Information (WG-MGI) </a:t>
                      </a:r>
                      <a:r>
                        <a:rPr lang="en-US" sz="1400">
                          <a:effectLst/>
                          <a:latin typeface="Arial"/>
                          <a:ea typeface="Times New Roman"/>
                          <a:cs typeface="Times New Roman"/>
                        </a:rPr>
                        <a:t>by</a:t>
                      </a:r>
                      <a:r>
                        <a:rPr lang="en-US" sz="1400" spc="-70">
                          <a:effectLst/>
                          <a:latin typeface="Arial"/>
                          <a:ea typeface="Times New Roman"/>
                          <a:cs typeface="Times New Roman"/>
                        </a:rPr>
                        <a:t> </a:t>
                      </a:r>
                      <a:r>
                        <a:rPr lang="en-US" sz="1400">
                          <a:effectLst/>
                          <a:latin typeface="Arial"/>
                          <a:ea typeface="Times New Roman"/>
                          <a:cs typeface="Times New Roman"/>
                        </a:rPr>
                        <a:t>working</a:t>
                      </a:r>
                      <a:r>
                        <a:rPr lang="en-US" sz="1400" spc="-70">
                          <a:effectLst/>
                          <a:latin typeface="Arial"/>
                          <a:ea typeface="Times New Roman"/>
                          <a:cs typeface="Times New Roman"/>
                        </a:rPr>
                        <a:t> </a:t>
                      </a:r>
                      <a:r>
                        <a:rPr lang="en-US" sz="1400">
                          <a:effectLst/>
                          <a:latin typeface="Arial"/>
                          <a:ea typeface="Times New Roman"/>
                          <a:cs typeface="Times New Roman"/>
                        </a:rPr>
                        <a:t>with</a:t>
                      </a:r>
                      <a:r>
                        <a:rPr lang="en-US" sz="1400" spc="-60">
                          <a:effectLst/>
                          <a:latin typeface="Arial"/>
                          <a:ea typeface="Times New Roman"/>
                          <a:cs typeface="Times New Roman"/>
                        </a:rPr>
                        <a:t> </a:t>
                      </a:r>
                      <a:r>
                        <a:rPr lang="en-US" sz="1400">
                          <a:effectLst/>
                          <a:latin typeface="Arial"/>
                          <a:ea typeface="Times New Roman"/>
                          <a:cs typeface="Times New Roman"/>
                        </a:rPr>
                        <a:t>their</a:t>
                      </a:r>
                      <a:r>
                        <a:rPr lang="en-US" sz="1400" spc="-55">
                          <a:effectLst/>
                          <a:latin typeface="Arial"/>
                          <a:ea typeface="Times New Roman"/>
                          <a:cs typeface="Times New Roman"/>
                        </a:rPr>
                        <a:t> </a:t>
                      </a:r>
                      <a:r>
                        <a:rPr lang="en-US" sz="1400" spc="-15">
                          <a:effectLst/>
                          <a:latin typeface="Arial"/>
                          <a:ea typeface="Times New Roman"/>
                          <a:cs typeface="Times New Roman"/>
                        </a:rPr>
                        <a:t>national</a:t>
                      </a:r>
                      <a:r>
                        <a:rPr lang="en-US" sz="1400" spc="-55">
                          <a:effectLst/>
                          <a:latin typeface="Arial"/>
                          <a:ea typeface="Times New Roman"/>
                          <a:cs typeface="Times New Roman"/>
                        </a:rPr>
                        <a:t> </a:t>
                      </a:r>
                      <a:r>
                        <a:rPr lang="en-US" sz="1400" spc="-15">
                          <a:effectLst/>
                          <a:latin typeface="Arial"/>
                          <a:ea typeface="Times New Roman"/>
                          <a:cs typeface="Times New Roman"/>
                        </a:rPr>
                        <a:t>representatives</a:t>
                      </a:r>
                      <a:r>
                        <a:rPr lang="en-US" sz="1400" spc="-60">
                          <a:effectLst/>
                          <a:latin typeface="Arial"/>
                          <a:ea typeface="Times New Roman"/>
                          <a:cs typeface="Times New Roman"/>
                        </a:rPr>
                        <a:t> </a:t>
                      </a:r>
                      <a:r>
                        <a:rPr lang="en-US" sz="1400">
                          <a:effectLst/>
                          <a:latin typeface="Arial"/>
                          <a:ea typeface="Times New Roman"/>
                          <a:cs typeface="Times New Roman"/>
                        </a:rPr>
                        <a:t>to the </a:t>
                      </a:r>
                      <a:r>
                        <a:rPr lang="en-US" sz="1400" spc="-20">
                          <a:effectLst/>
                          <a:latin typeface="Arial"/>
                          <a:ea typeface="Times New Roman"/>
                          <a:cs typeface="Times New Roman"/>
                        </a:rPr>
                        <a:t>UN-GGIM </a:t>
                      </a:r>
                      <a:r>
                        <a:rPr lang="en-US" sz="1400">
                          <a:effectLst/>
                          <a:latin typeface="Arial"/>
                          <a:ea typeface="Times New Roman"/>
                          <a:cs typeface="Times New Roman"/>
                        </a:rPr>
                        <a:t>to offer </a:t>
                      </a:r>
                      <a:r>
                        <a:rPr lang="en-US" sz="1400" spc="-15">
                          <a:effectLst/>
                          <a:latin typeface="Arial"/>
                          <a:ea typeface="Times New Roman"/>
                          <a:cs typeface="Times New Roman"/>
                        </a:rPr>
                        <a:t>interventions </a:t>
                      </a:r>
                      <a:r>
                        <a:rPr lang="en-US" sz="1400">
                          <a:effectLst/>
                          <a:latin typeface="Arial"/>
                          <a:ea typeface="Times New Roman"/>
                          <a:cs typeface="Times New Roman"/>
                        </a:rPr>
                        <a:t>in </a:t>
                      </a:r>
                      <a:r>
                        <a:rPr lang="en-US" sz="1400" spc="-15">
                          <a:effectLst/>
                          <a:latin typeface="Arial"/>
                          <a:ea typeface="Times New Roman"/>
                          <a:cs typeface="Times New Roman"/>
                        </a:rPr>
                        <a:t>favor</a:t>
                      </a:r>
                      <a:r>
                        <a:rPr lang="en-US" sz="1400" spc="115">
                          <a:effectLst/>
                          <a:latin typeface="Arial"/>
                          <a:ea typeface="Times New Roman"/>
                          <a:cs typeface="Times New Roman"/>
                        </a:rPr>
                        <a:t> </a:t>
                      </a:r>
                      <a:r>
                        <a:rPr lang="en-US" sz="1400">
                          <a:effectLst/>
                          <a:latin typeface="Arial"/>
                          <a:ea typeface="Times New Roman"/>
                          <a:cs typeface="Times New Roman"/>
                        </a:rPr>
                        <a:t>of the WG-MGI during the next UN-GGIM meeting (10)</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ct val="100000"/>
                        </a:lnSpc>
                        <a:spcAft>
                          <a:spcPts val="0"/>
                        </a:spcAft>
                      </a:pPr>
                      <a:r>
                        <a:rPr lang="en-US" sz="1400">
                          <a:effectLst/>
                          <a:latin typeface="Arial"/>
                          <a:ea typeface="Times New Roman"/>
                          <a:cs typeface="Times New Roman"/>
                        </a:rPr>
                        <a:t>RHC Chairs</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64770">
                        <a:lnSpc>
                          <a:spcPct val="100000"/>
                        </a:lnSpc>
                        <a:spcAft>
                          <a:spcPts val="0"/>
                        </a:spcAft>
                      </a:pPr>
                      <a:r>
                        <a:rPr lang="en-US" sz="1400">
                          <a:effectLst/>
                          <a:latin typeface="Arial"/>
                          <a:ea typeface="Times New Roman"/>
                          <a:cs typeface="Times New Roman"/>
                        </a:rPr>
                        <a:t>June 2017</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b="1" dirty="0">
                          <a:effectLst/>
                          <a:latin typeface="Arial"/>
                          <a:ea typeface="Times New Roman"/>
                          <a:cs typeface="Times New Roman"/>
                        </a:rPr>
                        <a:t>Closed</a:t>
                      </a:r>
                      <a:r>
                        <a:rPr lang="en-US" sz="1400" dirty="0">
                          <a:effectLst/>
                          <a:latin typeface="Arial"/>
                          <a:ea typeface="Times New Roman"/>
                          <a:cs typeface="Times New Roman"/>
                        </a:rPr>
                        <a:t>. Over taken by events. UN-GGIM WG-MGI has been established</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865805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684213" y="1125538"/>
            <a:ext cx="3817071" cy="430887"/>
          </a:xfrm>
          <a:prstGeom prst="rect">
            <a:avLst/>
          </a:prstGeom>
          <a:noFill/>
          <a:ln w="9525">
            <a:noFill/>
            <a:miter lim="800000"/>
            <a:headEnd/>
            <a:tailEnd/>
          </a:ln>
        </p:spPr>
        <p:txBody>
          <a:bodyPr wrap="none">
            <a:spAutoFit/>
          </a:bodyPr>
          <a:lstStyle/>
          <a:p>
            <a:r>
              <a:rPr lang="en-US" dirty="0">
                <a:solidFill>
                  <a:schemeClr val="tx2"/>
                </a:solidFill>
              </a:rPr>
              <a:t>Filtered </a:t>
            </a:r>
            <a:r>
              <a:rPr lang="en-US" dirty="0" smtClean="0">
                <a:solidFill>
                  <a:schemeClr val="tx2"/>
                </a:solidFill>
              </a:rPr>
              <a:t>List of Action (7) </a:t>
            </a:r>
            <a:endParaRPr lang="en-US" dirty="0">
              <a:solidFill>
                <a:schemeClr val="tx2"/>
              </a:solidFill>
            </a:endParaRPr>
          </a:p>
        </p:txBody>
      </p:sp>
      <p:sp>
        <p:nvSpPr>
          <p:cNvPr id="4" name="TextBox 3"/>
          <p:cNvSpPr txBox="1">
            <a:spLocks noChangeArrowheads="1"/>
          </p:cNvSpPr>
          <p:nvPr/>
        </p:nvSpPr>
        <p:spPr bwMode="auto">
          <a:xfrm>
            <a:off x="467544" y="404664"/>
            <a:ext cx="2980303" cy="461665"/>
          </a:xfrm>
          <a:prstGeom prst="rect">
            <a:avLst/>
          </a:prstGeom>
          <a:noFill/>
          <a:ln w="9525">
            <a:noFill/>
            <a:miter lim="800000"/>
            <a:headEnd/>
            <a:tailEnd/>
          </a:ln>
        </p:spPr>
        <p:txBody>
          <a:bodyPr wrap="none">
            <a:spAutoFit/>
          </a:bodyPr>
          <a:lstStyle/>
          <a:p>
            <a:r>
              <a:rPr lang="en-GB" sz="2400" dirty="0" smtClean="0">
                <a:solidFill>
                  <a:schemeClr val="tx2"/>
                </a:solidFill>
              </a:rPr>
              <a:t>IRRC9 Action List </a:t>
            </a:r>
            <a:endParaRPr lang="en-GB" sz="2400" dirty="0">
              <a:solidFill>
                <a:schemeClr val="tx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09255492"/>
              </p:ext>
            </p:extLst>
          </p:nvPr>
        </p:nvGraphicFramePr>
        <p:xfrm>
          <a:off x="611560" y="1700808"/>
          <a:ext cx="7916415" cy="3200400"/>
        </p:xfrm>
        <a:graphic>
          <a:graphicData uri="http://schemas.openxmlformats.org/drawingml/2006/table">
            <a:tbl>
              <a:tblPr firstRow="1" firstCol="1" lastRow="1" lastCol="1" bandRow="1" bandCol="1"/>
              <a:tblGrid>
                <a:gridCol w="576064"/>
                <a:gridCol w="3744416"/>
                <a:gridCol w="648072"/>
                <a:gridCol w="936104"/>
                <a:gridCol w="2011759"/>
              </a:tblGrid>
              <a:tr h="415543">
                <a:tc>
                  <a:txBody>
                    <a:bodyPr/>
                    <a:lstStyle/>
                    <a:p>
                      <a:pPr marL="91440" marR="90805" algn="ctr">
                        <a:lnSpc>
                          <a:spcPct val="100000"/>
                        </a:lnSpc>
                        <a:spcAft>
                          <a:spcPts val="0"/>
                        </a:spcAft>
                      </a:pPr>
                      <a:r>
                        <a:rPr lang="en-US" sz="1400" b="1">
                          <a:effectLst/>
                          <a:latin typeface="Arial"/>
                          <a:ea typeface="Times New Roman"/>
                          <a:cs typeface="Times New Roman"/>
                        </a:rPr>
                        <a:t>N.</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6675" marR="378460">
                        <a:lnSpc>
                          <a:spcPct val="100000"/>
                        </a:lnSpc>
                        <a:spcAft>
                          <a:spcPts val="0"/>
                        </a:spcAft>
                      </a:pPr>
                      <a:r>
                        <a:rPr lang="en-US" sz="1400" b="1">
                          <a:effectLst/>
                          <a:latin typeface="Arial"/>
                          <a:ea typeface="Times New Roman"/>
                          <a:cs typeface="Times New Roman"/>
                        </a:rPr>
                        <a:t>Action (Agenda item)</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6675">
                        <a:lnSpc>
                          <a:spcPct val="100000"/>
                        </a:lnSpc>
                        <a:spcAft>
                          <a:spcPts val="0"/>
                        </a:spcAft>
                      </a:pPr>
                      <a:r>
                        <a:rPr lang="en-US" sz="1400" b="1">
                          <a:effectLst/>
                          <a:latin typeface="Arial"/>
                          <a:ea typeface="Times New Roman"/>
                          <a:cs typeface="Times New Roman"/>
                        </a:rPr>
                        <a:t>Resp</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6675" marR="64770">
                        <a:lnSpc>
                          <a:spcPct val="100000"/>
                        </a:lnSpc>
                        <a:spcAft>
                          <a:spcPts val="0"/>
                        </a:spcAft>
                      </a:pPr>
                      <a:r>
                        <a:rPr lang="en-US" sz="1400" b="1">
                          <a:effectLst/>
                          <a:latin typeface="Arial"/>
                          <a:ea typeface="Times New Roman"/>
                          <a:cs typeface="Times New Roman"/>
                        </a:rPr>
                        <a:t>Deadline</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5405" marR="61595">
                        <a:lnSpc>
                          <a:spcPct val="100000"/>
                        </a:lnSpc>
                        <a:spcAft>
                          <a:spcPts val="0"/>
                        </a:spcAft>
                      </a:pPr>
                      <a:r>
                        <a:rPr lang="en-US" sz="1400" b="1">
                          <a:effectLst/>
                          <a:latin typeface="Arial"/>
                          <a:ea typeface="Times New Roman"/>
                          <a:cs typeface="Times New Roman"/>
                        </a:rPr>
                        <a:t>Proposed MACHC action</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57064">
                <a:tc>
                  <a:txBody>
                    <a:bodyPr/>
                    <a:lstStyle/>
                    <a:p>
                      <a:pPr marL="93980" marR="90805" algn="ctr">
                        <a:lnSpc>
                          <a:spcPct val="100000"/>
                        </a:lnSpc>
                        <a:spcAft>
                          <a:spcPts val="0"/>
                        </a:spcAft>
                      </a:pPr>
                      <a:r>
                        <a:rPr lang="en-US" sz="1400">
                          <a:effectLst/>
                          <a:latin typeface="Arial"/>
                          <a:ea typeface="Times New Roman"/>
                          <a:cs typeface="Times New Roman"/>
                        </a:rPr>
                        <a:t>38</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60960" algn="just">
                        <a:lnSpc>
                          <a:spcPct val="100000"/>
                        </a:lnSpc>
                        <a:spcAft>
                          <a:spcPts val="0"/>
                        </a:spcAft>
                      </a:pPr>
                      <a:r>
                        <a:rPr lang="en-US" sz="1400">
                          <a:effectLst/>
                          <a:latin typeface="Arial"/>
                          <a:ea typeface="Times New Roman"/>
                          <a:cs typeface="Times New Roman"/>
                        </a:rPr>
                        <a:t>to encourage Member States to attend the next UN-GGIM meeting and the UN-GGIM-MGI Side Event (10)</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ct val="100000"/>
                        </a:lnSpc>
                        <a:spcAft>
                          <a:spcPts val="0"/>
                        </a:spcAft>
                      </a:pPr>
                      <a:r>
                        <a:rPr lang="en-US" sz="1400">
                          <a:effectLst/>
                          <a:latin typeface="Arial"/>
                          <a:ea typeface="Times New Roman"/>
                          <a:cs typeface="Times New Roman"/>
                        </a:rPr>
                        <a:t>RHC Chairs</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64770">
                        <a:lnSpc>
                          <a:spcPct val="100000"/>
                        </a:lnSpc>
                        <a:spcAft>
                          <a:spcPts val="0"/>
                        </a:spcAft>
                      </a:pPr>
                      <a:r>
                        <a:rPr lang="en-US" sz="1400">
                          <a:effectLst/>
                          <a:latin typeface="Arial"/>
                          <a:ea typeface="Times New Roman"/>
                          <a:cs typeface="Times New Roman"/>
                        </a:rPr>
                        <a:t>July 2017</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61595">
                        <a:lnSpc>
                          <a:spcPct val="100000"/>
                        </a:lnSpc>
                        <a:spcAft>
                          <a:spcPts val="0"/>
                        </a:spcAft>
                        <a:tabLst>
                          <a:tab pos="763270" algn="l"/>
                        </a:tabLst>
                      </a:pPr>
                      <a:r>
                        <a:rPr lang="en-US" sz="1400" b="1" u="sng" spc="-15">
                          <a:solidFill>
                            <a:srgbClr val="000000"/>
                          </a:solidFill>
                          <a:effectLst/>
                          <a:latin typeface="Arial"/>
                          <a:ea typeface="Times New Roman"/>
                          <a:cs typeface="Times New Roman"/>
                        </a:rPr>
                        <a:t>New</a:t>
                      </a:r>
                      <a:r>
                        <a:rPr lang="en-US" sz="1400" spc="-15">
                          <a:solidFill>
                            <a:srgbClr val="000000"/>
                          </a:solidFill>
                          <a:effectLst/>
                          <a:latin typeface="Arial"/>
                          <a:ea typeface="Times New Roman"/>
                          <a:cs typeface="Times New Roman"/>
                        </a:rPr>
                        <a:t> </a:t>
                      </a:r>
                      <a:r>
                        <a:rPr lang="en-US" sz="1400" b="1" spc="-15">
                          <a:solidFill>
                            <a:srgbClr val="000000"/>
                          </a:solidFill>
                          <a:effectLst/>
                          <a:latin typeface="Arial"/>
                          <a:ea typeface="Times New Roman"/>
                          <a:cs typeface="Times New Roman"/>
                        </a:rPr>
                        <a:t>Open action</a:t>
                      </a:r>
                      <a:r>
                        <a:rPr lang="en-US" sz="1400" spc="-15">
                          <a:solidFill>
                            <a:srgbClr val="000000"/>
                          </a:solidFill>
                          <a:effectLst/>
                          <a:latin typeface="Arial"/>
                          <a:ea typeface="Times New Roman"/>
                          <a:cs typeface="Times New Roman"/>
                        </a:rPr>
                        <a:t> to attend the next, 2018,events.</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41">
                <a:tc>
                  <a:txBody>
                    <a:bodyPr/>
                    <a:lstStyle/>
                    <a:p>
                      <a:pPr marL="93980" marR="90805" algn="ctr">
                        <a:lnSpc>
                          <a:spcPct val="100000"/>
                        </a:lnSpc>
                        <a:spcAft>
                          <a:spcPts val="0"/>
                        </a:spcAft>
                      </a:pPr>
                      <a:r>
                        <a:rPr lang="en-US" sz="1400">
                          <a:effectLst/>
                          <a:latin typeface="Arial"/>
                          <a:ea typeface="Times New Roman"/>
                          <a:cs typeface="Times New Roman"/>
                        </a:rPr>
                        <a:t>39</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ct val="100000"/>
                        </a:lnSpc>
                        <a:spcAft>
                          <a:spcPts val="0"/>
                        </a:spcAft>
                      </a:pPr>
                      <a:r>
                        <a:rPr lang="en-US" sz="1400">
                          <a:effectLst/>
                          <a:latin typeface="Arial"/>
                          <a:ea typeface="Times New Roman"/>
                          <a:cs typeface="Times New Roman"/>
                        </a:rPr>
                        <a:t>to promote the UN-GGIM in their regions (10)</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ct val="100000"/>
                        </a:lnSpc>
                        <a:spcAft>
                          <a:spcPts val="0"/>
                        </a:spcAft>
                      </a:pPr>
                      <a:r>
                        <a:rPr lang="en-US" sz="1400">
                          <a:effectLst/>
                          <a:latin typeface="Arial"/>
                          <a:ea typeface="Times New Roman"/>
                          <a:cs typeface="Times New Roman"/>
                        </a:rPr>
                        <a:t>RHC Chairs</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64770">
                        <a:lnSpc>
                          <a:spcPct val="100000"/>
                        </a:lnSpc>
                        <a:spcAft>
                          <a:spcPts val="0"/>
                        </a:spcAft>
                      </a:pPr>
                      <a:r>
                        <a:rPr lang="en-US" sz="1400" dirty="0" err="1" smtClean="0">
                          <a:effectLst/>
                          <a:latin typeface="Arial"/>
                          <a:ea typeface="Times New Roman"/>
                          <a:cs typeface="Times New Roman"/>
                        </a:rPr>
                        <a:t>Perma-nent</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b="1">
                          <a:effectLst/>
                          <a:highlight>
                            <a:srgbClr val="FFFF00"/>
                          </a:highlight>
                          <a:latin typeface="Arial"/>
                          <a:ea typeface="Times New Roman"/>
                          <a:cs typeface="Times New Roman"/>
                        </a:rPr>
                        <a:t>New</a:t>
                      </a:r>
                      <a:r>
                        <a:rPr lang="en-US" sz="1400">
                          <a:effectLst/>
                          <a:latin typeface="Arial"/>
                          <a:ea typeface="Times New Roman"/>
                          <a:cs typeface="Times New Roman"/>
                        </a:rPr>
                        <a:t> </a:t>
                      </a:r>
                      <a:r>
                        <a:rPr lang="en-US" sz="1400" b="1">
                          <a:effectLst/>
                          <a:latin typeface="Arial"/>
                          <a:ea typeface="Times New Roman"/>
                          <a:cs typeface="Times New Roman"/>
                        </a:rPr>
                        <a:t>continuous action</a:t>
                      </a:r>
                      <a:r>
                        <a:rPr lang="en-US" sz="1400">
                          <a:effectLst/>
                          <a:latin typeface="Arial"/>
                          <a:ea typeface="Times New Roman"/>
                          <a:cs typeface="Times New Roman"/>
                        </a:rPr>
                        <a:t> for Members States to act upon.</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4958">
                <a:tc>
                  <a:txBody>
                    <a:bodyPr/>
                    <a:lstStyle/>
                    <a:p>
                      <a:pPr marL="93980" marR="90805" algn="ctr">
                        <a:lnSpc>
                          <a:spcPct val="100000"/>
                        </a:lnSpc>
                        <a:spcAft>
                          <a:spcPts val="0"/>
                        </a:spcAft>
                      </a:pPr>
                      <a:r>
                        <a:rPr lang="en-US" sz="1400">
                          <a:effectLst/>
                          <a:latin typeface="Arial"/>
                          <a:ea typeface="Times New Roman"/>
                          <a:cs typeface="Times New Roman"/>
                        </a:rPr>
                        <a:t>43</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60960" algn="just">
                        <a:lnSpc>
                          <a:spcPct val="100000"/>
                        </a:lnSpc>
                        <a:spcAft>
                          <a:spcPts val="0"/>
                        </a:spcAft>
                      </a:pPr>
                      <a:r>
                        <a:rPr lang="en-US" sz="1400">
                          <a:effectLst/>
                          <a:latin typeface="Arial"/>
                          <a:ea typeface="Times New Roman"/>
                          <a:cs typeface="Times New Roman"/>
                        </a:rPr>
                        <a:t>to consider using the IHO Online Registration System for their meetings and report back to IRCC (11)</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ct val="100000"/>
                        </a:lnSpc>
                        <a:spcAft>
                          <a:spcPts val="0"/>
                        </a:spcAft>
                      </a:pPr>
                      <a:r>
                        <a:rPr lang="en-US" sz="1400">
                          <a:effectLst/>
                          <a:latin typeface="Arial"/>
                          <a:ea typeface="Times New Roman"/>
                          <a:cs typeface="Times New Roman"/>
                        </a:rPr>
                        <a:t>RHCs</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64770">
                        <a:lnSpc>
                          <a:spcPct val="100000"/>
                        </a:lnSpc>
                        <a:spcAft>
                          <a:spcPts val="0"/>
                        </a:spcAft>
                      </a:pPr>
                      <a:r>
                        <a:rPr lang="en-US" sz="1400">
                          <a:effectLst/>
                          <a:latin typeface="Arial"/>
                          <a:ea typeface="Times New Roman"/>
                          <a:cs typeface="Times New Roman"/>
                        </a:rPr>
                        <a:t>IRCC10</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b="1">
                          <a:effectLst/>
                          <a:highlight>
                            <a:srgbClr val="FFFF00"/>
                          </a:highlight>
                          <a:latin typeface="Arial"/>
                          <a:ea typeface="Times New Roman"/>
                          <a:cs typeface="Times New Roman"/>
                        </a:rPr>
                        <a:t>New</a:t>
                      </a:r>
                      <a:r>
                        <a:rPr lang="en-US" sz="1400" b="1">
                          <a:effectLst/>
                          <a:latin typeface="Arial"/>
                          <a:ea typeface="Times New Roman"/>
                          <a:cs typeface="Times New Roman"/>
                        </a:rPr>
                        <a:t> open action</a:t>
                      </a:r>
                      <a:r>
                        <a:rPr lang="en-US" sz="1400">
                          <a:effectLst/>
                          <a:latin typeface="Arial"/>
                          <a:ea typeface="Times New Roman"/>
                          <a:cs typeface="Times New Roman"/>
                        </a:rPr>
                        <a:t> to use this for MACHC19</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7256">
                <a:tc>
                  <a:txBody>
                    <a:bodyPr/>
                    <a:lstStyle/>
                    <a:p>
                      <a:pPr marL="93980" marR="90805" algn="ctr">
                        <a:lnSpc>
                          <a:spcPct val="100000"/>
                        </a:lnSpc>
                        <a:spcAft>
                          <a:spcPts val="0"/>
                        </a:spcAft>
                      </a:pPr>
                      <a:r>
                        <a:rPr lang="en-US" sz="1400">
                          <a:effectLst/>
                          <a:latin typeface="Arial"/>
                          <a:ea typeface="Times New Roman"/>
                          <a:cs typeface="Times New Roman"/>
                        </a:rPr>
                        <a:t>44</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59690" algn="just">
                        <a:lnSpc>
                          <a:spcPct val="100000"/>
                        </a:lnSpc>
                        <a:spcAft>
                          <a:spcPts val="0"/>
                        </a:spcAft>
                      </a:pPr>
                      <a:r>
                        <a:rPr lang="en-US" sz="1400">
                          <a:effectLst/>
                          <a:latin typeface="Arial"/>
                          <a:ea typeface="Times New Roman"/>
                          <a:cs typeface="Times New Roman"/>
                        </a:rPr>
                        <a:t>to</a:t>
                      </a:r>
                      <a:r>
                        <a:rPr lang="en-US" sz="1400" spc="-50">
                          <a:effectLst/>
                          <a:latin typeface="Arial"/>
                          <a:ea typeface="Times New Roman"/>
                          <a:cs typeface="Times New Roman"/>
                        </a:rPr>
                        <a:t> </a:t>
                      </a:r>
                      <a:r>
                        <a:rPr lang="en-US" sz="1400" spc="-15">
                          <a:effectLst/>
                          <a:latin typeface="Arial"/>
                          <a:ea typeface="Times New Roman"/>
                          <a:cs typeface="Times New Roman"/>
                        </a:rPr>
                        <a:t>invite</a:t>
                      </a:r>
                      <a:r>
                        <a:rPr lang="en-US" sz="1400" spc="-50">
                          <a:effectLst/>
                          <a:latin typeface="Arial"/>
                          <a:ea typeface="Times New Roman"/>
                          <a:cs typeface="Times New Roman"/>
                        </a:rPr>
                        <a:t> </a:t>
                      </a:r>
                      <a:r>
                        <a:rPr lang="en-US" sz="1400" spc="-15">
                          <a:effectLst/>
                          <a:latin typeface="Arial"/>
                          <a:ea typeface="Times New Roman"/>
                          <a:cs typeface="Times New Roman"/>
                        </a:rPr>
                        <a:t>Member</a:t>
                      </a:r>
                      <a:r>
                        <a:rPr lang="en-US" sz="1400" spc="-45">
                          <a:effectLst/>
                          <a:latin typeface="Arial"/>
                          <a:ea typeface="Times New Roman"/>
                          <a:cs typeface="Times New Roman"/>
                        </a:rPr>
                        <a:t> </a:t>
                      </a:r>
                      <a:r>
                        <a:rPr lang="en-US" sz="1400">
                          <a:effectLst/>
                          <a:latin typeface="Arial"/>
                          <a:ea typeface="Times New Roman"/>
                          <a:cs typeface="Times New Roman"/>
                        </a:rPr>
                        <a:t>States</a:t>
                      </a:r>
                      <a:r>
                        <a:rPr lang="en-US" sz="1400" spc="-50">
                          <a:effectLst/>
                          <a:latin typeface="Arial"/>
                          <a:ea typeface="Times New Roman"/>
                          <a:cs typeface="Times New Roman"/>
                        </a:rPr>
                        <a:t> </a:t>
                      </a:r>
                      <a:r>
                        <a:rPr lang="en-US" sz="1400">
                          <a:effectLst/>
                          <a:latin typeface="Arial"/>
                          <a:ea typeface="Times New Roman"/>
                          <a:cs typeface="Times New Roman"/>
                        </a:rPr>
                        <a:t>to</a:t>
                      </a:r>
                      <a:r>
                        <a:rPr lang="en-US" sz="1400" spc="-60">
                          <a:effectLst/>
                          <a:latin typeface="Arial"/>
                          <a:ea typeface="Times New Roman"/>
                          <a:cs typeface="Times New Roman"/>
                        </a:rPr>
                        <a:t> </a:t>
                      </a:r>
                      <a:r>
                        <a:rPr lang="en-US" sz="1400" spc="-15">
                          <a:effectLst/>
                          <a:latin typeface="Arial"/>
                          <a:ea typeface="Times New Roman"/>
                          <a:cs typeface="Times New Roman"/>
                        </a:rPr>
                        <a:t>review</a:t>
                      </a:r>
                      <a:r>
                        <a:rPr lang="en-US" sz="1400" spc="-55">
                          <a:effectLst/>
                          <a:latin typeface="Arial"/>
                          <a:ea typeface="Times New Roman"/>
                          <a:cs typeface="Times New Roman"/>
                        </a:rPr>
                        <a:t> </a:t>
                      </a:r>
                      <a:r>
                        <a:rPr lang="en-US" sz="1400">
                          <a:effectLst/>
                          <a:latin typeface="Arial"/>
                          <a:ea typeface="Times New Roman"/>
                          <a:cs typeface="Times New Roman"/>
                        </a:rPr>
                        <a:t>entries</a:t>
                      </a:r>
                      <a:r>
                        <a:rPr lang="en-US" sz="1400" spc="-50">
                          <a:effectLst/>
                          <a:latin typeface="Arial"/>
                          <a:ea typeface="Times New Roman"/>
                          <a:cs typeface="Times New Roman"/>
                        </a:rPr>
                        <a:t> </a:t>
                      </a:r>
                      <a:r>
                        <a:rPr lang="en-US" sz="1400" spc="-15">
                          <a:effectLst/>
                          <a:latin typeface="Arial"/>
                          <a:ea typeface="Times New Roman"/>
                          <a:cs typeface="Times New Roman"/>
                        </a:rPr>
                        <a:t>related </a:t>
                      </a:r>
                      <a:r>
                        <a:rPr lang="en-US" sz="1400">
                          <a:effectLst/>
                          <a:latin typeface="Arial"/>
                          <a:ea typeface="Times New Roman"/>
                          <a:cs typeface="Times New Roman"/>
                        </a:rPr>
                        <a:t>to their </a:t>
                      </a:r>
                      <a:r>
                        <a:rPr lang="en-US" sz="1400" spc="-15">
                          <a:effectLst/>
                          <a:latin typeface="Arial"/>
                          <a:ea typeface="Times New Roman"/>
                          <a:cs typeface="Times New Roman"/>
                        </a:rPr>
                        <a:t>region </a:t>
                      </a:r>
                      <a:r>
                        <a:rPr lang="en-US" sz="1400">
                          <a:effectLst/>
                          <a:latin typeface="Arial"/>
                          <a:ea typeface="Times New Roman"/>
                          <a:cs typeface="Times New Roman"/>
                        </a:rPr>
                        <a:t>in </a:t>
                      </a:r>
                      <a:r>
                        <a:rPr lang="en-US" sz="1400" spc="-15">
                          <a:effectLst/>
                          <a:latin typeface="Arial"/>
                          <a:ea typeface="Times New Roman"/>
                          <a:cs typeface="Times New Roman"/>
                        </a:rPr>
                        <a:t>IHO </a:t>
                      </a:r>
                      <a:r>
                        <a:rPr lang="en-US" sz="1400">
                          <a:effectLst/>
                          <a:latin typeface="Arial"/>
                          <a:ea typeface="Times New Roman"/>
                          <a:cs typeface="Times New Roman"/>
                        </a:rPr>
                        <a:t>C-55 and </a:t>
                      </a:r>
                      <a:r>
                        <a:rPr lang="en-US" sz="1400" spc="-15">
                          <a:effectLst/>
                          <a:latin typeface="Arial"/>
                          <a:ea typeface="Times New Roman"/>
                          <a:cs typeface="Times New Roman"/>
                        </a:rPr>
                        <a:t>P-5 (Yearbook) </a:t>
                      </a:r>
                      <a:r>
                        <a:rPr lang="en-US" sz="1400">
                          <a:effectLst/>
                          <a:latin typeface="Arial"/>
                          <a:ea typeface="Times New Roman"/>
                          <a:cs typeface="Times New Roman"/>
                        </a:rPr>
                        <a:t>at </a:t>
                      </a:r>
                      <a:r>
                        <a:rPr lang="en-US" sz="1400" spc="-15">
                          <a:effectLst/>
                          <a:latin typeface="Arial"/>
                          <a:ea typeface="Times New Roman"/>
                          <a:cs typeface="Times New Roman"/>
                        </a:rPr>
                        <a:t>least annually</a:t>
                      </a:r>
                      <a:r>
                        <a:rPr lang="en-US" sz="1400" spc="-40">
                          <a:effectLst/>
                          <a:latin typeface="Arial"/>
                          <a:ea typeface="Times New Roman"/>
                          <a:cs typeface="Times New Roman"/>
                        </a:rPr>
                        <a:t> </a:t>
                      </a:r>
                      <a:r>
                        <a:rPr lang="en-US" sz="1400">
                          <a:effectLst/>
                          <a:latin typeface="Arial"/>
                          <a:ea typeface="Times New Roman"/>
                          <a:cs typeface="Times New Roman"/>
                        </a:rPr>
                        <a:t>(11)</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ct val="100000"/>
                        </a:lnSpc>
                        <a:spcAft>
                          <a:spcPts val="0"/>
                        </a:spcAft>
                      </a:pPr>
                      <a:r>
                        <a:rPr lang="en-US" sz="1400">
                          <a:effectLst/>
                          <a:latin typeface="Arial"/>
                          <a:ea typeface="Times New Roman"/>
                          <a:cs typeface="Times New Roman"/>
                        </a:rPr>
                        <a:t>RHC Chairs</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64770">
                        <a:lnSpc>
                          <a:spcPct val="100000"/>
                        </a:lnSpc>
                        <a:spcAft>
                          <a:spcPts val="0"/>
                        </a:spcAft>
                      </a:pPr>
                      <a:r>
                        <a:rPr lang="en-US" sz="1400" dirty="0" err="1" smtClean="0">
                          <a:effectLst/>
                          <a:latin typeface="Arial"/>
                          <a:ea typeface="Times New Roman"/>
                          <a:cs typeface="Times New Roman"/>
                        </a:rPr>
                        <a:t>Perma-nent</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400" b="1" dirty="0">
                          <a:solidFill>
                            <a:srgbClr val="000000"/>
                          </a:solidFill>
                          <a:effectLst/>
                          <a:latin typeface="Arial"/>
                          <a:ea typeface="Times New Roman"/>
                          <a:cs typeface="Times New Roman"/>
                        </a:rPr>
                        <a:t>Already continuous action </a:t>
                      </a:r>
                      <a:r>
                        <a:rPr lang="en-US" sz="1400" dirty="0">
                          <a:solidFill>
                            <a:srgbClr val="000000"/>
                          </a:solidFill>
                          <a:effectLst/>
                          <a:latin typeface="Arial"/>
                          <a:ea typeface="Times New Roman"/>
                          <a:cs typeface="Times New Roman"/>
                        </a:rPr>
                        <a:t>17.2.1.4</a:t>
                      </a:r>
                      <a:endParaRPr lang="en-US" sz="1400" dirty="0">
                        <a:effectLst/>
                        <a:latin typeface="Times New Roman"/>
                        <a:ea typeface="Times New Roman"/>
                        <a:cs typeface="Times New Roman"/>
                      </a:endParaRPr>
                    </a:p>
                    <a:p>
                      <a:pPr>
                        <a:lnSpc>
                          <a:spcPct val="100000"/>
                        </a:lnSpc>
                        <a:spcAft>
                          <a:spcPts val="0"/>
                        </a:spcAft>
                      </a:pPr>
                      <a:r>
                        <a:rPr lang="en-US" sz="1400" dirty="0">
                          <a:solidFill>
                            <a:srgbClr val="000000"/>
                          </a:solidFill>
                          <a:effectLst/>
                          <a:latin typeface="Arial"/>
                          <a:ea typeface="Times New Roman"/>
                          <a:cs typeface="Times New Roman"/>
                        </a:rPr>
                        <a:t>(see MACHC Statutes for report format)</a:t>
                      </a:r>
                      <a:r>
                        <a:rPr lang="en-US" sz="1400" b="1" dirty="0">
                          <a:solidFill>
                            <a:srgbClr val="000000"/>
                          </a:solidFill>
                          <a:effectLst/>
                          <a:latin typeface="Arial"/>
                          <a:ea typeface="Times New Roman"/>
                          <a:cs typeface="Times New Roman"/>
                        </a:rPr>
                        <a:t> </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756808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684213" y="1125538"/>
            <a:ext cx="3368230" cy="430887"/>
          </a:xfrm>
          <a:prstGeom prst="rect">
            <a:avLst/>
          </a:prstGeom>
          <a:noFill/>
          <a:ln w="9525">
            <a:noFill/>
            <a:miter lim="800000"/>
            <a:headEnd/>
            <a:tailEnd/>
          </a:ln>
        </p:spPr>
        <p:txBody>
          <a:bodyPr wrap="none">
            <a:spAutoFit/>
          </a:bodyPr>
          <a:lstStyle/>
          <a:p>
            <a:r>
              <a:rPr lang="en-US" dirty="0">
                <a:solidFill>
                  <a:schemeClr val="tx2"/>
                </a:solidFill>
              </a:rPr>
              <a:t>Filtered </a:t>
            </a:r>
            <a:r>
              <a:rPr lang="en-US" dirty="0" smtClean="0">
                <a:solidFill>
                  <a:schemeClr val="tx2"/>
                </a:solidFill>
              </a:rPr>
              <a:t>work plan (1) </a:t>
            </a:r>
            <a:endParaRPr lang="en-US" dirty="0">
              <a:solidFill>
                <a:schemeClr val="tx2"/>
              </a:solidFill>
            </a:endParaRPr>
          </a:p>
        </p:txBody>
      </p:sp>
      <p:sp>
        <p:nvSpPr>
          <p:cNvPr id="14" name="TextBox 13"/>
          <p:cNvSpPr txBox="1"/>
          <p:nvPr/>
        </p:nvSpPr>
        <p:spPr>
          <a:xfrm>
            <a:off x="467544" y="1700808"/>
            <a:ext cx="7992888" cy="5016758"/>
          </a:xfrm>
          <a:prstGeom prst="rect">
            <a:avLst/>
          </a:prstGeom>
          <a:noFill/>
        </p:spPr>
        <p:txBody>
          <a:bodyPr wrap="square" rtlCol="0">
            <a:spAutoFit/>
          </a:bodyPr>
          <a:lstStyle/>
          <a:p>
            <a:pPr marL="342900" indent="-342900" eaLnBrk="0" hangingPunct="0">
              <a:buFont typeface="Arial" panose="020B0604020202020204" pitchFamily="34" charset="0"/>
              <a:buChar char="•"/>
            </a:pPr>
            <a:r>
              <a:rPr lang="en-GB" dirty="0" smtClean="0"/>
              <a:t>Relate </a:t>
            </a:r>
            <a:r>
              <a:rPr lang="en-GB" dirty="0"/>
              <a:t>to the MACHC </a:t>
            </a:r>
            <a:r>
              <a:rPr lang="en-GB" dirty="0" smtClean="0"/>
              <a:t>region </a:t>
            </a:r>
            <a:endParaRPr lang="en-GB" dirty="0"/>
          </a:p>
          <a:p>
            <a:pPr marL="342900" indent="-342900" eaLnBrk="0" hangingPunct="0">
              <a:buFont typeface="Arial" panose="020B0604020202020204" pitchFamily="34" charset="0"/>
              <a:buChar char="•"/>
            </a:pPr>
            <a:endParaRPr lang="en-GB" dirty="0" smtClean="0"/>
          </a:p>
          <a:p>
            <a:pPr marL="342900" indent="-342900" eaLnBrk="0" hangingPunct="0">
              <a:buFont typeface="Arial" panose="020B0604020202020204" pitchFamily="34" charset="0"/>
              <a:buChar char="•"/>
            </a:pPr>
            <a:r>
              <a:rPr lang="en-GB" dirty="0" smtClean="0"/>
              <a:t>Added </a:t>
            </a:r>
            <a:r>
              <a:rPr lang="en-GB" dirty="0"/>
              <a:t>Column with proposed MACHC way </a:t>
            </a:r>
            <a:r>
              <a:rPr lang="en-GB" dirty="0" smtClean="0"/>
              <a:t>ahead </a:t>
            </a:r>
            <a:endParaRPr lang="en-GB" dirty="0"/>
          </a:p>
          <a:p>
            <a:pPr marL="342900" indent="-342900" eaLnBrk="0" hangingPunct="0">
              <a:buFont typeface="Arial" panose="020B0604020202020204" pitchFamily="34" charset="0"/>
              <a:buChar char="•"/>
            </a:pPr>
            <a:endParaRPr lang="en-GB" dirty="0" smtClean="0"/>
          </a:p>
          <a:p>
            <a:pPr marL="342900" indent="-342900" eaLnBrk="0" hangingPunct="0">
              <a:buFont typeface="Arial" panose="020B0604020202020204" pitchFamily="34" charset="0"/>
              <a:buChar char="•"/>
            </a:pPr>
            <a:r>
              <a:rPr lang="en-GB" dirty="0" smtClean="0"/>
              <a:t>Basis </a:t>
            </a:r>
            <a:r>
              <a:rPr lang="en-GB" dirty="0"/>
              <a:t>for discussion during agenda item 2.2  </a:t>
            </a:r>
          </a:p>
          <a:p>
            <a:pPr marL="342900" indent="-342900" eaLnBrk="0" hangingPunct="0">
              <a:buFont typeface="Arial" panose="020B0604020202020204" pitchFamily="34" charset="0"/>
              <a:buChar char="•"/>
            </a:pPr>
            <a:endParaRPr lang="en-GB" dirty="0" smtClean="0"/>
          </a:p>
          <a:p>
            <a:pPr marL="342900" indent="-342900" eaLnBrk="0" hangingPunct="0">
              <a:buFont typeface="Arial" panose="020B0604020202020204" pitchFamily="34" charset="0"/>
              <a:buChar char="•"/>
            </a:pPr>
            <a:r>
              <a:rPr lang="en-GB" dirty="0" smtClean="0"/>
              <a:t>Focus </a:t>
            </a:r>
            <a:r>
              <a:rPr lang="en-GB" dirty="0"/>
              <a:t>on highlighted actions</a:t>
            </a:r>
          </a:p>
          <a:p>
            <a:pPr marL="342900" indent="-342900" eaLnBrk="0" hangingPunct="0">
              <a:buFont typeface="Arial" panose="020B0604020202020204" pitchFamily="34" charset="0"/>
              <a:buChar char="•"/>
            </a:pPr>
            <a:endParaRPr lang="en-GB" dirty="0" smtClean="0"/>
          </a:p>
          <a:p>
            <a:pPr marL="342900" indent="-342900" eaLnBrk="0" hangingPunct="0">
              <a:buFont typeface="Arial" panose="020B0604020202020204" pitchFamily="34" charset="0"/>
              <a:buChar char="•"/>
            </a:pPr>
            <a:r>
              <a:rPr lang="en-GB" dirty="0" smtClean="0"/>
              <a:t>Others for consideration</a:t>
            </a:r>
            <a:r>
              <a:rPr lang="en-GB" dirty="0"/>
              <a:t>, recordkeeping and updating the MACHC action </a:t>
            </a:r>
            <a:r>
              <a:rPr lang="en-GB" dirty="0" smtClean="0"/>
              <a:t>list  </a:t>
            </a:r>
            <a:endParaRPr lang="en-GB" dirty="0"/>
          </a:p>
          <a:p>
            <a:pPr marL="342900" indent="-342900">
              <a:buFont typeface="Arial" panose="020B0604020202020204" pitchFamily="34" charset="0"/>
              <a:buChar char="•"/>
            </a:pPr>
            <a:endParaRPr lang="nl-NL" sz="2000" dirty="0" smtClean="0"/>
          </a:p>
          <a:p>
            <a:pPr lvl="0"/>
            <a:endParaRPr lang="nl-NL" sz="2000" dirty="0"/>
          </a:p>
          <a:p>
            <a:pPr lvl="0"/>
            <a:endParaRPr lang="en-US" sz="2000" dirty="0" smtClean="0"/>
          </a:p>
          <a:p>
            <a:pPr marL="342900" lvl="0" indent="-342900">
              <a:buFont typeface="Arial" panose="020B0604020202020204" pitchFamily="34" charset="0"/>
              <a:buChar char="•"/>
            </a:pPr>
            <a:endParaRPr lang="en-US" sz="2000" i="1" u="sng" dirty="0"/>
          </a:p>
          <a:p>
            <a:r>
              <a:rPr lang="en-GB" sz="2000" dirty="0" smtClean="0"/>
              <a:t> </a:t>
            </a:r>
            <a:endParaRPr lang="en-US" sz="2000" dirty="0"/>
          </a:p>
        </p:txBody>
      </p:sp>
      <p:sp>
        <p:nvSpPr>
          <p:cNvPr id="4" name="TextBox 3"/>
          <p:cNvSpPr txBox="1">
            <a:spLocks noChangeArrowheads="1"/>
          </p:cNvSpPr>
          <p:nvPr/>
        </p:nvSpPr>
        <p:spPr bwMode="auto">
          <a:xfrm>
            <a:off x="467544" y="404664"/>
            <a:ext cx="2930033" cy="461665"/>
          </a:xfrm>
          <a:prstGeom prst="rect">
            <a:avLst/>
          </a:prstGeom>
          <a:noFill/>
          <a:ln w="9525">
            <a:noFill/>
            <a:miter lim="800000"/>
            <a:headEnd/>
            <a:tailEnd/>
          </a:ln>
        </p:spPr>
        <p:txBody>
          <a:bodyPr wrap="none">
            <a:spAutoFit/>
          </a:bodyPr>
          <a:lstStyle/>
          <a:p>
            <a:r>
              <a:rPr lang="en-GB" sz="2400" dirty="0" smtClean="0">
                <a:solidFill>
                  <a:schemeClr val="tx2"/>
                </a:solidFill>
              </a:rPr>
              <a:t>IRRC9 Work plan </a:t>
            </a:r>
            <a:endParaRPr lang="en-GB" sz="2400" dirty="0">
              <a:solidFill>
                <a:schemeClr val="tx2"/>
              </a:solidFill>
            </a:endParaRPr>
          </a:p>
        </p:txBody>
      </p:sp>
    </p:spTree>
    <p:extLst>
      <p:ext uri="{BB962C8B-B14F-4D97-AF65-F5344CB8AC3E}">
        <p14:creationId xmlns:p14="http://schemas.microsoft.com/office/powerpoint/2010/main" val="212054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84213" y="1125905"/>
            <a:ext cx="3296736" cy="430887"/>
          </a:xfrm>
          <a:prstGeom prst="rect">
            <a:avLst/>
          </a:prstGeom>
          <a:noFill/>
          <a:ln w="9525">
            <a:noFill/>
            <a:miter lim="800000"/>
            <a:headEnd/>
            <a:tailEnd/>
          </a:ln>
        </p:spPr>
        <p:txBody>
          <a:bodyPr wrap="none">
            <a:spAutoFit/>
          </a:bodyPr>
          <a:lstStyle/>
          <a:p>
            <a:r>
              <a:rPr lang="en-GB" dirty="0" smtClean="0">
                <a:solidFill>
                  <a:schemeClr val="tx2"/>
                </a:solidFill>
              </a:rPr>
              <a:t>Filtered Work Plan (2)</a:t>
            </a:r>
            <a:endParaRPr lang="en-GB" dirty="0">
              <a:solidFill>
                <a:schemeClr val="tx2"/>
              </a:solidFill>
            </a:endParaRPr>
          </a:p>
        </p:txBody>
      </p:sp>
      <p:sp>
        <p:nvSpPr>
          <p:cNvPr id="5" name="TextBox 4"/>
          <p:cNvSpPr txBox="1">
            <a:spLocks noChangeArrowheads="1"/>
          </p:cNvSpPr>
          <p:nvPr/>
        </p:nvSpPr>
        <p:spPr bwMode="auto">
          <a:xfrm>
            <a:off x="467544" y="404664"/>
            <a:ext cx="2712024" cy="461665"/>
          </a:xfrm>
          <a:prstGeom prst="rect">
            <a:avLst/>
          </a:prstGeom>
          <a:noFill/>
          <a:ln w="9525">
            <a:noFill/>
            <a:miter lim="800000"/>
            <a:headEnd/>
            <a:tailEnd/>
          </a:ln>
        </p:spPr>
        <p:txBody>
          <a:bodyPr wrap="none">
            <a:spAutoFit/>
          </a:bodyPr>
          <a:lstStyle/>
          <a:p>
            <a:r>
              <a:rPr lang="en-GB" sz="2400" dirty="0" smtClean="0">
                <a:solidFill>
                  <a:schemeClr val="tx2"/>
                </a:solidFill>
              </a:rPr>
              <a:t>IRRC9 </a:t>
            </a:r>
            <a:r>
              <a:rPr lang="en-GB" sz="2400" dirty="0" err="1" smtClean="0">
                <a:solidFill>
                  <a:schemeClr val="tx2"/>
                </a:solidFill>
              </a:rPr>
              <a:t>Workplan</a:t>
            </a:r>
            <a:endParaRPr lang="en-GB" sz="2400" dirty="0">
              <a:solidFill>
                <a:schemeClr val="tx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515286894"/>
              </p:ext>
            </p:extLst>
          </p:nvPr>
        </p:nvGraphicFramePr>
        <p:xfrm>
          <a:off x="395536" y="2060848"/>
          <a:ext cx="8208912" cy="3152368"/>
        </p:xfrm>
        <a:graphic>
          <a:graphicData uri="http://schemas.openxmlformats.org/drawingml/2006/table">
            <a:tbl>
              <a:tblPr firstRow="1" firstCol="1" lastRow="1" lastCol="1" bandRow="1" bandCol="1"/>
              <a:tblGrid>
                <a:gridCol w="864096"/>
                <a:gridCol w="78892"/>
                <a:gridCol w="3377492"/>
                <a:gridCol w="936104"/>
                <a:gridCol w="1152128"/>
                <a:gridCol w="1800200"/>
              </a:tblGrid>
              <a:tr h="375354">
                <a:tc gridSpan="2">
                  <a:txBody>
                    <a:bodyPr/>
                    <a:lstStyle/>
                    <a:p>
                      <a:pPr marL="68580" marR="68580" algn="ctr">
                        <a:spcBef>
                          <a:spcPts val="0"/>
                        </a:spcBef>
                        <a:spcAft>
                          <a:spcPts val="0"/>
                        </a:spcAft>
                      </a:pPr>
                      <a:r>
                        <a:rPr lang="en-US" sz="1400" b="1" dirty="0">
                          <a:effectLst/>
                          <a:latin typeface="Arial"/>
                          <a:ea typeface="Times New Roman"/>
                          <a:cs typeface="Times New Roman"/>
                        </a:rPr>
                        <a:t>No</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marL="849630" marR="848995" algn="ctr">
                        <a:spcBef>
                          <a:spcPts val="0"/>
                        </a:spcBef>
                        <a:spcAft>
                          <a:spcPts val="0"/>
                        </a:spcAft>
                      </a:pPr>
                      <a:r>
                        <a:rPr lang="en-US" sz="1400" b="1" dirty="0">
                          <a:effectLst/>
                          <a:latin typeface="Arial"/>
                          <a:ea typeface="Times New Roman"/>
                          <a:cs typeface="Times New Roman"/>
                        </a:rPr>
                        <a:t>ACTIVITY</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49555" marR="109855">
                        <a:spcBef>
                          <a:spcPts val="0"/>
                        </a:spcBef>
                        <a:spcAft>
                          <a:spcPts val="0"/>
                        </a:spcAft>
                      </a:pPr>
                      <a:r>
                        <a:rPr lang="en-US" sz="1400" b="1" dirty="0">
                          <a:effectLst/>
                          <a:latin typeface="Arial"/>
                          <a:ea typeface="Times New Roman"/>
                          <a:cs typeface="Times New Roman"/>
                        </a:rPr>
                        <a:t>RESP.</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7470">
                        <a:spcBef>
                          <a:spcPts val="0"/>
                        </a:spcBef>
                        <a:spcAft>
                          <a:spcPts val="0"/>
                        </a:spcAft>
                      </a:pPr>
                      <a:r>
                        <a:rPr lang="en-US" sz="1400" b="1">
                          <a:effectLst/>
                          <a:latin typeface="Arial"/>
                          <a:ea typeface="Times New Roman"/>
                          <a:cs typeface="Times New Roman"/>
                        </a:rPr>
                        <a:t>DEADLINE</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3525">
                        <a:spcBef>
                          <a:spcPts val="0"/>
                        </a:spcBef>
                        <a:spcAft>
                          <a:spcPts val="0"/>
                        </a:spcAft>
                      </a:pPr>
                      <a:r>
                        <a:rPr lang="en-US" sz="1400" b="1">
                          <a:effectLst/>
                          <a:latin typeface="Arial"/>
                          <a:ea typeface="Times New Roman"/>
                          <a:cs typeface="Times New Roman"/>
                        </a:rPr>
                        <a:t>Proposed MACHC ACTION</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91587">
                <a:tc gridSpan="6">
                  <a:txBody>
                    <a:bodyPr/>
                    <a:lstStyle/>
                    <a:p>
                      <a:pPr marL="2495550" marR="2495550" algn="ctr">
                        <a:spcBef>
                          <a:spcPts val="0"/>
                        </a:spcBef>
                        <a:spcAft>
                          <a:spcPts val="0"/>
                        </a:spcAft>
                      </a:pPr>
                      <a:r>
                        <a:rPr lang="en-US" sz="1400" b="1" dirty="0">
                          <a:effectLst/>
                          <a:latin typeface="Arial"/>
                          <a:ea typeface="Times New Roman"/>
                          <a:cs typeface="Times New Roman"/>
                        </a:rPr>
                        <a:t>Administration</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12048">
                <a:tc>
                  <a:txBody>
                    <a:bodyPr/>
                    <a:lstStyle/>
                    <a:p>
                      <a:pPr marL="81915" marR="69215" indent="30480">
                        <a:spcBef>
                          <a:spcPts val="0"/>
                        </a:spcBef>
                        <a:spcAft>
                          <a:spcPts val="0"/>
                        </a:spcAft>
                      </a:pPr>
                      <a:r>
                        <a:rPr lang="en-US" sz="1400">
                          <a:effectLst/>
                          <a:latin typeface="Arial"/>
                          <a:ea typeface="Times New Roman"/>
                          <a:cs typeface="Times New Roman"/>
                        </a:rPr>
                        <a:t>IRCC9 04/2017</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5405" marR="102870">
                        <a:spcBef>
                          <a:spcPts val="0"/>
                        </a:spcBef>
                        <a:spcAft>
                          <a:spcPts val="0"/>
                        </a:spcAft>
                      </a:pPr>
                      <a:r>
                        <a:rPr lang="en-US" sz="1400" b="1" dirty="0">
                          <a:effectLst/>
                          <a:latin typeface="Arial"/>
                          <a:ea typeface="Times New Roman"/>
                          <a:cs typeface="Times New Roman"/>
                        </a:rPr>
                        <a:t>Update and implement the IRCC List of Actions and Tasks agreed at IRCC9</a:t>
                      </a:r>
                      <a:endParaRPr lang="en-US" sz="1400" b="1"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65405" marR="102870">
                        <a:spcBef>
                          <a:spcPts val="0"/>
                        </a:spcBef>
                        <a:spcAft>
                          <a:spcPts val="0"/>
                        </a:spcAft>
                      </a:pP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109855">
                        <a:spcBef>
                          <a:spcPts val="0"/>
                        </a:spcBef>
                        <a:spcAft>
                          <a:spcPts val="0"/>
                        </a:spcAft>
                      </a:pPr>
                      <a:r>
                        <a:rPr lang="en-US" sz="1400">
                          <a:effectLst/>
                          <a:latin typeface="Arial"/>
                          <a:ea typeface="Times New Roman"/>
                          <a:cs typeface="Times New Roman"/>
                        </a:rPr>
                        <a:t>IRCC</a:t>
                      </a:r>
                      <a:endParaRPr lang="en-US" sz="1400">
                        <a:effectLst/>
                        <a:latin typeface="Times New Roman"/>
                        <a:ea typeface="Times New Roman"/>
                        <a:cs typeface="Times New Roman"/>
                      </a:endParaRPr>
                    </a:p>
                    <a:p>
                      <a:pPr marL="65405" marR="109855">
                        <a:spcBef>
                          <a:spcPts val="0"/>
                        </a:spcBef>
                        <a:spcAft>
                          <a:spcPts val="0"/>
                        </a:spcAft>
                      </a:pPr>
                      <a:r>
                        <a:rPr lang="en-US" sz="1400">
                          <a:effectLst/>
                          <a:latin typeface="Arial"/>
                          <a:ea typeface="Times New Roman"/>
                          <a:cs typeface="Times New Roman"/>
                        </a:rPr>
                        <a:t>Members</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a:spcBef>
                          <a:spcPts val="0"/>
                        </a:spcBef>
                        <a:spcAft>
                          <a:spcPts val="0"/>
                        </a:spcAft>
                      </a:pPr>
                      <a:r>
                        <a:rPr lang="en-US" sz="1400">
                          <a:effectLst/>
                          <a:latin typeface="Arial"/>
                          <a:ea typeface="Times New Roman"/>
                          <a:cs typeface="Times New Roman"/>
                        </a:rPr>
                        <a:t>Continuously</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spcAft>
                          <a:spcPts val="0"/>
                        </a:spcAft>
                      </a:pPr>
                      <a:r>
                        <a:rPr lang="en-US" sz="1400" b="1">
                          <a:effectLst/>
                          <a:latin typeface="Arial"/>
                          <a:ea typeface="Times New Roman"/>
                          <a:cs typeface="Times New Roman"/>
                        </a:rPr>
                        <a:t>Integral</a:t>
                      </a:r>
                      <a:r>
                        <a:rPr lang="en-US" sz="1400">
                          <a:effectLst/>
                          <a:latin typeface="Arial"/>
                          <a:ea typeface="Times New Roman"/>
                          <a:cs typeface="Times New Roman"/>
                        </a:rPr>
                        <a:t> part of  Chairs responsibilities. </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0">
                <a:tc>
                  <a:txBody>
                    <a:bodyPr/>
                    <a:lstStyle/>
                    <a:p>
                      <a:pPr marL="81915" marR="69215" indent="30480">
                        <a:spcBef>
                          <a:spcPts val="0"/>
                        </a:spcBef>
                        <a:spcAft>
                          <a:spcPts val="0"/>
                        </a:spcAft>
                      </a:pPr>
                      <a:r>
                        <a:rPr lang="en-US" sz="1400">
                          <a:effectLst/>
                          <a:latin typeface="Arial"/>
                          <a:ea typeface="Times New Roman"/>
                          <a:cs typeface="Times New Roman"/>
                        </a:rPr>
                        <a:t>IRCC9 07/2017</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5405" marR="64135" algn="just">
                        <a:spcBef>
                          <a:spcPts val="0"/>
                        </a:spcBef>
                        <a:spcAft>
                          <a:spcPts val="0"/>
                        </a:spcAft>
                      </a:pPr>
                      <a:r>
                        <a:rPr lang="en-US" sz="1400" dirty="0">
                          <a:effectLst/>
                          <a:latin typeface="Arial"/>
                          <a:ea typeface="Times New Roman"/>
                          <a:cs typeface="Times New Roman"/>
                        </a:rPr>
                        <a:t>Provide the IRCC Chair with progress reports on the relevant tasks in the IHO 2017 Work </a:t>
                      </a:r>
                      <a:r>
                        <a:rPr lang="en-US" sz="1400" dirty="0" err="1">
                          <a:effectLst/>
                          <a:latin typeface="Arial"/>
                          <a:ea typeface="Times New Roman"/>
                          <a:cs typeface="Times New Roman"/>
                        </a:rPr>
                        <a:t>Programme</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65405" marR="64135" algn="just">
                        <a:spcBef>
                          <a:spcPts val="0"/>
                        </a:spcBef>
                        <a:spcAft>
                          <a:spcPts val="0"/>
                        </a:spcAft>
                      </a:pP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90170">
                        <a:spcBef>
                          <a:spcPts val="0"/>
                        </a:spcBef>
                        <a:spcAft>
                          <a:spcPts val="0"/>
                        </a:spcAft>
                      </a:pPr>
                      <a:r>
                        <a:rPr lang="en-US" sz="1400" dirty="0">
                          <a:effectLst/>
                          <a:latin typeface="Arial"/>
                          <a:ea typeface="Times New Roman"/>
                          <a:cs typeface="Times New Roman"/>
                        </a:rPr>
                        <a:t>RHCs and IRCC bodies</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a:spcBef>
                          <a:spcPts val="0"/>
                        </a:spcBef>
                        <a:spcAft>
                          <a:spcPts val="0"/>
                        </a:spcAft>
                      </a:pPr>
                      <a:r>
                        <a:rPr lang="en-US" sz="1400" dirty="0">
                          <a:solidFill>
                            <a:srgbClr val="FF0000"/>
                          </a:solidFill>
                          <a:effectLst/>
                          <a:latin typeface="Arial"/>
                          <a:ea typeface="Times New Roman"/>
                          <a:cs typeface="Times New Roman"/>
                        </a:rPr>
                        <a:t>Jan 2018</a:t>
                      </a:r>
                      <a:endParaRPr lang="en-US" sz="1400" dirty="0">
                        <a:solidFill>
                          <a:srgbClr val="FF0000"/>
                        </a:solidFill>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spcAft>
                          <a:spcPts val="0"/>
                        </a:spcAft>
                      </a:pPr>
                      <a:r>
                        <a:rPr lang="en-US" sz="1400" b="1">
                          <a:effectLst/>
                          <a:latin typeface="Arial"/>
                          <a:ea typeface="Times New Roman"/>
                          <a:cs typeface="Times New Roman"/>
                        </a:rPr>
                        <a:t>Integral</a:t>
                      </a:r>
                      <a:r>
                        <a:rPr lang="en-US" sz="1400">
                          <a:effectLst/>
                          <a:latin typeface="Arial"/>
                          <a:ea typeface="Times New Roman"/>
                          <a:cs typeface="Times New Roman"/>
                        </a:rPr>
                        <a:t> part of Chairs responsibilities </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6062">
                <a:tc>
                  <a:txBody>
                    <a:bodyPr/>
                    <a:lstStyle/>
                    <a:p>
                      <a:pPr marL="81915" marR="69215" indent="30480">
                        <a:spcBef>
                          <a:spcPts val="0"/>
                        </a:spcBef>
                        <a:spcAft>
                          <a:spcPts val="0"/>
                        </a:spcAft>
                      </a:pPr>
                      <a:r>
                        <a:rPr lang="en-US" sz="1400">
                          <a:effectLst/>
                          <a:latin typeface="Arial"/>
                          <a:ea typeface="Times New Roman"/>
                          <a:cs typeface="Times New Roman"/>
                        </a:rPr>
                        <a:t>IRCC9 08/2017</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5405" marR="79375">
                        <a:spcBef>
                          <a:spcPts val="0"/>
                        </a:spcBef>
                        <a:spcAft>
                          <a:spcPts val="0"/>
                        </a:spcAft>
                      </a:pPr>
                      <a:r>
                        <a:rPr lang="en-US" sz="1400" dirty="0">
                          <a:effectLst/>
                          <a:latin typeface="Arial"/>
                          <a:ea typeface="Times New Roman"/>
                          <a:cs typeface="Times New Roman"/>
                        </a:rPr>
                        <a:t>Provide to the IRCC Chair the estimated values as of 31 December 2017 and target values for 31 December 2018, complemented by the comments on the difficulties encountered and suggestions for a way forward</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65405" marR="79375">
                        <a:spcBef>
                          <a:spcPts val="0"/>
                        </a:spcBef>
                        <a:spcAft>
                          <a:spcPts val="0"/>
                        </a:spcAft>
                      </a:pP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109855">
                        <a:spcBef>
                          <a:spcPts val="0"/>
                        </a:spcBef>
                        <a:spcAft>
                          <a:spcPts val="0"/>
                        </a:spcAft>
                      </a:pPr>
                      <a:r>
                        <a:rPr lang="en-US" sz="1400" dirty="0">
                          <a:effectLst/>
                          <a:latin typeface="Arial"/>
                          <a:ea typeface="Times New Roman"/>
                          <a:cs typeface="Times New Roman"/>
                        </a:rPr>
                        <a:t>RHC Chairs</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a:spcBef>
                          <a:spcPts val="0"/>
                        </a:spcBef>
                        <a:spcAft>
                          <a:spcPts val="0"/>
                        </a:spcAft>
                      </a:pPr>
                      <a:r>
                        <a:rPr lang="en-US" sz="1400" dirty="0">
                          <a:solidFill>
                            <a:srgbClr val="FF0000"/>
                          </a:solidFill>
                          <a:effectLst/>
                          <a:latin typeface="Arial"/>
                          <a:ea typeface="Times New Roman"/>
                          <a:cs typeface="Times New Roman"/>
                        </a:rPr>
                        <a:t>Jan 2018</a:t>
                      </a:r>
                      <a:endParaRPr lang="en-US" sz="1400" dirty="0">
                        <a:solidFill>
                          <a:srgbClr val="FF0000"/>
                        </a:solidFill>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spcAft>
                          <a:spcPts val="0"/>
                        </a:spcAft>
                      </a:pPr>
                      <a:r>
                        <a:rPr lang="en-US" sz="1400" b="1" dirty="0">
                          <a:effectLst/>
                          <a:latin typeface="Arial"/>
                          <a:ea typeface="Times New Roman"/>
                          <a:cs typeface="Times New Roman"/>
                        </a:rPr>
                        <a:t>Integral</a:t>
                      </a:r>
                      <a:r>
                        <a:rPr lang="en-US" sz="1400" dirty="0">
                          <a:effectLst/>
                          <a:latin typeface="Arial"/>
                          <a:ea typeface="Times New Roman"/>
                          <a:cs typeface="Times New Roman"/>
                        </a:rPr>
                        <a:t> part of Chairs responsibilities.</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925465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84213" y="1125905"/>
            <a:ext cx="3296736" cy="430887"/>
          </a:xfrm>
          <a:prstGeom prst="rect">
            <a:avLst/>
          </a:prstGeom>
          <a:noFill/>
          <a:ln w="9525">
            <a:noFill/>
            <a:miter lim="800000"/>
            <a:headEnd/>
            <a:tailEnd/>
          </a:ln>
        </p:spPr>
        <p:txBody>
          <a:bodyPr wrap="none">
            <a:spAutoFit/>
          </a:bodyPr>
          <a:lstStyle/>
          <a:p>
            <a:r>
              <a:rPr lang="en-GB" dirty="0" smtClean="0">
                <a:solidFill>
                  <a:schemeClr val="tx2"/>
                </a:solidFill>
              </a:rPr>
              <a:t>Filtered Work Plan (3)</a:t>
            </a:r>
            <a:endParaRPr lang="en-GB" dirty="0">
              <a:solidFill>
                <a:schemeClr val="tx2"/>
              </a:solidFill>
            </a:endParaRPr>
          </a:p>
        </p:txBody>
      </p:sp>
      <p:sp>
        <p:nvSpPr>
          <p:cNvPr id="5" name="TextBox 4"/>
          <p:cNvSpPr txBox="1">
            <a:spLocks noChangeArrowheads="1"/>
          </p:cNvSpPr>
          <p:nvPr/>
        </p:nvSpPr>
        <p:spPr bwMode="auto">
          <a:xfrm>
            <a:off x="467544" y="404664"/>
            <a:ext cx="2712024" cy="461665"/>
          </a:xfrm>
          <a:prstGeom prst="rect">
            <a:avLst/>
          </a:prstGeom>
          <a:noFill/>
          <a:ln w="9525">
            <a:noFill/>
            <a:miter lim="800000"/>
            <a:headEnd/>
            <a:tailEnd/>
          </a:ln>
        </p:spPr>
        <p:txBody>
          <a:bodyPr wrap="none">
            <a:spAutoFit/>
          </a:bodyPr>
          <a:lstStyle/>
          <a:p>
            <a:r>
              <a:rPr lang="en-GB" sz="2400" dirty="0" smtClean="0">
                <a:solidFill>
                  <a:schemeClr val="tx2"/>
                </a:solidFill>
              </a:rPr>
              <a:t>IRRC9 </a:t>
            </a:r>
            <a:r>
              <a:rPr lang="en-GB" sz="2400" dirty="0" err="1" smtClean="0">
                <a:solidFill>
                  <a:schemeClr val="tx2"/>
                </a:solidFill>
              </a:rPr>
              <a:t>Workplan</a:t>
            </a:r>
            <a:endParaRPr lang="en-GB" sz="2400"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393717200"/>
              </p:ext>
            </p:extLst>
          </p:nvPr>
        </p:nvGraphicFramePr>
        <p:xfrm>
          <a:off x="395536" y="1628800"/>
          <a:ext cx="8208912" cy="4493451"/>
        </p:xfrm>
        <a:graphic>
          <a:graphicData uri="http://schemas.openxmlformats.org/drawingml/2006/table">
            <a:tbl>
              <a:tblPr firstRow="1" firstCol="1" lastRow="1" lastCol="1" bandRow="1" bandCol="1"/>
              <a:tblGrid>
                <a:gridCol w="864096"/>
                <a:gridCol w="78892"/>
                <a:gridCol w="3377492"/>
                <a:gridCol w="1080120"/>
                <a:gridCol w="1008112"/>
                <a:gridCol w="1800200"/>
              </a:tblGrid>
              <a:tr h="375354">
                <a:tc gridSpan="2">
                  <a:txBody>
                    <a:bodyPr/>
                    <a:lstStyle/>
                    <a:p>
                      <a:pPr marL="68580" marR="68580" algn="ctr">
                        <a:spcBef>
                          <a:spcPts val="0"/>
                        </a:spcBef>
                        <a:spcAft>
                          <a:spcPts val="0"/>
                        </a:spcAft>
                      </a:pPr>
                      <a:r>
                        <a:rPr lang="en-US" sz="1400" b="1" dirty="0">
                          <a:effectLst/>
                          <a:latin typeface="Arial"/>
                          <a:ea typeface="Times New Roman"/>
                          <a:cs typeface="Times New Roman"/>
                        </a:rPr>
                        <a:t>No</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marL="849630" marR="848995" algn="ctr">
                        <a:spcBef>
                          <a:spcPts val="0"/>
                        </a:spcBef>
                        <a:spcAft>
                          <a:spcPts val="0"/>
                        </a:spcAft>
                      </a:pPr>
                      <a:r>
                        <a:rPr lang="en-US" sz="1400" b="1" dirty="0">
                          <a:effectLst/>
                          <a:latin typeface="Arial"/>
                          <a:ea typeface="Times New Roman"/>
                          <a:cs typeface="Times New Roman"/>
                        </a:rPr>
                        <a:t>ACTIVITY</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49555" marR="109855">
                        <a:spcBef>
                          <a:spcPts val="0"/>
                        </a:spcBef>
                        <a:spcAft>
                          <a:spcPts val="0"/>
                        </a:spcAft>
                      </a:pPr>
                      <a:r>
                        <a:rPr lang="en-US" sz="1400" b="1">
                          <a:effectLst/>
                          <a:latin typeface="Arial"/>
                          <a:ea typeface="Times New Roman"/>
                          <a:cs typeface="Times New Roman"/>
                        </a:rPr>
                        <a:t>RESP.</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7470">
                        <a:spcBef>
                          <a:spcPts val="0"/>
                        </a:spcBef>
                        <a:spcAft>
                          <a:spcPts val="0"/>
                        </a:spcAft>
                      </a:pPr>
                      <a:r>
                        <a:rPr lang="en-US" sz="1400" b="1">
                          <a:effectLst/>
                          <a:latin typeface="Arial"/>
                          <a:ea typeface="Times New Roman"/>
                          <a:cs typeface="Times New Roman"/>
                        </a:rPr>
                        <a:t>DEADLINE</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3525">
                        <a:spcBef>
                          <a:spcPts val="0"/>
                        </a:spcBef>
                        <a:spcAft>
                          <a:spcPts val="0"/>
                        </a:spcAft>
                      </a:pPr>
                      <a:r>
                        <a:rPr lang="en-US" sz="1400" b="1">
                          <a:effectLst/>
                          <a:latin typeface="Arial"/>
                          <a:ea typeface="Times New Roman"/>
                          <a:cs typeface="Times New Roman"/>
                        </a:rPr>
                        <a:t>Proposed MACHC ACTION</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91587">
                <a:tc gridSpan="6">
                  <a:txBody>
                    <a:bodyPr/>
                    <a:lstStyle/>
                    <a:p>
                      <a:pPr marL="2495550" marR="2494915" algn="ctr">
                        <a:spcBef>
                          <a:spcPts val="0"/>
                        </a:spcBef>
                        <a:spcAft>
                          <a:spcPts val="0"/>
                        </a:spcAft>
                      </a:pPr>
                      <a:r>
                        <a:rPr lang="en-US" sz="1400" b="1" dirty="0">
                          <a:effectLst/>
                          <a:latin typeface="Arial"/>
                          <a:ea typeface="Times New Roman"/>
                          <a:cs typeface="Times New Roman"/>
                        </a:rPr>
                        <a:t>Outreach</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97662">
                <a:tc>
                  <a:txBody>
                    <a:bodyPr/>
                    <a:lstStyle/>
                    <a:p>
                      <a:pPr marL="81915" marR="69215" indent="30480">
                        <a:spcBef>
                          <a:spcPts val="0"/>
                        </a:spcBef>
                        <a:spcAft>
                          <a:spcPts val="0"/>
                        </a:spcAft>
                      </a:pPr>
                      <a:r>
                        <a:rPr lang="en-US" sz="1400">
                          <a:effectLst/>
                          <a:latin typeface="Arial"/>
                          <a:ea typeface="Times New Roman"/>
                          <a:cs typeface="Times New Roman"/>
                        </a:rPr>
                        <a:t>IRCC9 11/2017</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5405" marR="293370">
                        <a:spcBef>
                          <a:spcPts val="0"/>
                        </a:spcBef>
                        <a:spcAft>
                          <a:spcPts val="0"/>
                        </a:spcAft>
                      </a:pPr>
                      <a:r>
                        <a:rPr lang="en-US" sz="1400" dirty="0">
                          <a:effectLst/>
                          <a:latin typeface="Arial"/>
                          <a:ea typeface="Times New Roman"/>
                          <a:cs typeface="Times New Roman"/>
                        </a:rPr>
                        <a:t>Provide material to the Secretariat to promote the achievements of IRCC bodies and </a:t>
                      </a:r>
                      <a:r>
                        <a:rPr lang="en-US" sz="1400" b="1" dirty="0">
                          <a:effectLst/>
                          <a:latin typeface="Arial"/>
                          <a:ea typeface="Times New Roman"/>
                          <a:cs typeface="Times New Roman"/>
                        </a:rPr>
                        <a:t>report to the IRCC Chair</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65405" marR="293370">
                        <a:spcBef>
                          <a:spcPts val="0"/>
                        </a:spcBef>
                        <a:spcAft>
                          <a:spcPts val="0"/>
                        </a:spcAft>
                      </a:pP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109855">
                        <a:spcBef>
                          <a:spcPts val="0"/>
                        </a:spcBef>
                        <a:spcAft>
                          <a:spcPts val="0"/>
                        </a:spcAft>
                      </a:pPr>
                      <a:r>
                        <a:rPr lang="en-US" sz="1400">
                          <a:effectLst/>
                          <a:latin typeface="Arial"/>
                          <a:ea typeface="Times New Roman"/>
                          <a:cs typeface="Times New Roman"/>
                        </a:rPr>
                        <a:t>IRCC</a:t>
                      </a:r>
                      <a:endParaRPr lang="en-US" sz="1400">
                        <a:effectLst/>
                        <a:latin typeface="Times New Roman"/>
                        <a:ea typeface="Times New Roman"/>
                        <a:cs typeface="Times New Roman"/>
                      </a:endParaRPr>
                    </a:p>
                    <a:p>
                      <a:pPr marL="65405" marR="109855">
                        <a:spcBef>
                          <a:spcPts val="0"/>
                        </a:spcBef>
                        <a:spcAft>
                          <a:spcPts val="0"/>
                        </a:spcAft>
                      </a:pPr>
                      <a:r>
                        <a:rPr lang="en-US" sz="1400">
                          <a:effectLst/>
                          <a:latin typeface="Arial"/>
                          <a:ea typeface="Times New Roman"/>
                          <a:cs typeface="Times New Roman"/>
                        </a:rPr>
                        <a:t>Members</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a:spcBef>
                          <a:spcPts val="0"/>
                        </a:spcBef>
                        <a:spcAft>
                          <a:spcPts val="0"/>
                        </a:spcAft>
                      </a:pPr>
                      <a:r>
                        <a:rPr lang="en-US" sz="1400" dirty="0">
                          <a:effectLst/>
                          <a:latin typeface="Arial"/>
                          <a:ea typeface="Times New Roman"/>
                          <a:cs typeface="Times New Roman"/>
                        </a:rPr>
                        <a:t>Dec 2017</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spcAft>
                          <a:spcPts val="0"/>
                        </a:spcAft>
                      </a:pPr>
                      <a:r>
                        <a:rPr lang="en-US" sz="1400" b="1">
                          <a:effectLst/>
                          <a:highlight>
                            <a:srgbClr val="FFFF00"/>
                          </a:highlight>
                          <a:latin typeface="Arial"/>
                          <a:ea typeface="Times New Roman"/>
                          <a:cs typeface="Times New Roman"/>
                        </a:rPr>
                        <a:t>New</a:t>
                      </a:r>
                      <a:r>
                        <a:rPr lang="en-US" sz="1400" b="1">
                          <a:effectLst/>
                          <a:latin typeface="Arial"/>
                          <a:ea typeface="Times New Roman"/>
                          <a:cs typeface="Times New Roman"/>
                        </a:rPr>
                        <a:t> continuous action</a:t>
                      </a:r>
                      <a:r>
                        <a:rPr lang="en-US" sz="1400">
                          <a:effectLst/>
                          <a:latin typeface="Arial"/>
                          <a:ea typeface="Times New Roman"/>
                          <a:cs typeface="Times New Roman"/>
                        </a:rPr>
                        <a:t> for chair to coordinate</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0708">
                <a:tc>
                  <a:txBody>
                    <a:bodyPr/>
                    <a:lstStyle/>
                    <a:p>
                      <a:pPr marL="81915" marR="69215" indent="30480">
                        <a:spcBef>
                          <a:spcPts val="0"/>
                        </a:spcBef>
                        <a:spcAft>
                          <a:spcPts val="0"/>
                        </a:spcAft>
                      </a:pPr>
                      <a:r>
                        <a:rPr lang="en-US" sz="1400">
                          <a:effectLst/>
                          <a:latin typeface="Arial"/>
                          <a:ea typeface="Times New Roman"/>
                          <a:cs typeface="Times New Roman"/>
                        </a:rPr>
                        <a:t>IRCC9 12/2017</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5405" marR="96520">
                        <a:spcBef>
                          <a:spcPts val="0"/>
                        </a:spcBef>
                        <a:spcAft>
                          <a:spcPts val="0"/>
                        </a:spcAft>
                      </a:pPr>
                      <a:r>
                        <a:rPr lang="en-US" sz="1400" dirty="0">
                          <a:effectLst/>
                          <a:latin typeface="Arial"/>
                          <a:ea typeface="Times New Roman"/>
                          <a:cs typeface="Times New Roman"/>
                        </a:rPr>
                        <a:t>Continue to engage suspended Member States (MSs) in their region to encourage their re-admission to the IHO and </a:t>
                      </a:r>
                      <a:r>
                        <a:rPr lang="en-US" sz="1400" b="1" dirty="0">
                          <a:effectLst/>
                          <a:latin typeface="Arial"/>
                          <a:ea typeface="Times New Roman"/>
                          <a:cs typeface="Times New Roman"/>
                        </a:rPr>
                        <a:t>report to the IRCC Chair</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65405" marR="96520">
                        <a:spcBef>
                          <a:spcPts val="0"/>
                        </a:spcBef>
                        <a:spcAft>
                          <a:spcPts val="0"/>
                        </a:spcAft>
                      </a:pP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303530">
                        <a:spcBef>
                          <a:spcPts val="0"/>
                        </a:spcBef>
                        <a:spcAft>
                          <a:spcPts val="0"/>
                        </a:spcAft>
                      </a:pPr>
                      <a:r>
                        <a:rPr lang="en-US" sz="1400" dirty="0" err="1">
                          <a:effectLst/>
                          <a:latin typeface="Arial"/>
                          <a:ea typeface="Times New Roman"/>
                          <a:cs typeface="Times New Roman"/>
                        </a:rPr>
                        <a:t>EAtHC</a:t>
                      </a:r>
                      <a:r>
                        <a:rPr lang="en-US" sz="1400" dirty="0">
                          <a:effectLst/>
                          <a:latin typeface="Arial"/>
                          <a:ea typeface="Times New Roman"/>
                          <a:cs typeface="Times New Roman"/>
                        </a:rPr>
                        <a:t> MACHC </a:t>
                      </a:r>
                      <a:r>
                        <a:rPr lang="en-US" sz="1400" dirty="0" smtClean="0">
                          <a:effectLst/>
                          <a:latin typeface="Arial"/>
                          <a:ea typeface="Times New Roman"/>
                          <a:cs typeface="Times New Roman"/>
                        </a:rPr>
                        <a:t>BSHC</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a:spcBef>
                          <a:spcPts val="0"/>
                        </a:spcBef>
                        <a:spcAft>
                          <a:spcPts val="0"/>
                        </a:spcAft>
                      </a:pPr>
                      <a:r>
                        <a:rPr lang="en-US" sz="1400">
                          <a:effectLst/>
                          <a:latin typeface="Arial"/>
                          <a:ea typeface="Times New Roman"/>
                          <a:cs typeface="Times New Roman"/>
                        </a:rPr>
                        <a:t>Dec 2017</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spcAft>
                          <a:spcPts val="0"/>
                        </a:spcAft>
                      </a:pPr>
                      <a:r>
                        <a:rPr lang="en-US" sz="1400" b="1">
                          <a:effectLst/>
                          <a:highlight>
                            <a:srgbClr val="FFFF00"/>
                          </a:highlight>
                          <a:latin typeface="Arial"/>
                          <a:ea typeface="Times New Roman"/>
                          <a:cs typeface="Times New Roman"/>
                        </a:rPr>
                        <a:t>New</a:t>
                      </a:r>
                      <a:r>
                        <a:rPr lang="en-US" sz="1400" b="1">
                          <a:effectLst/>
                          <a:latin typeface="Arial"/>
                          <a:ea typeface="Times New Roman"/>
                          <a:cs typeface="Times New Roman"/>
                        </a:rPr>
                        <a:t> open action</a:t>
                      </a:r>
                      <a:r>
                        <a:rPr lang="en-US" sz="1400">
                          <a:effectLst/>
                          <a:latin typeface="Arial"/>
                          <a:ea typeface="Times New Roman"/>
                          <a:cs typeface="Times New Roman"/>
                        </a:rPr>
                        <a:t> for Chair </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3031">
                <a:tc>
                  <a:txBody>
                    <a:bodyPr/>
                    <a:lstStyle/>
                    <a:p>
                      <a:pPr marL="81915" marR="69215" indent="30480">
                        <a:spcBef>
                          <a:spcPts val="0"/>
                        </a:spcBef>
                        <a:spcAft>
                          <a:spcPts val="0"/>
                        </a:spcAft>
                      </a:pPr>
                      <a:r>
                        <a:rPr lang="en-US" sz="1400">
                          <a:effectLst/>
                          <a:latin typeface="Arial"/>
                          <a:ea typeface="Times New Roman"/>
                          <a:cs typeface="Times New Roman"/>
                        </a:rPr>
                        <a:t>IRCC9 13/2017</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5405" marR="102870">
                        <a:spcBef>
                          <a:spcPts val="0"/>
                        </a:spcBef>
                        <a:spcAft>
                          <a:spcPts val="0"/>
                        </a:spcAft>
                      </a:pPr>
                      <a:r>
                        <a:rPr lang="en-US" sz="1400">
                          <a:effectLst/>
                          <a:latin typeface="Arial"/>
                          <a:ea typeface="Times New Roman"/>
                          <a:cs typeface="Times New Roman"/>
                        </a:rPr>
                        <a:t>Contribute to the development of C-55.</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65405" marR="102870">
                        <a:spcBef>
                          <a:spcPts val="0"/>
                        </a:spcBef>
                        <a:spcAft>
                          <a:spcPts val="0"/>
                        </a:spcAft>
                      </a:pP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129540">
                        <a:spcBef>
                          <a:spcPts val="0"/>
                        </a:spcBef>
                        <a:spcAft>
                          <a:spcPts val="0"/>
                        </a:spcAft>
                      </a:pPr>
                      <a:r>
                        <a:rPr lang="en-US" sz="1400" dirty="0">
                          <a:effectLst/>
                          <a:latin typeface="Arial"/>
                          <a:ea typeface="Times New Roman"/>
                          <a:cs typeface="Times New Roman"/>
                        </a:rPr>
                        <a:t>IRCC and RHC Chairs</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a:spcBef>
                          <a:spcPts val="0"/>
                        </a:spcBef>
                        <a:spcAft>
                          <a:spcPts val="0"/>
                        </a:spcAft>
                      </a:pPr>
                      <a:r>
                        <a:rPr lang="en-US" sz="1400" dirty="0">
                          <a:effectLst/>
                          <a:latin typeface="Arial"/>
                          <a:ea typeface="Times New Roman"/>
                          <a:cs typeface="Times New Roman"/>
                        </a:rPr>
                        <a:t>IRCC10</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spcAft>
                          <a:spcPts val="0"/>
                        </a:spcAft>
                      </a:pPr>
                      <a:r>
                        <a:rPr lang="en-US" sz="1400" b="1">
                          <a:effectLst/>
                          <a:latin typeface="Arial"/>
                          <a:ea typeface="Times New Roman"/>
                          <a:cs typeface="Times New Roman"/>
                        </a:rPr>
                        <a:t>Already continuous action</a:t>
                      </a:r>
                      <a:r>
                        <a:rPr lang="en-US" sz="1400">
                          <a:effectLst/>
                          <a:latin typeface="Arial"/>
                          <a:ea typeface="Times New Roman"/>
                          <a:cs typeface="Times New Roman"/>
                        </a:rPr>
                        <a:t> 17.2.14</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8186">
                <a:tc>
                  <a:txBody>
                    <a:bodyPr/>
                    <a:lstStyle/>
                    <a:p>
                      <a:pPr marL="81915" marR="69215" indent="30480">
                        <a:spcBef>
                          <a:spcPts val="0"/>
                        </a:spcBef>
                        <a:spcAft>
                          <a:spcPts val="0"/>
                        </a:spcAft>
                      </a:pPr>
                      <a:r>
                        <a:rPr lang="en-US" sz="1400">
                          <a:effectLst/>
                          <a:latin typeface="Arial"/>
                          <a:ea typeface="Times New Roman"/>
                          <a:cs typeface="Times New Roman"/>
                        </a:rPr>
                        <a:t>IRCC9 14/2017</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5405" marR="94615">
                        <a:spcBef>
                          <a:spcPts val="0"/>
                        </a:spcBef>
                        <a:spcAft>
                          <a:spcPts val="0"/>
                        </a:spcAft>
                      </a:pPr>
                      <a:r>
                        <a:rPr lang="en-US" sz="1400">
                          <a:effectLst/>
                          <a:latin typeface="Arial"/>
                          <a:ea typeface="Times New Roman"/>
                          <a:cs typeface="Times New Roman"/>
                        </a:rPr>
                        <a:t>Contribute to monitoring and improving the global status of hydrographic surveying.</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65405" marR="94615">
                        <a:spcBef>
                          <a:spcPts val="0"/>
                        </a:spcBef>
                        <a:spcAft>
                          <a:spcPts val="0"/>
                        </a:spcAft>
                      </a:pP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180" marR="116840" algn="l">
                        <a:spcBef>
                          <a:spcPts val="0"/>
                        </a:spcBef>
                        <a:spcAft>
                          <a:spcPts val="0"/>
                        </a:spcAft>
                      </a:pPr>
                      <a:r>
                        <a:rPr lang="en-US" sz="1400" dirty="0">
                          <a:effectLst/>
                          <a:latin typeface="Arial"/>
                          <a:ea typeface="Times New Roman"/>
                          <a:cs typeface="Times New Roman"/>
                        </a:rPr>
                        <a:t>RHC Chairs</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a:spcBef>
                          <a:spcPts val="0"/>
                        </a:spcBef>
                        <a:spcAft>
                          <a:spcPts val="0"/>
                        </a:spcAft>
                      </a:pPr>
                      <a:r>
                        <a:rPr lang="en-US" sz="1400" dirty="0">
                          <a:effectLst/>
                          <a:latin typeface="Arial"/>
                          <a:ea typeface="Times New Roman"/>
                          <a:cs typeface="Times New Roman"/>
                        </a:rPr>
                        <a:t>IRCC10</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spcAft>
                          <a:spcPts val="0"/>
                        </a:spcAft>
                      </a:pPr>
                      <a:r>
                        <a:rPr lang="en-US" sz="1400" b="1" dirty="0">
                          <a:effectLst/>
                          <a:latin typeface="Arial"/>
                          <a:ea typeface="Times New Roman"/>
                          <a:cs typeface="Times New Roman"/>
                        </a:rPr>
                        <a:t>Already covered</a:t>
                      </a:r>
                      <a:r>
                        <a:rPr lang="en-US" sz="1400" dirty="0">
                          <a:effectLst/>
                          <a:latin typeface="Arial"/>
                          <a:ea typeface="Times New Roman"/>
                          <a:cs typeface="Times New Roman"/>
                        </a:rPr>
                        <a:t> by many open and continuous action items. Also by </a:t>
                      </a:r>
                      <a:r>
                        <a:rPr lang="en-US" sz="1400" b="1" dirty="0">
                          <a:effectLst/>
                          <a:latin typeface="Arial"/>
                          <a:ea typeface="Times New Roman"/>
                          <a:cs typeface="Times New Roman"/>
                        </a:rPr>
                        <a:t>MICC</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6331">
                <a:tc>
                  <a:txBody>
                    <a:bodyPr/>
                    <a:lstStyle/>
                    <a:p>
                      <a:pPr marL="81915" marR="69215" indent="30480">
                        <a:spcBef>
                          <a:spcPts val="0"/>
                        </a:spcBef>
                        <a:spcAft>
                          <a:spcPts val="0"/>
                        </a:spcAft>
                      </a:pPr>
                      <a:r>
                        <a:rPr lang="en-US" sz="1400">
                          <a:effectLst/>
                          <a:latin typeface="Arial"/>
                          <a:ea typeface="Times New Roman"/>
                          <a:cs typeface="Times New Roman"/>
                        </a:rPr>
                        <a:t>IRCC9 15/2017</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5405" marR="133985">
                        <a:spcBef>
                          <a:spcPts val="0"/>
                        </a:spcBef>
                        <a:spcAft>
                          <a:spcPts val="0"/>
                        </a:spcAft>
                      </a:pPr>
                      <a:r>
                        <a:rPr lang="en-US" sz="1400">
                          <a:effectLst/>
                          <a:latin typeface="Arial"/>
                          <a:ea typeface="Times New Roman"/>
                          <a:cs typeface="Times New Roman"/>
                        </a:rPr>
                        <a:t>Contribute to improving the framework of IHO response to marine disasters.</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65405" marR="133985">
                        <a:spcBef>
                          <a:spcPts val="0"/>
                        </a:spcBef>
                        <a:spcAft>
                          <a:spcPts val="0"/>
                        </a:spcAft>
                      </a:pP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180" marR="116840" algn="l">
                        <a:spcBef>
                          <a:spcPts val="0"/>
                        </a:spcBef>
                        <a:spcAft>
                          <a:spcPts val="0"/>
                        </a:spcAft>
                      </a:pPr>
                      <a:r>
                        <a:rPr lang="en-US" sz="1400" dirty="0">
                          <a:effectLst/>
                          <a:latin typeface="Arial"/>
                          <a:ea typeface="Times New Roman"/>
                          <a:cs typeface="Times New Roman"/>
                        </a:rPr>
                        <a:t>RHC Chairs</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a:spcBef>
                          <a:spcPts val="0"/>
                        </a:spcBef>
                        <a:spcAft>
                          <a:spcPts val="0"/>
                        </a:spcAft>
                      </a:pPr>
                      <a:r>
                        <a:rPr lang="en-US" sz="1400">
                          <a:effectLst/>
                          <a:latin typeface="Arial"/>
                          <a:ea typeface="Times New Roman"/>
                          <a:cs typeface="Times New Roman"/>
                        </a:rPr>
                        <a:t>IRCC10</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spcAft>
                          <a:spcPts val="0"/>
                        </a:spcAft>
                      </a:pPr>
                      <a:r>
                        <a:rPr lang="en-US" sz="1400" dirty="0">
                          <a:effectLst/>
                          <a:latin typeface="Arial"/>
                          <a:ea typeface="Times New Roman"/>
                          <a:cs typeface="Times New Roman"/>
                        </a:rPr>
                        <a:t>Already incorporated into the </a:t>
                      </a:r>
                      <a:r>
                        <a:rPr lang="en-US" sz="1400" b="1" dirty="0">
                          <a:effectLst/>
                          <a:latin typeface="Arial"/>
                          <a:ea typeface="Times New Roman"/>
                          <a:cs typeface="Times New Roman"/>
                        </a:rPr>
                        <a:t>Statutes</a:t>
                      </a:r>
                      <a:r>
                        <a:rPr lang="en-US" sz="1400" dirty="0">
                          <a:effectLst/>
                          <a:latin typeface="Arial"/>
                          <a:ea typeface="Times New Roman"/>
                          <a:cs typeface="Times New Roman"/>
                        </a:rPr>
                        <a:t> and as standing </a:t>
                      </a:r>
                      <a:r>
                        <a:rPr lang="en-US" sz="1400" b="1" dirty="0">
                          <a:effectLst/>
                          <a:latin typeface="Arial"/>
                          <a:ea typeface="Times New Roman"/>
                          <a:cs typeface="Times New Roman"/>
                        </a:rPr>
                        <a:t>agenda</a:t>
                      </a:r>
                      <a:r>
                        <a:rPr lang="en-US" sz="1400" dirty="0">
                          <a:effectLst/>
                          <a:latin typeface="Arial"/>
                          <a:ea typeface="Times New Roman"/>
                          <a:cs typeface="Times New Roman"/>
                        </a:rPr>
                        <a:t> item during MACHC.</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70631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84213" y="1125905"/>
            <a:ext cx="3296736" cy="430887"/>
          </a:xfrm>
          <a:prstGeom prst="rect">
            <a:avLst/>
          </a:prstGeom>
          <a:noFill/>
          <a:ln w="9525">
            <a:noFill/>
            <a:miter lim="800000"/>
            <a:headEnd/>
            <a:tailEnd/>
          </a:ln>
        </p:spPr>
        <p:txBody>
          <a:bodyPr wrap="none">
            <a:spAutoFit/>
          </a:bodyPr>
          <a:lstStyle/>
          <a:p>
            <a:r>
              <a:rPr lang="en-GB" dirty="0" smtClean="0">
                <a:solidFill>
                  <a:schemeClr val="tx2"/>
                </a:solidFill>
              </a:rPr>
              <a:t>Filtered Work Plan (4)</a:t>
            </a:r>
            <a:endParaRPr lang="en-GB" dirty="0">
              <a:solidFill>
                <a:schemeClr val="tx2"/>
              </a:solidFill>
            </a:endParaRPr>
          </a:p>
        </p:txBody>
      </p:sp>
      <p:sp>
        <p:nvSpPr>
          <p:cNvPr id="5" name="TextBox 4"/>
          <p:cNvSpPr txBox="1">
            <a:spLocks noChangeArrowheads="1"/>
          </p:cNvSpPr>
          <p:nvPr/>
        </p:nvSpPr>
        <p:spPr bwMode="auto">
          <a:xfrm>
            <a:off x="467544" y="404664"/>
            <a:ext cx="2712024" cy="461665"/>
          </a:xfrm>
          <a:prstGeom prst="rect">
            <a:avLst/>
          </a:prstGeom>
          <a:noFill/>
          <a:ln w="9525">
            <a:noFill/>
            <a:miter lim="800000"/>
            <a:headEnd/>
            <a:tailEnd/>
          </a:ln>
        </p:spPr>
        <p:txBody>
          <a:bodyPr wrap="none">
            <a:spAutoFit/>
          </a:bodyPr>
          <a:lstStyle/>
          <a:p>
            <a:r>
              <a:rPr lang="en-GB" sz="2400" dirty="0" smtClean="0">
                <a:solidFill>
                  <a:schemeClr val="tx2"/>
                </a:solidFill>
              </a:rPr>
              <a:t>IRRC9 </a:t>
            </a:r>
            <a:r>
              <a:rPr lang="en-GB" sz="2400" dirty="0" err="1" smtClean="0">
                <a:solidFill>
                  <a:schemeClr val="tx2"/>
                </a:solidFill>
              </a:rPr>
              <a:t>Workplan</a:t>
            </a:r>
            <a:endParaRPr lang="en-GB" sz="2400" dirty="0">
              <a:solidFill>
                <a:schemeClr val="tx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805139772"/>
              </p:ext>
            </p:extLst>
          </p:nvPr>
        </p:nvGraphicFramePr>
        <p:xfrm>
          <a:off x="179512" y="1563266"/>
          <a:ext cx="8712968" cy="4704662"/>
        </p:xfrm>
        <a:graphic>
          <a:graphicData uri="http://schemas.openxmlformats.org/drawingml/2006/table">
            <a:tbl>
              <a:tblPr firstRow="1" firstCol="1" lastRow="1" lastCol="1" bandRow="1" bandCol="1"/>
              <a:tblGrid>
                <a:gridCol w="889189"/>
                <a:gridCol w="3791331"/>
                <a:gridCol w="993078"/>
                <a:gridCol w="87042"/>
                <a:gridCol w="1010062"/>
                <a:gridCol w="1942266"/>
              </a:tblGrid>
              <a:tr h="359181">
                <a:tc>
                  <a:txBody>
                    <a:bodyPr/>
                    <a:lstStyle/>
                    <a:p>
                      <a:pPr marL="68580" marR="68580" algn="ctr">
                        <a:spcBef>
                          <a:spcPts val="0"/>
                        </a:spcBef>
                        <a:spcAft>
                          <a:spcPts val="0"/>
                        </a:spcAft>
                      </a:pPr>
                      <a:r>
                        <a:rPr lang="en-US" sz="1400" b="1" dirty="0">
                          <a:effectLst/>
                          <a:latin typeface="Arial"/>
                          <a:ea typeface="Times New Roman"/>
                          <a:cs typeface="Times New Roman"/>
                        </a:rPr>
                        <a:t>No</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849630" marR="848995" algn="ctr">
                        <a:spcBef>
                          <a:spcPts val="0"/>
                        </a:spcBef>
                        <a:spcAft>
                          <a:spcPts val="0"/>
                        </a:spcAft>
                      </a:pPr>
                      <a:r>
                        <a:rPr lang="en-US" sz="1400" b="1" dirty="0">
                          <a:effectLst/>
                          <a:latin typeface="Arial"/>
                          <a:ea typeface="Times New Roman"/>
                          <a:cs typeface="Times New Roman"/>
                        </a:rPr>
                        <a:t>ACTIVITY</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49555" marR="109855">
                        <a:spcBef>
                          <a:spcPts val="0"/>
                        </a:spcBef>
                        <a:spcAft>
                          <a:spcPts val="0"/>
                        </a:spcAft>
                      </a:pPr>
                      <a:r>
                        <a:rPr lang="en-US" sz="1400" b="1" dirty="0">
                          <a:effectLst/>
                          <a:latin typeface="Arial"/>
                          <a:ea typeface="Times New Roman"/>
                          <a:cs typeface="Times New Roman"/>
                        </a:rPr>
                        <a:t>RESP.</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77470">
                        <a:spcBef>
                          <a:spcPts val="0"/>
                        </a:spcBef>
                        <a:spcAft>
                          <a:spcPts val="0"/>
                        </a:spcAft>
                      </a:pPr>
                      <a:r>
                        <a:rPr lang="en-US" sz="1400" b="1">
                          <a:effectLst/>
                          <a:latin typeface="Arial"/>
                          <a:ea typeface="Times New Roman"/>
                          <a:cs typeface="Times New Roman"/>
                        </a:rPr>
                        <a:t>DEADLINE</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marL="263525">
                        <a:spcBef>
                          <a:spcPts val="0"/>
                        </a:spcBef>
                        <a:spcAft>
                          <a:spcPts val="0"/>
                        </a:spcAft>
                      </a:pPr>
                      <a:r>
                        <a:rPr lang="en-US" sz="1400" b="1">
                          <a:effectLst/>
                          <a:latin typeface="Arial"/>
                          <a:ea typeface="Times New Roman"/>
                          <a:cs typeface="Times New Roman"/>
                        </a:rPr>
                        <a:t>Proposed MACHC ACTION</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83332">
                <a:tc gridSpan="6">
                  <a:txBody>
                    <a:bodyPr/>
                    <a:lstStyle/>
                    <a:p>
                      <a:pPr marL="2495550" marR="2494915" algn="ctr">
                        <a:spcBef>
                          <a:spcPts val="0"/>
                        </a:spcBef>
                        <a:spcAft>
                          <a:spcPts val="0"/>
                        </a:spcAft>
                      </a:pPr>
                      <a:r>
                        <a:rPr lang="en-US" sz="1400" b="1" dirty="0">
                          <a:effectLst/>
                          <a:latin typeface="Arial"/>
                          <a:ea typeface="Times New Roman"/>
                          <a:cs typeface="Times New Roman"/>
                        </a:rPr>
                        <a:t>Outreach</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0560">
                <a:tc>
                  <a:txBody>
                    <a:bodyPr/>
                    <a:lstStyle/>
                    <a:p>
                      <a:pPr marL="81915" marR="69215" indent="30480">
                        <a:spcBef>
                          <a:spcPts val="0"/>
                        </a:spcBef>
                        <a:spcAft>
                          <a:spcPts val="0"/>
                        </a:spcAft>
                      </a:pPr>
                      <a:r>
                        <a:rPr lang="en-US" sz="1400">
                          <a:effectLst/>
                          <a:latin typeface="Arial"/>
                          <a:ea typeface="Times New Roman"/>
                          <a:cs typeface="Times New Roman"/>
                        </a:rPr>
                        <a:t>IRCC9 16/2017</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79375">
                        <a:spcBef>
                          <a:spcPts val="0"/>
                        </a:spcBef>
                        <a:spcAft>
                          <a:spcPts val="0"/>
                        </a:spcAft>
                      </a:pPr>
                      <a:r>
                        <a:rPr lang="en-US" sz="1400" dirty="0">
                          <a:effectLst/>
                          <a:latin typeface="Arial"/>
                          <a:ea typeface="Times New Roman"/>
                          <a:cs typeface="Times New Roman"/>
                        </a:rPr>
                        <a:t>Contribute to the development of MSDI</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5405" marR="109855">
                        <a:spcBef>
                          <a:spcPts val="0"/>
                        </a:spcBef>
                        <a:spcAft>
                          <a:spcPts val="0"/>
                        </a:spcAft>
                      </a:pPr>
                      <a:r>
                        <a:rPr lang="en-US" sz="1400">
                          <a:effectLst/>
                          <a:latin typeface="Arial"/>
                          <a:ea typeface="Times New Roman"/>
                          <a:cs typeface="Times New Roman"/>
                        </a:rPr>
                        <a:t>IRCC</a:t>
                      </a:r>
                      <a:endParaRPr lang="en-US" sz="1400">
                        <a:effectLst/>
                        <a:latin typeface="Times New Roman"/>
                        <a:ea typeface="Times New Roman"/>
                        <a:cs typeface="Times New Roman"/>
                      </a:endParaRPr>
                    </a:p>
                    <a:p>
                      <a:pPr marL="65405" marR="109855">
                        <a:spcBef>
                          <a:spcPts val="0"/>
                        </a:spcBef>
                        <a:spcAft>
                          <a:spcPts val="0"/>
                        </a:spcAft>
                      </a:pPr>
                      <a:r>
                        <a:rPr lang="en-US" sz="1400">
                          <a:effectLst/>
                          <a:latin typeface="Arial"/>
                          <a:ea typeface="Times New Roman"/>
                          <a:cs typeface="Times New Roman"/>
                        </a:rPr>
                        <a:t>Members</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65405">
                        <a:spcBef>
                          <a:spcPts val="0"/>
                        </a:spcBef>
                        <a:spcAft>
                          <a:spcPts val="0"/>
                        </a:spcAft>
                      </a:pP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a:spcBef>
                          <a:spcPts val="0"/>
                        </a:spcBef>
                        <a:spcAft>
                          <a:spcPts val="0"/>
                        </a:spcAft>
                      </a:pPr>
                      <a:r>
                        <a:rPr lang="en-US" sz="1400">
                          <a:effectLst/>
                          <a:latin typeface="Arial"/>
                          <a:ea typeface="Times New Roman"/>
                          <a:cs typeface="Times New Roman"/>
                        </a:rPr>
                        <a:t>IRCC10</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spcAft>
                          <a:spcPts val="0"/>
                        </a:spcAft>
                      </a:pPr>
                      <a:r>
                        <a:rPr lang="en-US" sz="1400">
                          <a:effectLst/>
                          <a:latin typeface="Arial"/>
                          <a:ea typeface="Times New Roman"/>
                          <a:cs typeface="Times New Roman"/>
                        </a:rPr>
                        <a:t>By </a:t>
                      </a:r>
                      <a:r>
                        <a:rPr lang="en-US" sz="1400" b="1">
                          <a:effectLst/>
                          <a:latin typeface="Arial"/>
                          <a:ea typeface="Times New Roman"/>
                          <a:cs typeface="Times New Roman"/>
                        </a:rPr>
                        <a:t>MEIP</a:t>
                      </a:r>
                      <a:r>
                        <a:rPr lang="en-US" sz="1400">
                          <a:effectLst/>
                          <a:latin typeface="Arial"/>
                          <a:ea typeface="Times New Roman"/>
                          <a:cs typeface="Times New Roman"/>
                        </a:rPr>
                        <a:t> coordinator</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560">
                <a:tc>
                  <a:txBody>
                    <a:bodyPr/>
                    <a:lstStyle/>
                    <a:p>
                      <a:pPr marL="81915" marR="69215" indent="30480">
                        <a:spcBef>
                          <a:spcPts val="0"/>
                        </a:spcBef>
                        <a:spcAft>
                          <a:spcPts val="0"/>
                        </a:spcAft>
                      </a:pPr>
                      <a:r>
                        <a:rPr lang="en-US" sz="1400">
                          <a:effectLst/>
                          <a:latin typeface="Arial"/>
                          <a:ea typeface="Times New Roman"/>
                          <a:cs typeface="Times New Roman"/>
                        </a:rPr>
                        <a:t>IRCC9 17/2017</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102870">
                        <a:spcBef>
                          <a:spcPts val="0"/>
                        </a:spcBef>
                        <a:spcAft>
                          <a:spcPts val="0"/>
                        </a:spcAft>
                      </a:pPr>
                      <a:r>
                        <a:rPr lang="en-US" sz="1400" dirty="0">
                          <a:effectLst/>
                          <a:latin typeface="Arial"/>
                          <a:ea typeface="Times New Roman"/>
                          <a:cs typeface="Times New Roman"/>
                        </a:rPr>
                        <a:t>Contribute to the development of CSB</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5405" marR="109855">
                        <a:spcBef>
                          <a:spcPts val="0"/>
                        </a:spcBef>
                        <a:spcAft>
                          <a:spcPts val="0"/>
                        </a:spcAft>
                      </a:pPr>
                      <a:r>
                        <a:rPr lang="en-US" sz="1400" dirty="0">
                          <a:effectLst/>
                          <a:latin typeface="Arial"/>
                          <a:ea typeface="Times New Roman"/>
                          <a:cs typeface="Times New Roman"/>
                        </a:rPr>
                        <a:t>IRCC</a:t>
                      </a:r>
                      <a:endParaRPr lang="en-US" sz="1400" dirty="0">
                        <a:effectLst/>
                        <a:latin typeface="Times New Roman"/>
                        <a:ea typeface="Times New Roman"/>
                        <a:cs typeface="Times New Roman"/>
                      </a:endParaRPr>
                    </a:p>
                    <a:p>
                      <a:pPr marL="65405" marR="109855">
                        <a:spcBef>
                          <a:spcPts val="0"/>
                        </a:spcBef>
                        <a:spcAft>
                          <a:spcPts val="0"/>
                        </a:spcAft>
                      </a:pPr>
                      <a:r>
                        <a:rPr lang="en-US" sz="1400" dirty="0">
                          <a:effectLst/>
                          <a:latin typeface="Arial"/>
                          <a:ea typeface="Times New Roman"/>
                          <a:cs typeface="Times New Roman"/>
                        </a:rPr>
                        <a:t>Members</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65405">
                        <a:spcBef>
                          <a:spcPts val="0"/>
                        </a:spcBef>
                        <a:spcAft>
                          <a:spcPts val="0"/>
                        </a:spcAft>
                      </a:pP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a:spcBef>
                          <a:spcPts val="0"/>
                        </a:spcBef>
                        <a:spcAft>
                          <a:spcPts val="0"/>
                        </a:spcAft>
                      </a:pPr>
                      <a:r>
                        <a:rPr lang="en-US" sz="1400">
                          <a:effectLst/>
                          <a:latin typeface="Arial"/>
                          <a:ea typeface="Times New Roman"/>
                          <a:cs typeface="Times New Roman"/>
                        </a:rPr>
                        <a:t>IRCC10</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spcAft>
                          <a:spcPts val="0"/>
                        </a:spcAft>
                      </a:pPr>
                      <a:r>
                        <a:rPr lang="en-US" sz="1400">
                          <a:effectLst/>
                          <a:latin typeface="Arial"/>
                          <a:ea typeface="Times New Roman"/>
                          <a:cs typeface="Times New Roman"/>
                        </a:rPr>
                        <a:t>By</a:t>
                      </a:r>
                      <a:r>
                        <a:rPr lang="en-US" sz="1400" b="1">
                          <a:effectLst/>
                          <a:latin typeface="Arial"/>
                          <a:ea typeface="Times New Roman"/>
                          <a:cs typeface="Times New Roman"/>
                        </a:rPr>
                        <a:t> CBC</a:t>
                      </a:r>
                      <a:r>
                        <a:rPr lang="en-US" sz="1400">
                          <a:effectLst/>
                          <a:latin typeface="Arial"/>
                          <a:ea typeface="Times New Roman"/>
                          <a:cs typeface="Times New Roman"/>
                        </a:rPr>
                        <a:t> and TOR of CB WG</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7542">
                <a:tc>
                  <a:txBody>
                    <a:bodyPr/>
                    <a:lstStyle/>
                    <a:p>
                      <a:pPr marL="81915" marR="69215" indent="30480">
                        <a:spcBef>
                          <a:spcPts val="0"/>
                        </a:spcBef>
                        <a:spcAft>
                          <a:spcPts val="0"/>
                        </a:spcAft>
                      </a:pPr>
                      <a:r>
                        <a:rPr lang="en-US" sz="1400">
                          <a:effectLst/>
                          <a:latin typeface="Arial"/>
                          <a:ea typeface="Times New Roman"/>
                          <a:cs typeface="Times New Roman"/>
                        </a:rPr>
                        <a:t>IRCC9 18/2017</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83820">
                        <a:spcBef>
                          <a:spcPts val="0"/>
                        </a:spcBef>
                        <a:spcAft>
                          <a:spcPts val="0"/>
                        </a:spcAft>
                      </a:pPr>
                      <a:r>
                        <a:rPr lang="en-US" sz="1400">
                          <a:effectLst/>
                          <a:latin typeface="Arial"/>
                          <a:ea typeface="Times New Roman"/>
                          <a:cs typeface="Times New Roman"/>
                        </a:rPr>
                        <a:t>Encourage MSs and representatives of industry and academia to promote  and to work together to ensure that the best possible use is made of Satellite</a:t>
                      </a:r>
                      <a:r>
                        <a:rPr lang="en-US" sz="1400" spc="-70">
                          <a:effectLst/>
                          <a:latin typeface="Arial"/>
                          <a:ea typeface="Times New Roman"/>
                          <a:cs typeface="Times New Roman"/>
                        </a:rPr>
                        <a:t> </a:t>
                      </a:r>
                      <a:r>
                        <a:rPr lang="en-US" sz="1400">
                          <a:effectLst/>
                          <a:latin typeface="Arial"/>
                          <a:ea typeface="Times New Roman"/>
                          <a:cs typeface="Times New Roman"/>
                        </a:rPr>
                        <a:t>Derived Bathymetry  </a:t>
                      </a:r>
                      <a:r>
                        <a:rPr lang="en-US" sz="1400" b="1">
                          <a:effectLst/>
                          <a:latin typeface="Arial"/>
                          <a:ea typeface="Times New Roman"/>
                          <a:cs typeface="Times New Roman"/>
                        </a:rPr>
                        <a:t>and report back to the IRCC</a:t>
                      </a:r>
                      <a:r>
                        <a:rPr lang="en-US" sz="1400" spc="-10">
                          <a:effectLst/>
                          <a:latin typeface="Arial"/>
                          <a:ea typeface="Times New Roman"/>
                          <a:cs typeface="Times New Roman"/>
                        </a:rPr>
                        <a:t> </a:t>
                      </a:r>
                      <a:r>
                        <a:rPr lang="en-US" sz="1400">
                          <a:effectLst/>
                          <a:latin typeface="Arial"/>
                          <a:ea typeface="Times New Roman"/>
                          <a:cs typeface="Times New Roman"/>
                        </a:rPr>
                        <a:t>Chair</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43180" marR="116840" algn="ctr">
                        <a:spcBef>
                          <a:spcPts val="0"/>
                        </a:spcBef>
                        <a:spcAft>
                          <a:spcPts val="0"/>
                        </a:spcAft>
                      </a:pPr>
                      <a:r>
                        <a:rPr lang="en-US" sz="1400" dirty="0">
                          <a:effectLst/>
                          <a:latin typeface="Arial"/>
                          <a:ea typeface="Times New Roman"/>
                          <a:cs typeface="Times New Roman"/>
                        </a:rPr>
                        <a:t>RHC Chairs</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65405">
                        <a:spcBef>
                          <a:spcPts val="0"/>
                        </a:spcBef>
                        <a:spcAft>
                          <a:spcPts val="0"/>
                        </a:spcAft>
                      </a:pP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a:spcBef>
                          <a:spcPts val="0"/>
                        </a:spcBef>
                        <a:spcAft>
                          <a:spcPts val="0"/>
                        </a:spcAft>
                      </a:pPr>
                      <a:r>
                        <a:rPr lang="en-US" sz="1400" dirty="0">
                          <a:effectLst/>
                          <a:latin typeface="Arial"/>
                          <a:ea typeface="Times New Roman"/>
                          <a:cs typeface="Times New Roman"/>
                        </a:rPr>
                        <a:t>Dec 2017</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spcAft>
                          <a:spcPts val="0"/>
                        </a:spcAft>
                      </a:pPr>
                      <a:r>
                        <a:rPr lang="en-US" sz="1400" b="1">
                          <a:effectLst/>
                          <a:highlight>
                            <a:srgbClr val="FFFF00"/>
                          </a:highlight>
                          <a:latin typeface="Arial"/>
                          <a:ea typeface="Times New Roman"/>
                          <a:cs typeface="Times New Roman"/>
                        </a:rPr>
                        <a:t>New</a:t>
                      </a:r>
                      <a:r>
                        <a:rPr lang="en-US" sz="1400">
                          <a:effectLst/>
                          <a:latin typeface="Arial"/>
                          <a:ea typeface="Times New Roman"/>
                          <a:cs typeface="Times New Roman"/>
                        </a:rPr>
                        <a:t> </a:t>
                      </a:r>
                      <a:r>
                        <a:rPr lang="en-US" sz="1400" b="1">
                          <a:effectLst/>
                          <a:latin typeface="Arial"/>
                          <a:ea typeface="Times New Roman"/>
                          <a:cs typeface="Times New Roman"/>
                        </a:rPr>
                        <a:t>continuous action</a:t>
                      </a:r>
                      <a:r>
                        <a:rPr lang="en-US" sz="1400">
                          <a:effectLst/>
                          <a:latin typeface="Arial"/>
                          <a:ea typeface="Times New Roman"/>
                          <a:cs typeface="Times New Roman"/>
                        </a:rPr>
                        <a:t> for Members States to act upon.</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530">
                <a:tc>
                  <a:txBody>
                    <a:bodyPr/>
                    <a:lstStyle/>
                    <a:p>
                      <a:pPr marL="81915" marR="69215" indent="30480">
                        <a:spcBef>
                          <a:spcPts val="0"/>
                        </a:spcBef>
                        <a:spcAft>
                          <a:spcPts val="0"/>
                        </a:spcAft>
                      </a:pPr>
                      <a:r>
                        <a:rPr lang="en-US" sz="1400">
                          <a:effectLst/>
                          <a:latin typeface="Arial"/>
                          <a:ea typeface="Times New Roman"/>
                          <a:cs typeface="Times New Roman"/>
                        </a:rPr>
                        <a:t>IRCC9 19/2017</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281940">
                        <a:spcBef>
                          <a:spcPts val="0"/>
                        </a:spcBef>
                        <a:spcAft>
                          <a:spcPts val="0"/>
                        </a:spcAft>
                      </a:pPr>
                      <a:r>
                        <a:rPr lang="en-US" sz="1400">
                          <a:effectLst/>
                          <a:latin typeface="Arial"/>
                          <a:ea typeface="Times New Roman"/>
                          <a:cs typeface="Times New Roman"/>
                        </a:rPr>
                        <a:t>Consider the participation of stakeholders at the RHC conferences and report to the IRCC Chair</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43180" marR="116840" algn="ctr">
                        <a:spcBef>
                          <a:spcPts val="0"/>
                        </a:spcBef>
                        <a:spcAft>
                          <a:spcPts val="0"/>
                        </a:spcAft>
                      </a:pPr>
                      <a:r>
                        <a:rPr lang="en-US" sz="1400" dirty="0">
                          <a:effectLst/>
                          <a:latin typeface="Arial"/>
                          <a:ea typeface="Times New Roman"/>
                          <a:cs typeface="Times New Roman"/>
                        </a:rPr>
                        <a:t>RHC Chairs</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65405">
                        <a:spcBef>
                          <a:spcPts val="0"/>
                        </a:spcBef>
                        <a:spcAft>
                          <a:spcPts val="0"/>
                        </a:spcAft>
                      </a:pP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a:spcBef>
                          <a:spcPts val="0"/>
                        </a:spcBef>
                        <a:spcAft>
                          <a:spcPts val="0"/>
                        </a:spcAft>
                      </a:pPr>
                      <a:r>
                        <a:rPr lang="en-US" sz="1400" dirty="0">
                          <a:effectLst/>
                          <a:latin typeface="Arial"/>
                          <a:ea typeface="Times New Roman"/>
                          <a:cs typeface="Times New Roman"/>
                        </a:rPr>
                        <a:t>Dec 2017</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spcAft>
                          <a:spcPts val="0"/>
                        </a:spcAft>
                      </a:pPr>
                      <a:r>
                        <a:rPr lang="en-US" sz="1400" b="1" dirty="0">
                          <a:effectLst/>
                          <a:latin typeface="Arial"/>
                          <a:ea typeface="Times New Roman"/>
                          <a:cs typeface="Times New Roman"/>
                        </a:rPr>
                        <a:t>Completed</a:t>
                      </a:r>
                      <a:r>
                        <a:rPr lang="en-US" sz="1400" dirty="0">
                          <a:effectLst/>
                          <a:latin typeface="Arial"/>
                          <a:ea typeface="Times New Roman"/>
                          <a:cs typeface="Times New Roman"/>
                        </a:rPr>
                        <a:t>. MACHC conference are open fora.</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3857">
                <a:tc>
                  <a:txBody>
                    <a:bodyPr/>
                    <a:lstStyle/>
                    <a:p>
                      <a:pPr marL="81915" marR="69215" indent="30480">
                        <a:spcBef>
                          <a:spcPts val="0"/>
                        </a:spcBef>
                        <a:spcAft>
                          <a:spcPts val="0"/>
                        </a:spcAft>
                      </a:pPr>
                      <a:r>
                        <a:rPr lang="en-US" sz="1400">
                          <a:effectLst/>
                          <a:latin typeface="Arial"/>
                          <a:ea typeface="Times New Roman"/>
                          <a:cs typeface="Times New Roman"/>
                        </a:rPr>
                        <a:t>IRCC9 20/2017</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60325">
                        <a:spcBef>
                          <a:spcPts val="0"/>
                        </a:spcBef>
                        <a:spcAft>
                          <a:spcPts val="0"/>
                        </a:spcAft>
                      </a:pPr>
                      <a:r>
                        <a:rPr lang="en-US" sz="1400" dirty="0">
                          <a:effectLst/>
                          <a:latin typeface="Arial"/>
                          <a:ea typeface="Times New Roman"/>
                          <a:cs typeface="Times New Roman"/>
                        </a:rPr>
                        <a:t>Invite GEBCO Guiding Committee / Bathymetric Regional Project Chairs to attend corresponding RHCs meetings, aiming at strengthening collaboration with a priority on improving high resolution shallow water bathymetry at the regional level and report to the IRCC Chair</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5405" marR="342900" algn="ctr">
                        <a:spcBef>
                          <a:spcPts val="0"/>
                        </a:spcBef>
                        <a:spcAft>
                          <a:spcPts val="0"/>
                        </a:spcAft>
                      </a:pPr>
                      <a:r>
                        <a:rPr lang="en-US" sz="1400" dirty="0">
                          <a:effectLst/>
                          <a:latin typeface="Arial"/>
                          <a:ea typeface="Times New Roman"/>
                          <a:cs typeface="Times New Roman"/>
                        </a:rPr>
                        <a:t>RHCs, GEBCO</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65405">
                        <a:spcBef>
                          <a:spcPts val="0"/>
                        </a:spcBef>
                        <a:spcAft>
                          <a:spcPts val="0"/>
                        </a:spcAft>
                      </a:pP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a:spcBef>
                          <a:spcPts val="0"/>
                        </a:spcBef>
                        <a:spcAft>
                          <a:spcPts val="0"/>
                        </a:spcAft>
                      </a:pPr>
                      <a:r>
                        <a:rPr lang="en-US" sz="1400">
                          <a:effectLst/>
                          <a:latin typeface="Arial"/>
                          <a:ea typeface="Times New Roman"/>
                          <a:cs typeface="Times New Roman"/>
                        </a:rPr>
                        <a:t>Dec 2017</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spcAft>
                          <a:spcPts val="0"/>
                        </a:spcAft>
                      </a:pPr>
                      <a:r>
                        <a:rPr lang="en-US" sz="1400" b="1" dirty="0">
                          <a:effectLst/>
                          <a:latin typeface="Arial"/>
                          <a:ea typeface="Times New Roman"/>
                          <a:cs typeface="Times New Roman"/>
                        </a:rPr>
                        <a:t>Completed</a:t>
                      </a:r>
                      <a:r>
                        <a:rPr lang="en-US" sz="1400" dirty="0">
                          <a:effectLst/>
                          <a:latin typeface="Arial"/>
                          <a:ea typeface="Times New Roman"/>
                          <a:cs typeface="Times New Roman"/>
                        </a:rPr>
                        <a:t>. GEBCO is standing agenda item during MACHC Conference</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472929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84213" y="980728"/>
            <a:ext cx="3296736" cy="430887"/>
          </a:xfrm>
          <a:prstGeom prst="rect">
            <a:avLst/>
          </a:prstGeom>
          <a:noFill/>
          <a:ln w="9525">
            <a:noFill/>
            <a:miter lim="800000"/>
            <a:headEnd/>
            <a:tailEnd/>
          </a:ln>
        </p:spPr>
        <p:txBody>
          <a:bodyPr wrap="none">
            <a:spAutoFit/>
          </a:bodyPr>
          <a:lstStyle/>
          <a:p>
            <a:r>
              <a:rPr lang="en-GB" dirty="0" smtClean="0">
                <a:solidFill>
                  <a:schemeClr val="tx2"/>
                </a:solidFill>
              </a:rPr>
              <a:t>Filtered Work Plan (5)</a:t>
            </a:r>
            <a:endParaRPr lang="en-GB" dirty="0">
              <a:solidFill>
                <a:schemeClr val="tx2"/>
              </a:solidFill>
            </a:endParaRPr>
          </a:p>
        </p:txBody>
      </p:sp>
      <p:sp>
        <p:nvSpPr>
          <p:cNvPr id="5" name="TextBox 4"/>
          <p:cNvSpPr txBox="1">
            <a:spLocks noChangeArrowheads="1"/>
          </p:cNvSpPr>
          <p:nvPr/>
        </p:nvSpPr>
        <p:spPr bwMode="auto">
          <a:xfrm>
            <a:off x="467544" y="404664"/>
            <a:ext cx="2712024" cy="461665"/>
          </a:xfrm>
          <a:prstGeom prst="rect">
            <a:avLst/>
          </a:prstGeom>
          <a:noFill/>
          <a:ln w="9525">
            <a:noFill/>
            <a:miter lim="800000"/>
            <a:headEnd/>
            <a:tailEnd/>
          </a:ln>
        </p:spPr>
        <p:txBody>
          <a:bodyPr wrap="none">
            <a:spAutoFit/>
          </a:bodyPr>
          <a:lstStyle/>
          <a:p>
            <a:r>
              <a:rPr lang="en-GB" sz="2400" dirty="0" smtClean="0">
                <a:solidFill>
                  <a:schemeClr val="tx2"/>
                </a:solidFill>
              </a:rPr>
              <a:t>IRRC9 </a:t>
            </a:r>
            <a:r>
              <a:rPr lang="en-GB" sz="2400" dirty="0" err="1" smtClean="0">
                <a:solidFill>
                  <a:schemeClr val="tx2"/>
                </a:solidFill>
              </a:rPr>
              <a:t>Workplan</a:t>
            </a:r>
            <a:endParaRPr lang="en-GB" sz="2400" dirty="0">
              <a:solidFill>
                <a:schemeClr val="tx2"/>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463821113"/>
              </p:ext>
            </p:extLst>
          </p:nvPr>
        </p:nvGraphicFramePr>
        <p:xfrm>
          <a:off x="395537" y="1412776"/>
          <a:ext cx="8208910" cy="4917960"/>
        </p:xfrm>
        <a:graphic>
          <a:graphicData uri="http://schemas.openxmlformats.org/drawingml/2006/table">
            <a:tbl>
              <a:tblPr firstRow="1" firstCol="1" lastRow="1" lastCol="1" bandRow="1" bandCol="1"/>
              <a:tblGrid>
                <a:gridCol w="864095"/>
                <a:gridCol w="3456384"/>
                <a:gridCol w="1080120"/>
                <a:gridCol w="1008112"/>
                <a:gridCol w="1800199"/>
              </a:tblGrid>
              <a:tr h="373960">
                <a:tc>
                  <a:txBody>
                    <a:bodyPr/>
                    <a:lstStyle/>
                    <a:p>
                      <a:pPr marL="68580" marR="68580" algn="ctr">
                        <a:spcBef>
                          <a:spcPts val="170"/>
                        </a:spcBef>
                        <a:spcAft>
                          <a:spcPts val="0"/>
                        </a:spcAft>
                      </a:pPr>
                      <a:r>
                        <a:rPr lang="en-US" sz="1400" b="1" dirty="0">
                          <a:effectLst/>
                          <a:latin typeface="Arial"/>
                          <a:ea typeface="Times New Roman"/>
                          <a:cs typeface="Times New Roman"/>
                        </a:rPr>
                        <a:t>No</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849630" marR="848995" algn="ctr">
                        <a:spcBef>
                          <a:spcPts val="170"/>
                        </a:spcBef>
                        <a:spcAft>
                          <a:spcPts val="0"/>
                        </a:spcAft>
                      </a:pPr>
                      <a:r>
                        <a:rPr lang="en-US" sz="1400" b="1">
                          <a:effectLst/>
                          <a:latin typeface="Arial"/>
                          <a:ea typeface="Times New Roman"/>
                          <a:cs typeface="Times New Roman"/>
                        </a:rPr>
                        <a:t>ACTIVITY</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49555" marR="109855">
                        <a:spcBef>
                          <a:spcPts val="170"/>
                        </a:spcBef>
                        <a:spcAft>
                          <a:spcPts val="0"/>
                        </a:spcAft>
                      </a:pPr>
                      <a:r>
                        <a:rPr lang="en-US" sz="1400" b="1">
                          <a:effectLst/>
                          <a:latin typeface="Arial"/>
                          <a:ea typeface="Times New Roman"/>
                          <a:cs typeface="Times New Roman"/>
                        </a:rPr>
                        <a:t>RESP.</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7470">
                        <a:spcBef>
                          <a:spcPts val="170"/>
                        </a:spcBef>
                        <a:spcAft>
                          <a:spcPts val="0"/>
                        </a:spcAft>
                      </a:pPr>
                      <a:r>
                        <a:rPr lang="en-US" sz="1400" b="1">
                          <a:effectLst/>
                          <a:latin typeface="Arial"/>
                          <a:ea typeface="Times New Roman"/>
                          <a:cs typeface="Times New Roman"/>
                        </a:rPr>
                        <a:t>DEADLINE</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3525">
                        <a:spcBef>
                          <a:spcPts val="170"/>
                        </a:spcBef>
                        <a:spcAft>
                          <a:spcPts val="0"/>
                        </a:spcAft>
                      </a:pPr>
                      <a:r>
                        <a:rPr lang="en-US" sz="1400" b="1">
                          <a:effectLst/>
                          <a:latin typeface="Arial"/>
                          <a:ea typeface="Times New Roman"/>
                          <a:cs typeface="Times New Roman"/>
                        </a:rPr>
                        <a:t>Proposed MACHC ACTION</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90875">
                <a:tc gridSpan="5">
                  <a:txBody>
                    <a:bodyPr/>
                    <a:lstStyle/>
                    <a:p>
                      <a:pPr marL="2495550" marR="2494915" algn="ctr">
                        <a:spcBef>
                          <a:spcPts val="170"/>
                        </a:spcBef>
                        <a:spcAft>
                          <a:spcPts val="0"/>
                        </a:spcAft>
                      </a:pPr>
                      <a:r>
                        <a:rPr lang="en-US" sz="1400" b="1" dirty="0">
                          <a:effectLst/>
                          <a:latin typeface="Arial"/>
                          <a:ea typeface="Times New Roman"/>
                          <a:cs typeface="Times New Roman"/>
                        </a:rPr>
                        <a:t>Outreach</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7400">
                <a:tc>
                  <a:txBody>
                    <a:bodyPr/>
                    <a:lstStyle/>
                    <a:p>
                      <a:pPr marL="81915" marR="69215" indent="30480">
                        <a:spcBef>
                          <a:spcPts val="170"/>
                        </a:spcBef>
                        <a:spcAft>
                          <a:spcPts val="0"/>
                        </a:spcAft>
                      </a:pPr>
                      <a:r>
                        <a:rPr lang="en-US" sz="1400">
                          <a:effectLst/>
                          <a:latin typeface="Arial"/>
                          <a:ea typeface="Times New Roman"/>
                          <a:cs typeface="Times New Roman"/>
                        </a:rPr>
                        <a:t>IRCC9 21/2017</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230505">
                        <a:spcBef>
                          <a:spcPts val="170"/>
                        </a:spcBef>
                        <a:spcAft>
                          <a:spcPts val="0"/>
                        </a:spcAft>
                      </a:pPr>
                      <a:r>
                        <a:rPr lang="en-US" sz="1400" dirty="0">
                          <a:effectLst/>
                          <a:latin typeface="Arial"/>
                          <a:ea typeface="Times New Roman"/>
                          <a:cs typeface="Times New Roman"/>
                        </a:rPr>
                        <a:t>continue supporting GEBCO regional projects and report back to IRCC</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180" marR="116840" algn="ctr">
                        <a:spcBef>
                          <a:spcPts val="170"/>
                        </a:spcBef>
                        <a:spcAft>
                          <a:spcPts val="0"/>
                        </a:spcAft>
                      </a:pPr>
                      <a:r>
                        <a:rPr lang="en-US" sz="1400">
                          <a:effectLst/>
                          <a:latin typeface="Arial"/>
                          <a:ea typeface="Times New Roman"/>
                          <a:cs typeface="Times New Roman"/>
                        </a:rPr>
                        <a:t>RHC Chairs</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a:spcBef>
                          <a:spcPts val="170"/>
                        </a:spcBef>
                        <a:spcAft>
                          <a:spcPts val="0"/>
                        </a:spcAft>
                      </a:pPr>
                      <a:r>
                        <a:rPr lang="en-US" sz="1400">
                          <a:effectLst/>
                          <a:latin typeface="Arial"/>
                          <a:ea typeface="Times New Roman"/>
                          <a:cs typeface="Times New Roman"/>
                        </a:rPr>
                        <a:t>IRCC10</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b="1">
                          <a:effectLst/>
                          <a:latin typeface="Arial"/>
                          <a:ea typeface="Times New Roman"/>
                          <a:cs typeface="Times New Roman"/>
                        </a:rPr>
                        <a:t>Already open action</a:t>
                      </a:r>
                      <a:r>
                        <a:rPr lang="en-US" sz="1400">
                          <a:effectLst/>
                          <a:latin typeface="Arial"/>
                          <a:ea typeface="Times New Roman"/>
                          <a:cs typeface="Times New Roman"/>
                        </a:rPr>
                        <a:t> 17.6.5</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940">
                <a:tc>
                  <a:txBody>
                    <a:bodyPr/>
                    <a:lstStyle/>
                    <a:p>
                      <a:pPr marL="81915" marR="69215" indent="30480">
                        <a:spcBef>
                          <a:spcPts val="170"/>
                        </a:spcBef>
                        <a:spcAft>
                          <a:spcPts val="0"/>
                        </a:spcAft>
                      </a:pPr>
                      <a:r>
                        <a:rPr lang="en-US" sz="1400">
                          <a:effectLst/>
                          <a:latin typeface="Arial"/>
                          <a:ea typeface="Times New Roman"/>
                          <a:cs typeface="Times New Roman"/>
                        </a:rPr>
                        <a:t>IRCC9 22/2017</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102870">
                        <a:spcBef>
                          <a:spcPts val="170"/>
                        </a:spcBef>
                        <a:spcAft>
                          <a:spcPts val="0"/>
                        </a:spcAft>
                      </a:pPr>
                      <a:r>
                        <a:rPr lang="en-US" sz="1400" dirty="0">
                          <a:effectLst/>
                          <a:latin typeface="Arial"/>
                          <a:ea typeface="Times New Roman"/>
                          <a:cs typeface="Times New Roman"/>
                        </a:rPr>
                        <a:t>invite and encourage Member States to participate in the annual GEBCO GC meetings</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2705" marR="116840" algn="ctr">
                        <a:spcBef>
                          <a:spcPts val="170"/>
                        </a:spcBef>
                        <a:spcAft>
                          <a:spcPts val="0"/>
                        </a:spcAft>
                      </a:pPr>
                      <a:r>
                        <a:rPr lang="en-US" sz="1400">
                          <a:effectLst/>
                          <a:latin typeface="Arial"/>
                          <a:ea typeface="Times New Roman"/>
                          <a:cs typeface="Times New Roman"/>
                        </a:rPr>
                        <a:t>GGC Chair</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a:spcBef>
                          <a:spcPts val="170"/>
                        </a:spcBef>
                        <a:spcAft>
                          <a:spcPts val="0"/>
                        </a:spcAft>
                      </a:pPr>
                      <a:r>
                        <a:rPr lang="en-US" sz="1400">
                          <a:effectLst/>
                          <a:latin typeface="Arial"/>
                          <a:ea typeface="Times New Roman"/>
                          <a:cs typeface="Times New Roman"/>
                        </a:rPr>
                        <a:t>IRCC10</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b="1">
                          <a:effectLst/>
                          <a:highlight>
                            <a:srgbClr val="FFFF00"/>
                          </a:highlight>
                          <a:latin typeface="Arial"/>
                          <a:ea typeface="Times New Roman"/>
                          <a:cs typeface="Times New Roman"/>
                        </a:rPr>
                        <a:t>New</a:t>
                      </a:r>
                      <a:r>
                        <a:rPr lang="en-US" sz="1400">
                          <a:effectLst/>
                          <a:latin typeface="Arial"/>
                          <a:ea typeface="Times New Roman"/>
                          <a:cs typeface="Times New Roman"/>
                        </a:rPr>
                        <a:t> </a:t>
                      </a:r>
                      <a:r>
                        <a:rPr lang="en-US" sz="1400" b="1">
                          <a:effectLst/>
                          <a:latin typeface="Arial"/>
                          <a:ea typeface="Times New Roman"/>
                          <a:cs typeface="Times New Roman"/>
                        </a:rPr>
                        <a:t>continuous action</a:t>
                      </a:r>
                      <a:r>
                        <a:rPr lang="en-US" sz="1400">
                          <a:effectLst/>
                          <a:latin typeface="Arial"/>
                          <a:ea typeface="Times New Roman"/>
                          <a:cs typeface="Times New Roman"/>
                        </a:rPr>
                        <a:t> for Members States to act upon.</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880">
                <a:tc>
                  <a:txBody>
                    <a:bodyPr/>
                    <a:lstStyle/>
                    <a:p>
                      <a:pPr marL="81915" marR="69215" indent="30480">
                        <a:spcBef>
                          <a:spcPts val="170"/>
                        </a:spcBef>
                        <a:spcAft>
                          <a:spcPts val="0"/>
                        </a:spcAft>
                      </a:pPr>
                      <a:r>
                        <a:rPr lang="en-US" sz="1400">
                          <a:effectLst/>
                          <a:latin typeface="Arial"/>
                          <a:ea typeface="Times New Roman"/>
                          <a:cs typeface="Times New Roman"/>
                        </a:rPr>
                        <a:t>IRCC9 23/2017</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181610">
                        <a:spcBef>
                          <a:spcPts val="170"/>
                        </a:spcBef>
                        <a:spcAft>
                          <a:spcPts val="0"/>
                        </a:spcAft>
                      </a:pPr>
                      <a:r>
                        <a:rPr lang="en-US" sz="1400" dirty="0">
                          <a:effectLst/>
                          <a:latin typeface="Arial"/>
                          <a:ea typeface="Times New Roman"/>
                          <a:cs typeface="Times New Roman"/>
                        </a:rPr>
                        <a:t>Encourage National Hydrographers to invest in English language training in order to increase the chances of their candidates being selected to Category "A" and Category "B" training courses delivered in English</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180" marR="116840" algn="ctr">
                        <a:spcBef>
                          <a:spcPts val="170"/>
                        </a:spcBef>
                        <a:spcAft>
                          <a:spcPts val="0"/>
                        </a:spcAft>
                      </a:pPr>
                      <a:r>
                        <a:rPr lang="en-US" sz="1400" dirty="0">
                          <a:effectLst/>
                          <a:latin typeface="Arial"/>
                          <a:ea typeface="Times New Roman"/>
                          <a:cs typeface="Times New Roman"/>
                        </a:rPr>
                        <a:t>RHC Chairs</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a:spcBef>
                          <a:spcPts val="170"/>
                        </a:spcBef>
                        <a:spcAft>
                          <a:spcPts val="0"/>
                        </a:spcAft>
                      </a:pPr>
                      <a:r>
                        <a:rPr lang="en-US" sz="1400" dirty="0">
                          <a:effectLst/>
                          <a:latin typeface="Arial"/>
                          <a:ea typeface="Times New Roman"/>
                          <a:cs typeface="Times New Roman"/>
                        </a:rPr>
                        <a:t>IRCC10</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b="1">
                          <a:effectLst/>
                          <a:latin typeface="Arial"/>
                          <a:ea typeface="Times New Roman"/>
                          <a:cs typeface="Times New Roman"/>
                        </a:rPr>
                        <a:t>Already continuous action</a:t>
                      </a:r>
                      <a:r>
                        <a:rPr lang="en-US" sz="1400">
                          <a:effectLst/>
                          <a:latin typeface="Arial"/>
                          <a:ea typeface="Times New Roman"/>
                          <a:cs typeface="Times New Roman"/>
                        </a:rPr>
                        <a:t> 16.2.2.11</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6606">
                <a:tc>
                  <a:txBody>
                    <a:bodyPr/>
                    <a:lstStyle/>
                    <a:p>
                      <a:pPr marL="81915" marR="69215" indent="30480">
                        <a:spcBef>
                          <a:spcPts val="170"/>
                        </a:spcBef>
                        <a:spcAft>
                          <a:spcPts val="0"/>
                        </a:spcAft>
                      </a:pPr>
                      <a:r>
                        <a:rPr lang="en-US" sz="1400">
                          <a:effectLst/>
                          <a:latin typeface="Arial"/>
                          <a:ea typeface="Times New Roman"/>
                          <a:cs typeface="Times New Roman"/>
                        </a:rPr>
                        <a:t>IRCC9 24/2017</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95250">
                        <a:spcBef>
                          <a:spcPts val="170"/>
                        </a:spcBef>
                        <a:spcAft>
                          <a:spcPts val="0"/>
                        </a:spcAft>
                      </a:pPr>
                      <a:r>
                        <a:rPr lang="en-US" sz="1400">
                          <a:effectLst/>
                          <a:latin typeface="Arial"/>
                          <a:ea typeface="Times New Roman"/>
                          <a:cs typeface="Times New Roman"/>
                        </a:rPr>
                        <a:t>work to reduce overlaps by applying the WEND Principles in defining approve ENC schemes</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180" marR="116840" algn="ctr">
                        <a:spcBef>
                          <a:spcPts val="170"/>
                        </a:spcBef>
                        <a:spcAft>
                          <a:spcPts val="0"/>
                        </a:spcAft>
                      </a:pPr>
                      <a:r>
                        <a:rPr lang="en-US" sz="1400">
                          <a:effectLst/>
                          <a:latin typeface="Arial"/>
                          <a:ea typeface="Times New Roman"/>
                          <a:cs typeface="Times New Roman"/>
                        </a:rPr>
                        <a:t>RHC Chairs</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a:spcBef>
                          <a:spcPts val="170"/>
                        </a:spcBef>
                        <a:spcAft>
                          <a:spcPts val="0"/>
                        </a:spcAft>
                      </a:pPr>
                      <a:r>
                        <a:rPr lang="en-US" sz="1400">
                          <a:effectLst/>
                          <a:latin typeface="Arial"/>
                          <a:ea typeface="Times New Roman"/>
                          <a:cs typeface="Times New Roman"/>
                        </a:rPr>
                        <a:t>IRCC10</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b="1" dirty="0">
                          <a:effectLst/>
                          <a:latin typeface="Arial"/>
                          <a:ea typeface="Times New Roman"/>
                          <a:cs typeface="Times New Roman"/>
                        </a:rPr>
                        <a:t>Completed </a:t>
                      </a:r>
                      <a:r>
                        <a:rPr lang="en-US" sz="1400" dirty="0">
                          <a:effectLst/>
                          <a:latin typeface="Arial"/>
                          <a:ea typeface="Times New Roman"/>
                          <a:cs typeface="Times New Roman"/>
                        </a:rPr>
                        <a:t>Part of standing MICC activities as assisted by IC-ENC.</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900">
                <a:tc>
                  <a:txBody>
                    <a:bodyPr/>
                    <a:lstStyle/>
                    <a:p>
                      <a:pPr marL="81915" marR="69215" indent="30480">
                        <a:spcBef>
                          <a:spcPts val="170"/>
                        </a:spcBef>
                        <a:spcAft>
                          <a:spcPts val="0"/>
                        </a:spcAft>
                      </a:pPr>
                      <a:r>
                        <a:rPr lang="en-US" sz="1400">
                          <a:effectLst/>
                          <a:latin typeface="Arial"/>
                          <a:ea typeface="Times New Roman"/>
                          <a:cs typeface="Times New Roman"/>
                        </a:rPr>
                        <a:t>IRCC9 25/2017</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177165">
                        <a:spcBef>
                          <a:spcPts val="170"/>
                        </a:spcBef>
                        <a:spcAft>
                          <a:spcPts val="0"/>
                        </a:spcAft>
                      </a:pPr>
                      <a:r>
                        <a:rPr lang="en-US" sz="1400">
                          <a:effectLst/>
                          <a:latin typeface="Arial"/>
                          <a:ea typeface="Times New Roman"/>
                          <a:cs typeface="Times New Roman"/>
                        </a:rPr>
                        <a:t>Facilitate resolution of important inconsistencies between paper charts and ENCs and between ENCs from different producers as identified by the RENCs or otherwise</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180" marR="116840" algn="ctr">
                        <a:spcBef>
                          <a:spcPts val="170"/>
                        </a:spcBef>
                        <a:spcAft>
                          <a:spcPts val="0"/>
                        </a:spcAft>
                      </a:pPr>
                      <a:r>
                        <a:rPr lang="en-US" sz="1400">
                          <a:effectLst/>
                          <a:latin typeface="Arial"/>
                          <a:ea typeface="Times New Roman"/>
                          <a:cs typeface="Times New Roman"/>
                        </a:rPr>
                        <a:t>RHC Chairs</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a:spcBef>
                          <a:spcPts val="170"/>
                        </a:spcBef>
                        <a:spcAft>
                          <a:spcPts val="0"/>
                        </a:spcAft>
                      </a:pPr>
                      <a:r>
                        <a:rPr lang="en-US" sz="1400">
                          <a:effectLst/>
                          <a:latin typeface="Arial"/>
                          <a:ea typeface="Times New Roman"/>
                          <a:cs typeface="Times New Roman"/>
                        </a:rPr>
                        <a:t>IRCC10</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b="1" dirty="0">
                          <a:effectLst/>
                          <a:latin typeface="Arial"/>
                          <a:ea typeface="Times New Roman"/>
                          <a:cs typeface="Times New Roman"/>
                        </a:rPr>
                        <a:t>Completed </a:t>
                      </a:r>
                      <a:r>
                        <a:rPr lang="en-US" sz="1400" dirty="0">
                          <a:effectLst/>
                          <a:latin typeface="Arial"/>
                          <a:ea typeface="Times New Roman"/>
                          <a:cs typeface="Times New Roman"/>
                        </a:rPr>
                        <a:t>Part of standing MICC activities as assisted by IC-ENC.</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495567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84213" y="1124744"/>
            <a:ext cx="3296736" cy="430887"/>
          </a:xfrm>
          <a:prstGeom prst="rect">
            <a:avLst/>
          </a:prstGeom>
          <a:noFill/>
          <a:ln w="9525">
            <a:noFill/>
            <a:miter lim="800000"/>
            <a:headEnd/>
            <a:tailEnd/>
          </a:ln>
        </p:spPr>
        <p:txBody>
          <a:bodyPr wrap="none">
            <a:spAutoFit/>
          </a:bodyPr>
          <a:lstStyle/>
          <a:p>
            <a:r>
              <a:rPr lang="en-GB" dirty="0" smtClean="0">
                <a:solidFill>
                  <a:schemeClr val="tx2"/>
                </a:solidFill>
              </a:rPr>
              <a:t>Filtered Work Plan (6)</a:t>
            </a:r>
            <a:endParaRPr lang="en-GB" dirty="0">
              <a:solidFill>
                <a:schemeClr val="tx2"/>
              </a:solidFill>
            </a:endParaRPr>
          </a:p>
        </p:txBody>
      </p:sp>
      <p:sp>
        <p:nvSpPr>
          <p:cNvPr id="5" name="TextBox 4"/>
          <p:cNvSpPr txBox="1">
            <a:spLocks noChangeArrowheads="1"/>
          </p:cNvSpPr>
          <p:nvPr/>
        </p:nvSpPr>
        <p:spPr bwMode="auto">
          <a:xfrm>
            <a:off x="467544" y="404664"/>
            <a:ext cx="2712024" cy="461665"/>
          </a:xfrm>
          <a:prstGeom prst="rect">
            <a:avLst/>
          </a:prstGeom>
          <a:noFill/>
          <a:ln w="9525">
            <a:noFill/>
            <a:miter lim="800000"/>
            <a:headEnd/>
            <a:tailEnd/>
          </a:ln>
        </p:spPr>
        <p:txBody>
          <a:bodyPr wrap="none">
            <a:spAutoFit/>
          </a:bodyPr>
          <a:lstStyle/>
          <a:p>
            <a:r>
              <a:rPr lang="en-GB" sz="2400" dirty="0" smtClean="0">
                <a:solidFill>
                  <a:schemeClr val="tx2"/>
                </a:solidFill>
              </a:rPr>
              <a:t>IRRC9 </a:t>
            </a:r>
            <a:r>
              <a:rPr lang="en-GB" sz="2400" dirty="0" err="1" smtClean="0">
                <a:solidFill>
                  <a:schemeClr val="tx2"/>
                </a:solidFill>
              </a:rPr>
              <a:t>Workplan</a:t>
            </a:r>
            <a:endParaRPr lang="en-GB" sz="2400"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034646040"/>
              </p:ext>
            </p:extLst>
          </p:nvPr>
        </p:nvGraphicFramePr>
        <p:xfrm>
          <a:off x="395536" y="1655081"/>
          <a:ext cx="8208912" cy="4053840"/>
        </p:xfrm>
        <a:graphic>
          <a:graphicData uri="http://schemas.openxmlformats.org/drawingml/2006/table">
            <a:tbl>
              <a:tblPr firstRow="1" firstCol="1" lastRow="1" lastCol="1" bandRow="1" bandCol="1"/>
              <a:tblGrid>
                <a:gridCol w="769861"/>
                <a:gridCol w="94235"/>
                <a:gridCol w="3456384"/>
                <a:gridCol w="1080120"/>
                <a:gridCol w="1008112"/>
                <a:gridCol w="1800200"/>
              </a:tblGrid>
              <a:tr h="361364">
                <a:tc>
                  <a:txBody>
                    <a:bodyPr/>
                    <a:lstStyle/>
                    <a:p>
                      <a:pPr marL="68580" marR="68580" algn="ctr">
                        <a:spcBef>
                          <a:spcPts val="0"/>
                        </a:spcBef>
                        <a:spcAft>
                          <a:spcPts val="0"/>
                        </a:spcAft>
                      </a:pPr>
                      <a:r>
                        <a:rPr lang="en-US" sz="1400" b="1" dirty="0">
                          <a:effectLst/>
                          <a:latin typeface="Arial"/>
                          <a:ea typeface="Times New Roman"/>
                          <a:cs typeface="Times New Roman"/>
                        </a:rPr>
                        <a:t>No</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849630" marR="848995" algn="ctr">
                        <a:spcBef>
                          <a:spcPts val="0"/>
                        </a:spcBef>
                        <a:spcAft>
                          <a:spcPts val="0"/>
                        </a:spcAft>
                      </a:pPr>
                      <a:r>
                        <a:rPr lang="en-US" sz="1400" b="1" dirty="0">
                          <a:effectLst/>
                          <a:latin typeface="Arial"/>
                          <a:ea typeface="Times New Roman"/>
                          <a:cs typeface="Times New Roman"/>
                        </a:rPr>
                        <a:t>ACTIVITY</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marL="249555" marR="109855">
                        <a:spcBef>
                          <a:spcPts val="0"/>
                        </a:spcBef>
                        <a:spcAft>
                          <a:spcPts val="0"/>
                        </a:spcAft>
                      </a:pPr>
                      <a:r>
                        <a:rPr lang="en-US" sz="1400" b="1">
                          <a:effectLst/>
                          <a:latin typeface="Arial"/>
                          <a:ea typeface="Times New Roman"/>
                          <a:cs typeface="Times New Roman"/>
                        </a:rPr>
                        <a:t>RESP.</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7470">
                        <a:spcBef>
                          <a:spcPts val="0"/>
                        </a:spcBef>
                        <a:spcAft>
                          <a:spcPts val="0"/>
                        </a:spcAft>
                      </a:pPr>
                      <a:r>
                        <a:rPr lang="en-US" sz="1400" b="1">
                          <a:effectLst/>
                          <a:latin typeface="Arial"/>
                          <a:ea typeface="Times New Roman"/>
                          <a:cs typeface="Times New Roman"/>
                        </a:rPr>
                        <a:t>DEADLINE</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3525">
                        <a:spcBef>
                          <a:spcPts val="0"/>
                        </a:spcBef>
                        <a:spcAft>
                          <a:spcPts val="0"/>
                        </a:spcAft>
                      </a:pPr>
                      <a:r>
                        <a:rPr lang="en-US" sz="1400" b="1">
                          <a:effectLst/>
                          <a:latin typeface="Arial"/>
                          <a:ea typeface="Times New Roman"/>
                          <a:cs typeface="Times New Roman"/>
                        </a:rPr>
                        <a:t>Proposed MACHC ACTION</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84446">
                <a:tc gridSpan="6">
                  <a:txBody>
                    <a:bodyPr/>
                    <a:lstStyle/>
                    <a:p>
                      <a:pPr marL="2495550" marR="2494915" algn="ctr">
                        <a:spcBef>
                          <a:spcPts val="0"/>
                        </a:spcBef>
                        <a:spcAft>
                          <a:spcPts val="0"/>
                        </a:spcAft>
                      </a:pPr>
                      <a:r>
                        <a:rPr lang="en-US" sz="1400" b="1" dirty="0">
                          <a:effectLst/>
                          <a:latin typeface="Arial"/>
                          <a:ea typeface="Times New Roman"/>
                          <a:cs typeface="Times New Roman"/>
                        </a:rPr>
                        <a:t>Outreach</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61831">
                <a:tc gridSpan="2">
                  <a:txBody>
                    <a:bodyPr/>
                    <a:lstStyle/>
                    <a:p>
                      <a:pPr marL="81915" marR="69215" indent="30480">
                        <a:spcBef>
                          <a:spcPts val="0"/>
                        </a:spcBef>
                        <a:spcAft>
                          <a:spcPts val="0"/>
                        </a:spcAft>
                      </a:pPr>
                      <a:r>
                        <a:rPr lang="en-US" sz="1400">
                          <a:effectLst/>
                          <a:latin typeface="Arial"/>
                          <a:ea typeface="Times New Roman"/>
                          <a:cs typeface="Times New Roman"/>
                        </a:rPr>
                        <a:t>IRCC9 26/2017</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65405" marR="130175">
                        <a:spcBef>
                          <a:spcPts val="0"/>
                        </a:spcBef>
                        <a:spcAft>
                          <a:spcPts val="0"/>
                        </a:spcAft>
                      </a:pP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130175">
                        <a:spcBef>
                          <a:spcPts val="0"/>
                        </a:spcBef>
                        <a:spcAft>
                          <a:spcPts val="0"/>
                        </a:spcAft>
                      </a:pPr>
                      <a:r>
                        <a:rPr lang="en-US" sz="1400" dirty="0">
                          <a:effectLst/>
                          <a:latin typeface="Arial"/>
                          <a:ea typeface="Times New Roman"/>
                          <a:cs typeface="Times New Roman"/>
                        </a:rPr>
                        <a:t>Encourage MSs in their respective regions to use the Risk Assessment methodology to establish Hydrographic Survey priorities</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180" marR="116840">
                        <a:spcBef>
                          <a:spcPts val="0"/>
                        </a:spcBef>
                        <a:spcAft>
                          <a:spcPts val="0"/>
                        </a:spcAft>
                      </a:pPr>
                      <a:r>
                        <a:rPr lang="en-US" sz="1400">
                          <a:effectLst/>
                          <a:latin typeface="Arial"/>
                          <a:ea typeface="Times New Roman"/>
                          <a:cs typeface="Times New Roman"/>
                        </a:rPr>
                        <a:t>RHC Chairs</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a:spcBef>
                          <a:spcPts val="0"/>
                        </a:spcBef>
                        <a:spcAft>
                          <a:spcPts val="0"/>
                        </a:spcAft>
                      </a:pPr>
                      <a:r>
                        <a:rPr lang="en-US" sz="1400">
                          <a:effectLst/>
                          <a:latin typeface="Arial"/>
                          <a:ea typeface="Times New Roman"/>
                          <a:cs typeface="Times New Roman"/>
                        </a:rPr>
                        <a:t>IRCC10</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spcAft>
                          <a:spcPts val="0"/>
                        </a:spcAft>
                      </a:pPr>
                      <a:r>
                        <a:rPr lang="en-US" sz="1400" b="1">
                          <a:effectLst/>
                          <a:latin typeface="Arial"/>
                          <a:ea typeface="Times New Roman"/>
                          <a:cs typeface="Times New Roman"/>
                        </a:rPr>
                        <a:t>Already open actions</a:t>
                      </a:r>
                      <a:r>
                        <a:rPr lang="en-US" sz="1400">
                          <a:effectLst/>
                          <a:latin typeface="Arial"/>
                          <a:ea typeface="Times New Roman"/>
                          <a:cs typeface="Times New Roman"/>
                        </a:rPr>
                        <a:t> 17.5.14 and 17.5.2.1 to 17.5.2.3 , and </a:t>
                      </a:r>
                      <a:r>
                        <a:rPr lang="en-US" sz="1400" b="1">
                          <a:effectLst/>
                          <a:latin typeface="Arial"/>
                          <a:ea typeface="Times New Roman"/>
                          <a:cs typeface="Times New Roman"/>
                        </a:rPr>
                        <a:t>continuous action</a:t>
                      </a:r>
                      <a:r>
                        <a:rPr lang="en-US" sz="1400">
                          <a:effectLst/>
                          <a:latin typeface="Arial"/>
                          <a:ea typeface="Times New Roman"/>
                          <a:cs typeface="Times New Roman"/>
                        </a:rPr>
                        <a:t> 16.5.1 apply</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8620">
                <a:tc gridSpan="2">
                  <a:txBody>
                    <a:bodyPr/>
                    <a:lstStyle/>
                    <a:p>
                      <a:pPr marL="68580" marR="68580" algn="ctr">
                        <a:spcBef>
                          <a:spcPts val="0"/>
                        </a:spcBef>
                        <a:spcAft>
                          <a:spcPts val="0"/>
                        </a:spcAft>
                      </a:pPr>
                      <a:r>
                        <a:rPr lang="en-US" sz="1400" dirty="0">
                          <a:effectLst/>
                          <a:latin typeface="Arial"/>
                          <a:ea typeface="Times New Roman"/>
                          <a:cs typeface="Times New Roman"/>
                        </a:rPr>
                        <a:t>IRCC9</a:t>
                      </a:r>
                      <a:endParaRPr lang="en-US" sz="1400" dirty="0">
                        <a:effectLst/>
                        <a:latin typeface="Times New Roman"/>
                        <a:ea typeface="Times New Roman"/>
                        <a:cs typeface="Times New Roman"/>
                      </a:endParaRPr>
                    </a:p>
                    <a:p>
                      <a:pPr marL="69850" marR="68580" algn="ctr">
                        <a:spcBef>
                          <a:spcPts val="0"/>
                        </a:spcBef>
                        <a:spcAft>
                          <a:spcPts val="0"/>
                        </a:spcAft>
                      </a:pPr>
                      <a:r>
                        <a:rPr lang="en-US" sz="1400" dirty="0">
                          <a:effectLst/>
                          <a:latin typeface="Arial"/>
                          <a:ea typeface="Times New Roman"/>
                          <a:cs typeface="Times New Roman"/>
                        </a:rPr>
                        <a:t>27/2017</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65405" marR="332105">
                        <a:spcBef>
                          <a:spcPts val="0"/>
                        </a:spcBef>
                        <a:spcAft>
                          <a:spcPts val="0"/>
                        </a:spcAft>
                      </a:pP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332105">
                        <a:spcBef>
                          <a:spcPts val="0"/>
                        </a:spcBef>
                        <a:spcAft>
                          <a:spcPts val="0"/>
                        </a:spcAft>
                      </a:pPr>
                      <a:r>
                        <a:rPr lang="en-US" sz="1400" dirty="0">
                          <a:effectLst/>
                          <a:latin typeface="Arial"/>
                          <a:ea typeface="Times New Roman"/>
                          <a:cs typeface="Times New Roman"/>
                        </a:rPr>
                        <a:t>provide:</a:t>
                      </a:r>
                      <a:endParaRPr lang="en-US" sz="1400" dirty="0">
                        <a:effectLst/>
                        <a:latin typeface="Times New Roman"/>
                        <a:ea typeface="Times New Roman"/>
                        <a:cs typeface="Times New Roman"/>
                      </a:endParaRPr>
                    </a:p>
                    <a:p>
                      <a:pPr marL="65405" marR="99060">
                        <a:spcBef>
                          <a:spcPts val="0"/>
                        </a:spcBef>
                        <a:spcAft>
                          <a:spcPts val="0"/>
                        </a:spcAft>
                      </a:pPr>
                      <a:r>
                        <a:rPr lang="en-US" sz="1400" dirty="0">
                          <a:effectLst/>
                          <a:latin typeface="Arial"/>
                          <a:ea typeface="Times New Roman"/>
                          <a:cs typeface="Times New Roman"/>
                        </a:rPr>
                        <a:t>a) an initial summary report on Technical Visits (TV) within two weeks</a:t>
                      </a:r>
                      <a:endParaRPr lang="en-US" sz="1400" dirty="0">
                        <a:effectLst/>
                        <a:latin typeface="Times New Roman"/>
                        <a:ea typeface="Times New Roman"/>
                        <a:cs typeface="Times New Roman"/>
                      </a:endParaRPr>
                    </a:p>
                    <a:p>
                      <a:pPr marL="65405" marR="332105">
                        <a:spcBef>
                          <a:spcPts val="0"/>
                        </a:spcBef>
                        <a:spcAft>
                          <a:spcPts val="0"/>
                        </a:spcAft>
                      </a:pPr>
                      <a:r>
                        <a:rPr lang="en-US" sz="1400" dirty="0">
                          <a:effectLst/>
                          <a:latin typeface="Arial"/>
                          <a:ea typeface="Times New Roman"/>
                          <a:cs typeface="Times New Roman"/>
                        </a:rPr>
                        <a:t>of the visit; and</a:t>
                      </a:r>
                      <a:endParaRPr lang="en-US" sz="1400" dirty="0">
                        <a:effectLst/>
                        <a:latin typeface="Times New Roman"/>
                        <a:ea typeface="Times New Roman"/>
                        <a:cs typeface="Times New Roman"/>
                      </a:endParaRPr>
                    </a:p>
                    <a:p>
                      <a:pPr marL="65405" marR="134620">
                        <a:spcBef>
                          <a:spcPts val="0"/>
                        </a:spcBef>
                        <a:spcAft>
                          <a:spcPts val="0"/>
                        </a:spcAft>
                      </a:pPr>
                      <a:r>
                        <a:rPr lang="en-US" sz="1400" dirty="0">
                          <a:effectLst/>
                          <a:latin typeface="Arial"/>
                          <a:ea typeface="Times New Roman"/>
                          <a:cs typeface="Times New Roman"/>
                        </a:rPr>
                        <a:t>b) full reports are expected within three months of completion of a TV</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180" marR="116840">
                        <a:spcBef>
                          <a:spcPts val="0"/>
                        </a:spcBef>
                        <a:spcAft>
                          <a:spcPts val="0"/>
                        </a:spcAft>
                      </a:pPr>
                      <a:r>
                        <a:rPr lang="en-US" sz="1400" dirty="0">
                          <a:effectLst/>
                          <a:latin typeface="Arial"/>
                          <a:ea typeface="Times New Roman"/>
                          <a:cs typeface="Times New Roman"/>
                        </a:rPr>
                        <a:t>RHC Chairs</a:t>
                      </a:r>
                      <a:endParaRPr lang="en-US" sz="1400" dirty="0">
                        <a:effectLst/>
                        <a:latin typeface="Times New Roman"/>
                        <a:ea typeface="Times New Roman"/>
                        <a:cs typeface="Times New Roman"/>
                      </a:endParaRPr>
                    </a:p>
                    <a:p>
                      <a:pPr marL="65405" marR="148590">
                        <a:spcBef>
                          <a:spcPts val="0"/>
                        </a:spcBef>
                        <a:spcAft>
                          <a:spcPts val="0"/>
                        </a:spcAft>
                      </a:pPr>
                      <a:r>
                        <a:rPr lang="en-US" sz="1400" dirty="0">
                          <a:effectLst/>
                          <a:latin typeface="Arial"/>
                          <a:ea typeface="Times New Roman"/>
                          <a:cs typeface="Times New Roman"/>
                        </a:rPr>
                        <a:t>and CB Co- </a:t>
                      </a:r>
                      <a:r>
                        <a:rPr lang="en-US" sz="1400" dirty="0" err="1">
                          <a:effectLst/>
                          <a:latin typeface="Arial"/>
                          <a:ea typeface="Times New Roman"/>
                          <a:cs typeface="Times New Roman"/>
                        </a:rPr>
                        <a:t>ordinators</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a:spcBef>
                          <a:spcPts val="0"/>
                        </a:spcBef>
                        <a:spcAft>
                          <a:spcPts val="0"/>
                        </a:spcAft>
                      </a:pPr>
                      <a:r>
                        <a:rPr lang="en-US" sz="1400" dirty="0">
                          <a:effectLst/>
                          <a:latin typeface="Arial"/>
                          <a:ea typeface="Times New Roman"/>
                          <a:cs typeface="Times New Roman"/>
                        </a:rPr>
                        <a:t>a) Two</a:t>
                      </a:r>
                      <a:endParaRPr lang="en-US" sz="1400" dirty="0">
                        <a:effectLst/>
                        <a:latin typeface="Times New Roman"/>
                        <a:ea typeface="Times New Roman"/>
                        <a:cs typeface="Times New Roman"/>
                      </a:endParaRPr>
                    </a:p>
                    <a:p>
                      <a:pPr marL="65405" marR="176530">
                        <a:spcBef>
                          <a:spcPts val="0"/>
                        </a:spcBef>
                        <a:spcAft>
                          <a:spcPts val="0"/>
                        </a:spcAft>
                      </a:pPr>
                      <a:r>
                        <a:rPr lang="en-US" sz="1400" dirty="0">
                          <a:effectLst/>
                          <a:latin typeface="Arial"/>
                          <a:ea typeface="Times New Roman"/>
                          <a:cs typeface="Times New Roman"/>
                        </a:rPr>
                        <a:t>weeks after the TV</a:t>
                      </a:r>
                      <a:endParaRPr lang="en-US" sz="1400" dirty="0">
                        <a:effectLst/>
                        <a:latin typeface="Times New Roman"/>
                        <a:ea typeface="Times New Roman"/>
                        <a:cs typeface="Times New Roman"/>
                      </a:endParaRPr>
                    </a:p>
                    <a:p>
                      <a:pPr marL="65405">
                        <a:spcBef>
                          <a:spcPts val="0"/>
                        </a:spcBef>
                        <a:spcAft>
                          <a:spcPts val="0"/>
                        </a:spcAft>
                      </a:pPr>
                      <a:r>
                        <a:rPr lang="en-US" sz="1400" dirty="0">
                          <a:effectLst/>
                          <a:latin typeface="Arial"/>
                          <a:ea typeface="Times New Roman"/>
                          <a:cs typeface="Times New Roman"/>
                        </a:rPr>
                        <a:t>b) Three</a:t>
                      </a:r>
                      <a:endParaRPr lang="en-US" sz="1400" dirty="0">
                        <a:effectLst/>
                        <a:latin typeface="Times New Roman"/>
                        <a:ea typeface="Times New Roman"/>
                        <a:cs typeface="Times New Roman"/>
                      </a:endParaRPr>
                    </a:p>
                    <a:p>
                      <a:pPr marL="65405" marR="114300">
                        <a:spcBef>
                          <a:spcPts val="0"/>
                        </a:spcBef>
                        <a:spcAft>
                          <a:spcPts val="0"/>
                        </a:spcAft>
                      </a:pPr>
                      <a:r>
                        <a:rPr lang="en-US" sz="1400" dirty="0">
                          <a:effectLst/>
                          <a:latin typeface="Arial"/>
                          <a:ea typeface="Times New Roman"/>
                          <a:cs typeface="Times New Roman"/>
                        </a:rPr>
                        <a:t>months after the TV</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spcAft>
                          <a:spcPts val="0"/>
                        </a:spcAft>
                      </a:pPr>
                      <a:r>
                        <a:rPr lang="en-US" sz="1400" b="1">
                          <a:effectLst/>
                          <a:latin typeface="Arial"/>
                          <a:ea typeface="Times New Roman"/>
                          <a:cs typeface="Times New Roman"/>
                        </a:rPr>
                        <a:t>Completed</a:t>
                      </a:r>
                      <a:r>
                        <a:rPr lang="en-US" sz="1400">
                          <a:effectLst/>
                          <a:latin typeface="Arial"/>
                          <a:ea typeface="Times New Roman"/>
                          <a:cs typeface="Times New Roman"/>
                        </a:rPr>
                        <a:t>. Part of standing CBC responsibilities.</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4631">
                <a:tc gridSpan="2">
                  <a:txBody>
                    <a:bodyPr/>
                    <a:lstStyle/>
                    <a:p>
                      <a:pPr marL="81915" marR="69215" indent="30480">
                        <a:spcBef>
                          <a:spcPts val="0"/>
                        </a:spcBef>
                        <a:spcAft>
                          <a:spcPts val="0"/>
                        </a:spcAft>
                      </a:pPr>
                      <a:r>
                        <a:rPr lang="en-US" sz="1400">
                          <a:effectLst/>
                          <a:latin typeface="Arial"/>
                          <a:ea typeface="Times New Roman"/>
                          <a:cs typeface="Times New Roman"/>
                        </a:rPr>
                        <a:t>IRCC9 28/2017</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65405" marR="211455">
                        <a:spcBef>
                          <a:spcPts val="0"/>
                        </a:spcBef>
                        <a:spcAft>
                          <a:spcPts val="0"/>
                        </a:spcAft>
                      </a:pP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211455">
                        <a:spcBef>
                          <a:spcPts val="0"/>
                        </a:spcBef>
                        <a:spcAft>
                          <a:spcPts val="0"/>
                        </a:spcAft>
                      </a:pPr>
                      <a:r>
                        <a:rPr lang="en-US" sz="1400">
                          <a:effectLst/>
                          <a:latin typeface="Arial"/>
                          <a:ea typeface="Times New Roman"/>
                          <a:cs typeface="Times New Roman"/>
                        </a:rPr>
                        <a:t>encourage the attendance of Member States and Observers at WWNWS-SC meetings</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180" marR="116840">
                        <a:spcBef>
                          <a:spcPts val="0"/>
                        </a:spcBef>
                        <a:spcAft>
                          <a:spcPts val="0"/>
                        </a:spcAft>
                      </a:pPr>
                      <a:r>
                        <a:rPr lang="en-US" sz="1400">
                          <a:effectLst/>
                          <a:latin typeface="Arial"/>
                          <a:ea typeface="Times New Roman"/>
                          <a:cs typeface="Times New Roman"/>
                        </a:rPr>
                        <a:t>RHC Chairs</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a:spcBef>
                          <a:spcPts val="0"/>
                        </a:spcBef>
                        <a:spcAft>
                          <a:spcPts val="0"/>
                        </a:spcAft>
                      </a:pPr>
                      <a:r>
                        <a:rPr lang="en-US" sz="1400" dirty="0">
                          <a:effectLst/>
                          <a:latin typeface="Arial"/>
                          <a:ea typeface="Times New Roman"/>
                          <a:cs typeface="Times New Roman"/>
                        </a:rPr>
                        <a:t> </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spcAft>
                          <a:spcPts val="0"/>
                        </a:spcAft>
                      </a:pPr>
                      <a:r>
                        <a:rPr lang="en-US" sz="1400" b="1" dirty="0">
                          <a:effectLst/>
                          <a:latin typeface="Arial"/>
                          <a:ea typeface="Times New Roman"/>
                          <a:cs typeface="Times New Roman"/>
                        </a:rPr>
                        <a:t>Already continuous action</a:t>
                      </a:r>
                      <a:r>
                        <a:rPr lang="en-US" sz="1400" dirty="0">
                          <a:effectLst/>
                          <a:latin typeface="Arial"/>
                          <a:ea typeface="Times New Roman"/>
                          <a:cs typeface="Times New Roman"/>
                        </a:rPr>
                        <a:t> 17.2.2.1</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271752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84213" y="1124744"/>
            <a:ext cx="3296736" cy="430887"/>
          </a:xfrm>
          <a:prstGeom prst="rect">
            <a:avLst/>
          </a:prstGeom>
          <a:noFill/>
          <a:ln w="9525">
            <a:noFill/>
            <a:miter lim="800000"/>
            <a:headEnd/>
            <a:tailEnd/>
          </a:ln>
        </p:spPr>
        <p:txBody>
          <a:bodyPr wrap="none">
            <a:spAutoFit/>
          </a:bodyPr>
          <a:lstStyle/>
          <a:p>
            <a:r>
              <a:rPr lang="en-GB" dirty="0" smtClean="0">
                <a:solidFill>
                  <a:schemeClr val="tx2"/>
                </a:solidFill>
              </a:rPr>
              <a:t>Filtered Work Plan (7)</a:t>
            </a:r>
            <a:endParaRPr lang="en-GB" dirty="0">
              <a:solidFill>
                <a:schemeClr val="tx2"/>
              </a:solidFill>
            </a:endParaRPr>
          </a:p>
        </p:txBody>
      </p:sp>
      <p:sp>
        <p:nvSpPr>
          <p:cNvPr id="5" name="TextBox 4"/>
          <p:cNvSpPr txBox="1">
            <a:spLocks noChangeArrowheads="1"/>
          </p:cNvSpPr>
          <p:nvPr/>
        </p:nvSpPr>
        <p:spPr bwMode="auto">
          <a:xfrm>
            <a:off x="467544" y="404664"/>
            <a:ext cx="2712024" cy="461665"/>
          </a:xfrm>
          <a:prstGeom prst="rect">
            <a:avLst/>
          </a:prstGeom>
          <a:noFill/>
          <a:ln w="9525">
            <a:noFill/>
            <a:miter lim="800000"/>
            <a:headEnd/>
            <a:tailEnd/>
          </a:ln>
        </p:spPr>
        <p:txBody>
          <a:bodyPr wrap="none">
            <a:spAutoFit/>
          </a:bodyPr>
          <a:lstStyle/>
          <a:p>
            <a:r>
              <a:rPr lang="en-GB" sz="2400" dirty="0" smtClean="0">
                <a:solidFill>
                  <a:schemeClr val="tx2"/>
                </a:solidFill>
              </a:rPr>
              <a:t>IRRC9 </a:t>
            </a:r>
            <a:r>
              <a:rPr lang="en-GB" sz="2400" dirty="0" err="1" smtClean="0">
                <a:solidFill>
                  <a:schemeClr val="tx2"/>
                </a:solidFill>
              </a:rPr>
              <a:t>Workplan</a:t>
            </a:r>
            <a:endParaRPr lang="en-GB" sz="2400" dirty="0">
              <a:solidFill>
                <a:schemeClr val="tx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603349296"/>
              </p:ext>
            </p:extLst>
          </p:nvPr>
        </p:nvGraphicFramePr>
        <p:xfrm>
          <a:off x="395536" y="1772816"/>
          <a:ext cx="8208912" cy="3840480"/>
        </p:xfrm>
        <a:graphic>
          <a:graphicData uri="http://schemas.openxmlformats.org/drawingml/2006/table">
            <a:tbl>
              <a:tblPr firstRow="1" firstCol="1" lastRow="1" lastCol="1" bandRow="1" bandCol="1"/>
              <a:tblGrid>
                <a:gridCol w="769862"/>
                <a:gridCol w="118302"/>
                <a:gridCol w="3310386"/>
                <a:gridCol w="121930"/>
                <a:gridCol w="878006"/>
                <a:gridCol w="202114"/>
                <a:gridCol w="884542"/>
                <a:gridCol w="123570"/>
                <a:gridCol w="1800200"/>
              </a:tblGrid>
              <a:tr h="375354">
                <a:tc>
                  <a:txBody>
                    <a:bodyPr/>
                    <a:lstStyle/>
                    <a:p>
                      <a:pPr marL="68580" marR="68580" algn="ctr">
                        <a:spcBef>
                          <a:spcPts val="0"/>
                        </a:spcBef>
                        <a:spcAft>
                          <a:spcPts val="0"/>
                        </a:spcAft>
                      </a:pPr>
                      <a:r>
                        <a:rPr lang="en-US" sz="1400" b="1" dirty="0">
                          <a:effectLst/>
                          <a:latin typeface="Arial"/>
                          <a:ea typeface="Times New Roman"/>
                          <a:cs typeface="Times New Roman"/>
                        </a:rPr>
                        <a:t>No</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849630" marR="848995" algn="ctr">
                        <a:spcBef>
                          <a:spcPts val="0"/>
                        </a:spcBef>
                        <a:spcAft>
                          <a:spcPts val="0"/>
                        </a:spcAft>
                      </a:pPr>
                      <a:r>
                        <a:rPr lang="en-US" sz="1400" b="1" dirty="0">
                          <a:effectLst/>
                          <a:latin typeface="Arial"/>
                          <a:ea typeface="Times New Roman"/>
                          <a:cs typeface="Times New Roman"/>
                        </a:rPr>
                        <a:t>ACTIVITY</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marL="249555" marR="109855">
                        <a:spcBef>
                          <a:spcPts val="0"/>
                        </a:spcBef>
                        <a:spcAft>
                          <a:spcPts val="0"/>
                        </a:spcAft>
                      </a:pPr>
                      <a:r>
                        <a:rPr lang="en-US" sz="1400" b="1">
                          <a:effectLst/>
                          <a:latin typeface="Arial"/>
                          <a:ea typeface="Times New Roman"/>
                          <a:cs typeface="Times New Roman"/>
                        </a:rPr>
                        <a:t>RESP.</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marL="77470">
                        <a:spcBef>
                          <a:spcPts val="0"/>
                        </a:spcBef>
                        <a:spcAft>
                          <a:spcPts val="0"/>
                        </a:spcAft>
                      </a:pPr>
                      <a:r>
                        <a:rPr lang="en-US" sz="1400" b="1">
                          <a:effectLst/>
                          <a:latin typeface="Arial"/>
                          <a:ea typeface="Times New Roman"/>
                          <a:cs typeface="Times New Roman"/>
                        </a:rPr>
                        <a:t>DEADLINE</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marL="263525">
                        <a:spcBef>
                          <a:spcPts val="0"/>
                        </a:spcBef>
                        <a:spcAft>
                          <a:spcPts val="0"/>
                        </a:spcAft>
                      </a:pPr>
                      <a:r>
                        <a:rPr lang="en-US" sz="1400" b="1">
                          <a:effectLst/>
                          <a:latin typeface="Arial"/>
                          <a:ea typeface="Times New Roman"/>
                          <a:cs typeface="Times New Roman"/>
                        </a:rPr>
                        <a:t>Proposed MACHC ACTION</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191587">
                <a:tc gridSpan="9">
                  <a:txBody>
                    <a:bodyPr/>
                    <a:lstStyle/>
                    <a:p>
                      <a:pPr marL="2495550" marR="2494915" algn="ctr">
                        <a:spcBef>
                          <a:spcPts val="0"/>
                        </a:spcBef>
                        <a:spcAft>
                          <a:spcPts val="0"/>
                        </a:spcAft>
                      </a:pPr>
                      <a:r>
                        <a:rPr lang="en-US" sz="1400" b="1" dirty="0">
                          <a:effectLst/>
                          <a:latin typeface="Arial"/>
                          <a:ea typeface="Times New Roman"/>
                          <a:cs typeface="Times New Roman"/>
                        </a:rPr>
                        <a:t>Outreach</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51756">
                <a:tc gridSpan="2">
                  <a:txBody>
                    <a:bodyPr/>
                    <a:lstStyle/>
                    <a:p>
                      <a:pPr marL="81915" marR="69215" indent="30480">
                        <a:spcBef>
                          <a:spcPts val="0"/>
                        </a:spcBef>
                        <a:spcAft>
                          <a:spcPts val="0"/>
                        </a:spcAft>
                      </a:pPr>
                      <a:r>
                        <a:rPr lang="en-US" sz="1400">
                          <a:effectLst/>
                          <a:latin typeface="Arial"/>
                          <a:ea typeface="Times New Roman"/>
                          <a:cs typeface="Times New Roman"/>
                        </a:rPr>
                        <a:t>IRCC9 29/2017</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65405" marR="142240">
                        <a:spcBef>
                          <a:spcPts val="0"/>
                        </a:spcBef>
                        <a:spcAft>
                          <a:spcPts val="0"/>
                        </a:spcAft>
                      </a:pP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5405" marR="142240">
                        <a:spcBef>
                          <a:spcPts val="0"/>
                        </a:spcBef>
                        <a:spcAft>
                          <a:spcPts val="0"/>
                        </a:spcAft>
                      </a:pPr>
                      <a:r>
                        <a:rPr lang="en-US" sz="1400" dirty="0">
                          <a:effectLst/>
                          <a:latin typeface="Arial"/>
                          <a:ea typeface="Times New Roman"/>
                          <a:cs typeface="Times New Roman"/>
                        </a:rPr>
                        <a:t>raise awareness of the impact of e- navigation on the provision of MSI in the respective regions and to highlight the use of the Joint Manual on MSI to ensure correct terminology and formats are used in MSI messages</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43180" marR="116840">
                        <a:spcBef>
                          <a:spcPts val="0"/>
                        </a:spcBef>
                        <a:spcAft>
                          <a:spcPts val="0"/>
                        </a:spcAft>
                      </a:pP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43180" marR="116840">
                        <a:spcBef>
                          <a:spcPts val="0"/>
                        </a:spcBef>
                        <a:spcAft>
                          <a:spcPts val="0"/>
                        </a:spcAft>
                      </a:pPr>
                      <a:r>
                        <a:rPr lang="en-US" sz="1400" dirty="0">
                          <a:effectLst/>
                          <a:latin typeface="Arial"/>
                          <a:ea typeface="Times New Roman"/>
                          <a:cs typeface="Times New Roman"/>
                        </a:rPr>
                        <a:t>RHC Chairs</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65405">
                        <a:spcBef>
                          <a:spcPts val="0"/>
                        </a:spcBef>
                        <a:spcAft>
                          <a:spcPts val="0"/>
                        </a:spcAft>
                      </a:pP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5405">
                        <a:spcBef>
                          <a:spcPts val="0"/>
                        </a:spcBef>
                        <a:spcAft>
                          <a:spcPts val="0"/>
                        </a:spcAft>
                      </a:pPr>
                      <a:r>
                        <a:rPr lang="en-US" sz="1400">
                          <a:effectLst/>
                          <a:latin typeface="Arial"/>
                          <a:ea typeface="Times New Roman"/>
                          <a:cs typeface="Times New Roman"/>
                        </a:rPr>
                        <a:t>IRCC10</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Bef>
                          <a:spcPts val="0"/>
                        </a:spcBef>
                        <a:spcAft>
                          <a:spcPts val="0"/>
                        </a:spcAft>
                      </a:pP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spcAft>
                          <a:spcPts val="0"/>
                        </a:spcAft>
                      </a:pPr>
                      <a:r>
                        <a:rPr lang="en-US" sz="1400" b="1">
                          <a:effectLst/>
                          <a:latin typeface="Arial"/>
                          <a:ea typeface="Times New Roman"/>
                          <a:cs typeface="Times New Roman"/>
                        </a:rPr>
                        <a:t>Already continuous action</a:t>
                      </a:r>
                      <a:r>
                        <a:rPr lang="en-US" sz="1400">
                          <a:effectLst/>
                          <a:latin typeface="Arial"/>
                          <a:ea typeface="Times New Roman"/>
                          <a:cs typeface="Times New Roman"/>
                        </a:rPr>
                        <a:t> 17.2.2.2</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8690">
                <a:tc gridSpan="2">
                  <a:txBody>
                    <a:bodyPr/>
                    <a:lstStyle/>
                    <a:p>
                      <a:pPr marL="81915" marR="69215" indent="30480">
                        <a:spcBef>
                          <a:spcPts val="0"/>
                        </a:spcBef>
                        <a:spcAft>
                          <a:spcPts val="0"/>
                        </a:spcAft>
                      </a:pPr>
                      <a:r>
                        <a:rPr lang="en-US" sz="1400">
                          <a:effectLst/>
                          <a:latin typeface="Arial"/>
                          <a:ea typeface="Times New Roman"/>
                          <a:cs typeface="Times New Roman"/>
                        </a:rPr>
                        <a:t>IRCC9 30/2017</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65405" marR="102870">
                        <a:spcBef>
                          <a:spcPts val="0"/>
                        </a:spcBef>
                        <a:spcAft>
                          <a:spcPts val="0"/>
                        </a:spcAft>
                      </a:pP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5405" marR="102870">
                        <a:spcBef>
                          <a:spcPts val="0"/>
                        </a:spcBef>
                        <a:spcAft>
                          <a:spcPts val="0"/>
                        </a:spcAft>
                      </a:pPr>
                      <a:r>
                        <a:rPr lang="en-US" sz="1400">
                          <a:effectLst/>
                          <a:latin typeface="Arial"/>
                          <a:ea typeface="Times New Roman"/>
                          <a:cs typeface="Times New Roman"/>
                        </a:rPr>
                        <a:t>encourage closer engagement of the National MSI Coordinators of Member States with the relevant NAVAREA Coordinator</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43180" marR="116840">
                        <a:spcBef>
                          <a:spcPts val="0"/>
                        </a:spcBef>
                        <a:spcAft>
                          <a:spcPts val="0"/>
                        </a:spcAft>
                      </a:pP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43180" marR="116840">
                        <a:spcBef>
                          <a:spcPts val="0"/>
                        </a:spcBef>
                        <a:spcAft>
                          <a:spcPts val="0"/>
                        </a:spcAft>
                      </a:pPr>
                      <a:r>
                        <a:rPr lang="en-US" sz="1400" dirty="0">
                          <a:effectLst/>
                          <a:latin typeface="Arial"/>
                          <a:ea typeface="Times New Roman"/>
                          <a:cs typeface="Times New Roman"/>
                        </a:rPr>
                        <a:t>RHC Chairs</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65405">
                        <a:spcBef>
                          <a:spcPts val="0"/>
                        </a:spcBef>
                        <a:spcAft>
                          <a:spcPts val="0"/>
                        </a:spcAft>
                      </a:pP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5405">
                        <a:spcBef>
                          <a:spcPts val="0"/>
                        </a:spcBef>
                        <a:spcAft>
                          <a:spcPts val="0"/>
                        </a:spcAft>
                      </a:pPr>
                      <a:r>
                        <a:rPr lang="en-US" sz="1400" dirty="0">
                          <a:effectLst/>
                          <a:latin typeface="Arial"/>
                          <a:ea typeface="Times New Roman"/>
                          <a:cs typeface="Times New Roman"/>
                        </a:rPr>
                        <a:t>IRCC10</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Bef>
                          <a:spcPts val="0"/>
                        </a:spcBef>
                        <a:spcAft>
                          <a:spcPts val="0"/>
                        </a:spcAft>
                      </a:pP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spcAft>
                          <a:spcPts val="0"/>
                        </a:spcAft>
                      </a:pPr>
                      <a:r>
                        <a:rPr lang="en-US" sz="1400" b="1">
                          <a:effectLst/>
                          <a:latin typeface="Arial"/>
                          <a:ea typeface="Times New Roman"/>
                          <a:cs typeface="Times New Roman"/>
                        </a:rPr>
                        <a:t>Already continuous action</a:t>
                      </a:r>
                      <a:r>
                        <a:rPr lang="en-US" sz="1400">
                          <a:effectLst/>
                          <a:latin typeface="Arial"/>
                          <a:ea typeface="Times New Roman"/>
                          <a:cs typeface="Times New Roman"/>
                        </a:rPr>
                        <a:t> 17.2.2.2</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1483">
                <a:tc gridSpan="2">
                  <a:txBody>
                    <a:bodyPr/>
                    <a:lstStyle/>
                    <a:p>
                      <a:pPr marL="81915" marR="69215" indent="30480">
                        <a:spcBef>
                          <a:spcPts val="0"/>
                        </a:spcBef>
                        <a:spcAft>
                          <a:spcPts val="0"/>
                        </a:spcAft>
                      </a:pPr>
                      <a:r>
                        <a:rPr lang="en-US" sz="1400">
                          <a:effectLst/>
                          <a:latin typeface="Arial"/>
                          <a:ea typeface="Times New Roman"/>
                          <a:cs typeface="Times New Roman"/>
                        </a:rPr>
                        <a:t>IRCC9 31/2017</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65405" marR="161925">
                        <a:spcBef>
                          <a:spcPts val="0"/>
                        </a:spcBef>
                        <a:spcAft>
                          <a:spcPts val="0"/>
                        </a:spcAft>
                      </a:pP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5405" marR="161925">
                        <a:spcBef>
                          <a:spcPts val="0"/>
                        </a:spcBef>
                        <a:spcAft>
                          <a:spcPts val="0"/>
                        </a:spcAft>
                      </a:pPr>
                      <a:r>
                        <a:rPr lang="en-US" sz="1400">
                          <a:effectLst/>
                          <a:latin typeface="Arial"/>
                          <a:ea typeface="Times New Roman"/>
                          <a:cs typeface="Times New Roman"/>
                        </a:rPr>
                        <a:t>encourage closer coordination between NAVAREA and Capacity Building Coordinators in planning and student selection for the CB MSI training courses</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43180" marR="116840">
                        <a:spcBef>
                          <a:spcPts val="0"/>
                        </a:spcBef>
                        <a:spcAft>
                          <a:spcPts val="0"/>
                        </a:spcAft>
                      </a:pP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43180" marR="116840">
                        <a:spcBef>
                          <a:spcPts val="0"/>
                        </a:spcBef>
                        <a:spcAft>
                          <a:spcPts val="0"/>
                        </a:spcAft>
                      </a:pPr>
                      <a:r>
                        <a:rPr lang="en-US" sz="1400" dirty="0">
                          <a:effectLst/>
                          <a:latin typeface="Arial"/>
                          <a:ea typeface="Times New Roman"/>
                          <a:cs typeface="Times New Roman"/>
                        </a:rPr>
                        <a:t>RHC Chairs</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65405">
                        <a:spcBef>
                          <a:spcPts val="0"/>
                        </a:spcBef>
                        <a:spcAft>
                          <a:spcPts val="0"/>
                        </a:spcAft>
                      </a:pP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5405">
                        <a:spcBef>
                          <a:spcPts val="0"/>
                        </a:spcBef>
                        <a:spcAft>
                          <a:spcPts val="0"/>
                        </a:spcAft>
                      </a:pPr>
                      <a:r>
                        <a:rPr lang="en-US" sz="1400" dirty="0">
                          <a:effectLst/>
                          <a:latin typeface="Arial"/>
                          <a:ea typeface="Times New Roman"/>
                          <a:cs typeface="Times New Roman"/>
                        </a:rPr>
                        <a:t>IRCC10</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Bef>
                          <a:spcPts val="0"/>
                        </a:spcBef>
                        <a:spcAft>
                          <a:spcPts val="0"/>
                        </a:spcAft>
                      </a:pP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spcAft>
                          <a:spcPts val="0"/>
                        </a:spcAft>
                      </a:pPr>
                      <a:r>
                        <a:rPr lang="en-US" sz="1400" b="1" dirty="0">
                          <a:effectLst/>
                          <a:latin typeface="Arial"/>
                          <a:ea typeface="Times New Roman"/>
                          <a:cs typeface="Times New Roman"/>
                        </a:rPr>
                        <a:t>Completed</a:t>
                      </a:r>
                      <a:r>
                        <a:rPr lang="en-US" sz="1400" dirty="0">
                          <a:effectLst/>
                          <a:latin typeface="Arial"/>
                          <a:ea typeface="Times New Roman"/>
                          <a:cs typeface="Times New Roman"/>
                        </a:rPr>
                        <a:t>. Is already part of standing activities of CBC</a:t>
                      </a:r>
                      <a:endParaRPr lang="en-US" sz="1400" dirty="0">
                        <a:effectLst/>
                        <a:latin typeface="Times New Roman"/>
                        <a:ea typeface="Times New Roman"/>
                        <a:cs typeface="Times New Roman"/>
                      </a:endParaRPr>
                    </a:p>
                    <a:p>
                      <a:pPr>
                        <a:spcBef>
                          <a:spcPts val="0"/>
                        </a:spcBef>
                        <a:spcAft>
                          <a:spcPts val="0"/>
                        </a:spcAft>
                      </a:pPr>
                      <a:r>
                        <a:rPr lang="en-US" sz="1400" dirty="0">
                          <a:effectLst/>
                          <a:latin typeface="Arial"/>
                          <a:ea typeface="Times New Roman"/>
                          <a:cs typeface="Times New Roman"/>
                        </a:rPr>
                        <a:t>(same as action 5)</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519520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84213" y="1124744"/>
            <a:ext cx="3296736" cy="430887"/>
          </a:xfrm>
          <a:prstGeom prst="rect">
            <a:avLst/>
          </a:prstGeom>
          <a:noFill/>
          <a:ln w="9525">
            <a:noFill/>
            <a:miter lim="800000"/>
            <a:headEnd/>
            <a:tailEnd/>
          </a:ln>
        </p:spPr>
        <p:txBody>
          <a:bodyPr wrap="none">
            <a:spAutoFit/>
          </a:bodyPr>
          <a:lstStyle/>
          <a:p>
            <a:r>
              <a:rPr lang="en-GB" dirty="0" smtClean="0">
                <a:solidFill>
                  <a:schemeClr val="tx2"/>
                </a:solidFill>
              </a:rPr>
              <a:t>Filtered Work Plan (8)</a:t>
            </a:r>
            <a:endParaRPr lang="en-GB" dirty="0">
              <a:solidFill>
                <a:schemeClr val="tx2"/>
              </a:solidFill>
            </a:endParaRPr>
          </a:p>
        </p:txBody>
      </p:sp>
      <p:sp>
        <p:nvSpPr>
          <p:cNvPr id="5" name="TextBox 4"/>
          <p:cNvSpPr txBox="1">
            <a:spLocks noChangeArrowheads="1"/>
          </p:cNvSpPr>
          <p:nvPr/>
        </p:nvSpPr>
        <p:spPr bwMode="auto">
          <a:xfrm>
            <a:off x="467544" y="404664"/>
            <a:ext cx="2712024" cy="461665"/>
          </a:xfrm>
          <a:prstGeom prst="rect">
            <a:avLst/>
          </a:prstGeom>
          <a:noFill/>
          <a:ln w="9525">
            <a:noFill/>
            <a:miter lim="800000"/>
            <a:headEnd/>
            <a:tailEnd/>
          </a:ln>
        </p:spPr>
        <p:txBody>
          <a:bodyPr wrap="none">
            <a:spAutoFit/>
          </a:bodyPr>
          <a:lstStyle/>
          <a:p>
            <a:r>
              <a:rPr lang="en-GB" sz="2400" dirty="0" smtClean="0">
                <a:solidFill>
                  <a:schemeClr val="tx2"/>
                </a:solidFill>
              </a:rPr>
              <a:t>IRRC9 </a:t>
            </a:r>
            <a:r>
              <a:rPr lang="en-GB" sz="2400" dirty="0" err="1" smtClean="0">
                <a:solidFill>
                  <a:schemeClr val="tx2"/>
                </a:solidFill>
              </a:rPr>
              <a:t>Workplan</a:t>
            </a:r>
            <a:endParaRPr lang="en-GB" sz="2400"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705106428"/>
              </p:ext>
            </p:extLst>
          </p:nvPr>
        </p:nvGraphicFramePr>
        <p:xfrm>
          <a:off x="395536" y="1844824"/>
          <a:ext cx="8208912" cy="3631773"/>
        </p:xfrm>
        <a:graphic>
          <a:graphicData uri="http://schemas.openxmlformats.org/drawingml/2006/table">
            <a:tbl>
              <a:tblPr firstRow="1" firstCol="1" lastRow="1" lastCol="1" bandRow="1" bandCol="1"/>
              <a:tblGrid>
                <a:gridCol w="936104"/>
                <a:gridCol w="3456384"/>
                <a:gridCol w="936104"/>
                <a:gridCol w="1080120"/>
                <a:gridCol w="1800200"/>
              </a:tblGrid>
              <a:tr h="453972">
                <a:tc>
                  <a:txBody>
                    <a:bodyPr/>
                    <a:lstStyle/>
                    <a:p>
                      <a:pPr marL="68580" marR="68580" algn="ctr">
                        <a:spcBef>
                          <a:spcPts val="170"/>
                        </a:spcBef>
                        <a:spcAft>
                          <a:spcPts val="0"/>
                        </a:spcAft>
                      </a:pPr>
                      <a:r>
                        <a:rPr lang="en-US" sz="1400" b="1" dirty="0">
                          <a:effectLst/>
                          <a:latin typeface="Arial"/>
                          <a:ea typeface="Times New Roman"/>
                          <a:cs typeface="Times New Roman"/>
                        </a:rPr>
                        <a:t>No</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849630" marR="848995" algn="ctr">
                        <a:spcBef>
                          <a:spcPts val="170"/>
                        </a:spcBef>
                        <a:spcAft>
                          <a:spcPts val="0"/>
                        </a:spcAft>
                      </a:pPr>
                      <a:r>
                        <a:rPr lang="en-US" sz="1400" b="1" dirty="0">
                          <a:effectLst/>
                          <a:latin typeface="Arial"/>
                          <a:ea typeface="Times New Roman"/>
                          <a:cs typeface="Times New Roman"/>
                        </a:rPr>
                        <a:t>ACTIVITY</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49555" marR="109855">
                        <a:spcBef>
                          <a:spcPts val="170"/>
                        </a:spcBef>
                        <a:spcAft>
                          <a:spcPts val="0"/>
                        </a:spcAft>
                      </a:pPr>
                      <a:r>
                        <a:rPr lang="en-US" sz="1400" b="1">
                          <a:effectLst/>
                          <a:latin typeface="Arial"/>
                          <a:ea typeface="Times New Roman"/>
                          <a:cs typeface="Times New Roman"/>
                        </a:rPr>
                        <a:t>RESP.</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7470">
                        <a:spcBef>
                          <a:spcPts val="170"/>
                        </a:spcBef>
                        <a:spcAft>
                          <a:spcPts val="0"/>
                        </a:spcAft>
                      </a:pPr>
                      <a:r>
                        <a:rPr lang="en-US" sz="1400" b="1">
                          <a:effectLst/>
                          <a:latin typeface="Arial"/>
                          <a:ea typeface="Times New Roman"/>
                          <a:cs typeface="Times New Roman"/>
                        </a:rPr>
                        <a:t>DEADLINE</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63525">
                        <a:spcBef>
                          <a:spcPts val="170"/>
                        </a:spcBef>
                        <a:spcAft>
                          <a:spcPts val="0"/>
                        </a:spcAft>
                      </a:pPr>
                      <a:r>
                        <a:rPr lang="en-US" sz="1400" b="1">
                          <a:effectLst/>
                          <a:latin typeface="Arial"/>
                          <a:ea typeface="Times New Roman"/>
                          <a:cs typeface="Times New Roman"/>
                        </a:rPr>
                        <a:t>Proposed MACHC ACTION</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26986">
                <a:tc gridSpan="5">
                  <a:txBody>
                    <a:bodyPr/>
                    <a:lstStyle/>
                    <a:p>
                      <a:pPr marL="2495550" marR="2494915" algn="ctr">
                        <a:spcBef>
                          <a:spcPts val="170"/>
                        </a:spcBef>
                        <a:spcAft>
                          <a:spcPts val="0"/>
                        </a:spcAft>
                      </a:pPr>
                      <a:r>
                        <a:rPr lang="en-US" sz="1400" b="1" dirty="0">
                          <a:effectLst/>
                          <a:latin typeface="Arial"/>
                          <a:ea typeface="Times New Roman"/>
                          <a:cs typeface="Times New Roman"/>
                        </a:rPr>
                        <a:t>Outreach</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34929">
                <a:tc>
                  <a:txBody>
                    <a:bodyPr/>
                    <a:lstStyle/>
                    <a:p>
                      <a:pPr marL="81915" marR="69215" indent="30480">
                        <a:spcBef>
                          <a:spcPts val="170"/>
                        </a:spcBef>
                        <a:spcAft>
                          <a:spcPts val="0"/>
                        </a:spcAft>
                      </a:pPr>
                      <a:r>
                        <a:rPr lang="en-US" sz="1400">
                          <a:effectLst/>
                          <a:latin typeface="Arial"/>
                          <a:ea typeface="Times New Roman"/>
                          <a:cs typeface="Times New Roman"/>
                        </a:rPr>
                        <a:t>IRCC9 32/2017</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129540">
                        <a:spcBef>
                          <a:spcPts val="170"/>
                        </a:spcBef>
                        <a:spcAft>
                          <a:spcPts val="0"/>
                        </a:spcAft>
                      </a:pPr>
                      <a:r>
                        <a:rPr lang="en-US" sz="1400" dirty="0">
                          <a:effectLst/>
                          <a:latin typeface="Arial"/>
                          <a:ea typeface="Times New Roman"/>
                          <a:cs typeface="Times New Roman"/>
                        </a:rPr>
                        <a:t>invite Member States to provide following information in the National Reports to RHC meetings: the status of MSDI; plans for involvement in MSDI; and challenges facing the HO</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180" marR="116840">
                        <a:spcBef>
                          <a:spcPts val="170"/>
                        </a:spcBef>
                        <a:spcAft>
                          <a:spcPts val="0"/>
                        </a:spcAft>
                      </a:pPr>
                      <a:r>
                        <a:rPr lang="en-US" sz="1400" dirty="0">
                          <a:effectLst/>
                          <a:latin typeface="Arial"/>
                          <a:ea typeface="Times New Roman"/>
                          <a:cs typeface="Times New Roman"/>
                        </a:rPr>
                        <a:t>RHC Chairs</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a:spcBef>
                          <a:spcPts val="170"/>
                        </a:spcBef>
                        <a:spcAft>
                          <a:spcPts val="0"/>
                        </a:spcAft>
                      </a:pPr>
                      <a:r>
                        <a:rPr lang="en-US" sz="1400" dirty="0">
                          <a:effectLst/>
                          <a:latin typeface="Arial"/>
                          <a:ea typeface="Times New Roman"/>
                          <a:cs typeface="Times New Roman"/>
                        </a:rPr>
                        <a:t>IRCC10</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b="1">
                          <a:effectLst/>
                          <a:latin typeface="Arial"/>
                          <a:ea typeface="Times New Roman"/>
                          <a:cs typeface="Times New Roman"/>
                        </a:rPr>
                        <a:t>Completed</a:t>
                      </a:r>
                      <a:r>
                        <a:rPr lang="en-US" sz="1400">
                          <a:effectLst/>
                          <a:latin typeface="Arial"/>
                          <a:ea typeface="Times New Roman"/>
                          <a:cs typeface="Times New Roman"/>
                        </a:rPr>
                        <a:t> by structure National report para 9 as detailed in Annex 1 tot the Statutes </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5886">
                <a:tc>
                  <a:txBody>
                    <a:bodyPr/>
                    <a:lstStyle/>
                    <a:p>
                      <a:pPr marL="81915" marR="69215" indent="30480">
                        <a:spcBef>
                          <a:spcPts val="170"/>
                        </a:spcBef>
                        <a:spcAft>
                          <a:spcPts val="0"/>
                        </a:spcAft>
                      </a:pPr>
                      <a:r>
                        <a:rPr lang="en-US" sz="1400">
                          <a:effectLst/>
                          <a:latin typeface="Arial"/>
                          <a:ea typeface="Times New Roman"/>
                          <a:cs typeface="Times New Roman"/>
                        </a:rPr>
                        <a:t>IRCC9 33/2017</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95250">
                        <a:spcBef>
                          <a:spcPts val="170"/>
                        </a:spcBef>
                        <a:spcAft>
                          <a:spcPts val="0"/>
                        </a:spcAft>
                      </a:pPr>
                      <a:r>
                        <a:rPr lang="en-US" sz="1400">
                          <a:effectLst/>
                          <a:latin typeface="Arial"/>
                          <a:ea typeface="Times New Roman"/>
                          <a:cs typeface="Times New Roman"/>
                        </a:rPr>
                        <a:t>in coordination with Member States, to be attentive to opportunities to raise awareness on the role of hydrography and the importance of improving mankind’s knowledge of the seas and oceans in support of the sustainable development goals, disaster risk reduction and the integrity of the oceans</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180" marR="116840">
                        <a:spcBef>
                          <a:spcPts val="170"/>
                        </a:spcBef>
                        <a:spcAft>
                          <a:spcPts val="0"/>
                        </a:spcAft>
                      </a:pPr>
                      <a:r>
                        <a:rPr lang="en-US" sz="1400">
                          <a:effectLst/>
                          <a:latin typeface="Arial"/>
                          <a:ea typeface="Times New Roman"/>
                          <a:cs typeface="Times New Roman"/>
                        </a:rPr>
                        <a:t>RHC Chairs</a:t>
                      </a:r>
                      <a:endParaRPr lang="en-US"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a:spcBef>
                          <a:spcPts val="170"/>
                        </a:spcBef>
                        <a:spcAft>
                          <a:spcPts val="0"/>
                        </a:spcAft>
                      </a:pPr>
                      <a:r>
                        <a:rPr lang="en-US" sz="1400" dirty="0">
                          <a:effectLst/>
                          <a:latin typeface="Arial"/>
                          <a:ea typeface="Times New Roman"/>
                          <a:cs typeface="Times New Roman"/>
                        </a:rPr>
                        <a:t>IRCC10</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b="1" dirty="0">
                          <a:effectLst/>
                          <a:latin typeface="Arial"/>
                          <a:ea typeface="Times New Roman"/>
                          <a:cs typeface="Times New Roman"/>
                        </a:rPr>
                        <a:t>Already continuous action</a:t>
                      </a:r>
                      <a:r>
                        <a:rPr lang="en-US" sz="1400" dirty="0">
                          <a:effectLst/>
                          <a:latin typeface="Arial"/>
                          <a:ea typeface="Times New Roman"/>
                          <a:cs typeface="Times New Roman"/>
                        </a:rPr>
                        <a:t> 17.2.2.4</a:t>
                      </a:r>
                      <a:endParaRPr lang="en-US"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52999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67544" y="1125538"/>
            <a:ext cx="1404552" cy="461665"/>
          </a:xfrm>
          <a:prstGeom prst="rect">
            <a:avLst/>
          </a:prstGeom>
          <a:noFill/>
          <a:ln w="9525">
            <a:noFill/>
            <a:miter lim="800000"/>
            <a:headEnd/>
            <a:tailEnd/>
          </a:ln>
        </p:spPr>
        <p:txBody>
          <a:bodyPr wrap="none">
            <a:spAutoFit/>
          </a:bodyPr>
          <a:lstStyle/>
          <a:p>
            <a:r>
              <a:rPr lang="en-GB" sz="2400" dirty="0" smtClean="0">
                <a:solidFill>
                  <a:schemeClr val="tx2"/>
                </a:solidFill>
              </a:rPr>
              <a:t>Content</a:t>
            </a:r>
            <a:endParaRPr lang="en-GB" sz="2400" dirty="0">
              <a:solidFill>
                <a:schemeClr val="tx2"/>
              </a:solidFill>
            </a:endParaRPr>
          </a:p>
        </p:txBody>
      </p:sp>
      <p:sp>
        <p:nvSpPr>
          <p:cNvPr id="14" name="TextBox 13"/>
          <p:cNvSpPr txBox="1"/>
          <p:nvPr/>
        </p:nvSpPr>
        <p:spPr>
          <a:xfrm>
            <a:off x="467544" y="1700808"/>
            <a:ext cx="7992888" cy="3385542"/>
          </a:xfrm>
          <a:prstGeom prst="rect">
            <a:avLst/>
          </a:prstGeom>
          <a:noFill/>
        </p:spPr>
        <p:txBody>
          <a:bodyPr wrap="square" rtlCol="0">
            <a:spAutoFit/>
          </a:bodyPr>
          <a:lstStyle/>
          <a:p>
            <a:pPr marL="342900" indent="-342900">
              <a:buFont typeface="Arial" panose="020B0604020202020204" pitchFamily="34" charset="0"/>
              <a:buChar char="•"/>
            </a:pPr>
            <a:r>
              <a:rPr lang="en-GB" dirty="0" smtClean="0"/>
              <a:t>MACHC </a:t>
            </a:r>
            <a:r>
              <a:rPr lang="en-GB" dirty="0"/>
              <a:t>report to IRRC8 </a:t>
            </a:r>
            <a:endParaRPr lang="en-GB" dirty="0" smtClean="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IBSC</a:t>
            </a:r>
            <a:endParaRPr lang="en-GB" dirty="0"/>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IRCC9 Action list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IRCC9 Work plan</a:t>
            </a:r>
          </a:p>
          <a:p>
            <a:pPr marL="342900" indent="-342900">
              <a:buFont typeface="Arial" panose="020B0604020202020204" pitchFamily="34" charset="0"/>
              <a:buChar char="•"/>
            </a:pPr>
            <a:endParaRPr lang="en-GB" sz="2000" dirty="0"/>
          </a:p>
          <a:p>
            <a:r>
              <a:rPr lang="en-GB" sz="2000" dirty="0" smtClean="0"/>
              <a:t> </a:t>
            </a:r>
          </a:p>
          <a:p>
            <a:pPr marL="342900" indent="-342900">
              <a:buFont typeface="Arial" panose="020B0604020202020204" pitchFamily="34" charset="0"/>
              <a:buChar char="•"/>
            </a:pPr>
            <a:endParaRPr lang="en-GB" sz="2000" dirty="0" smtClean="0"/>
          </a:p>
        </p:txBody>
      </p:sp>
    </p:spTree>
    <p:extLst>
      <p:ext uri="{BB962C8B-B14F-4D97-AF65-F5344CB8AC3E}">
        <p14:creationId xmlns:p14="http://schemas.microsoft.com/office/powerpoint/2010/main" val="40784307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ct val="0"/>
              </a:spcBef>
              <a:buFont typeface="Arial" panose="020B0604020202020204" pitchFamily="34" charset="0"/>
              <a:buChar char="•"/>
            </a:pPr>
            <a:r>
              <a:rPr lang="en-GB" kern="1200" dirty="0">
                <a:solidFill>
                  <a:schemeClr val="tx1"/>
                </a:solidFill>
                <a:latin typeface="Verdana" pitchFamily="34" charset="0"/>
              </a:rPr>
              <a:t>To many actions and work plan issues</a:t>
            </a:r>
          </a:p>
          <a:p>
            <a:pPr marL="628650" lvl="2" indent="-342900">
              <a:spcBef>
                <a:spcPct val="0"/>
              </a:spcBef>
              <a:buFont typeface="Arial" panose="020B0604020202020204" pitchFamily="34" charset="0"/>
              <a:buChar char="•"/>
            </a:pPr>
            <a:r>
              <a:rPr lang="en-GB" sz="2000" kern="1200" dirty="0">
                <a:solidFill>
                  <a:schemeClr val="tx1"/>
                </a:solidFill>
                <a:latin typeface="Verdana" pitchFamily="34" charset="0"/>
                <a:ea typeface="+mn-ea"/>
                <a:cs typeface="+mn-cs"/>
              </a:rPr>
              <a:t>Chair and members are inundated by things to</a:t>
            </a:r>
          </a:p>
          <a:p>
            <a:pPr marL="628650" lvl="2" indent="-342900">
              <a:spcBef>
                <a:spcPct val="0"/>
              </a:spcBef>
              <a:buFont typeface="Arial" panose="020B0604020202020204" pitchFamily="34" charset="0"/>
              <a:buChar char="•"/>
            </a:pPr>
            <a:r>
              <a:rPr lang="en-GB" sz="2000" kern="1200" dirty="0">
                <a:solidFill>
                  <a:schemeClr val="tx1"/>
                </a:solidFill>
                <a:latin typeface="Verdana" pitchFamily="34" charset="0"/>
                <a:ea typeface="+mn-ea"/>
                <a:cs typeface="+mn-cs"/>
              </a:rPr>
              <a:t>Result do nothing in the </a:t>
            </a:r>
            <a:r>
              <a:rPr lang="en-GB" sz="2000" kern="1200" dirty="0" smtClean="0">
                <a:solidFill>
                  <a:schemeClr val="tx1"/>
                </a:solidFill>
                <a:latin typeface="Verdana" pitchFamily="34" charset="0"/>
                <a:ea typeface="+mn-ea"/>
                <a:cs typeface="+mn-cs"/>
              </a:rPr>
              <a:t>end</a:t>
            </a:r>
            <a:endParaRPr lang="en-GB" sz="2000" kern="1200" dirty="0">
              <a:solidFill>
                <a:schemeClr val="tx1"/>
              </a:solidFill>
              <a:latin typeface="Verdana" pitchFamily="34" charset="0"/>
              <a:ea typeface="+mn-ea"/>
              <a:cs typeface="+mn-cs"/>
            </a:endParaRPr>
          </a:p>
          <a:p>
            <a:pPr>
              <a:spcBef>
                <a:spcPct val="0"/>
              </a:spcBef>
              <a:buFont typeface="Arial" panose="020B0604020202020204" pitchFamily="34" charset="0"/>
              <a:buChar char="•"/>
            </a:pPr>
            <a:endParaRPr lang="en-GB" sz="2000" kern="1200" dirty="0">
              <a:solidFill>
                <a:schemeClr val="tx1"/>
              </a:solidFill>
              <a:latin typeface="Verdana" pitchFamily="34" charset="0"/>
            </a:endParaRPr>
          </a:p>
          <a:p>
            <a:pPr>
              <a:spcBef>
                <a:spcPct val="0"/>
              </a:spcBef>
              <a:buFont typeface="Arial" panose="020B0604020202020204" pitchFamily="34" charset="0"/>
              <a:buChar char="•"/>
            </a:pPr>
            <a:r>
              <a:rPr lang="en-GB" kern="1200" dirty="0">
                <a:solidFill>
                  <a:schemeClr val="tx1"/>
                </a:solidFill>
                <a:latin typeface="Verdana" pitchFamily="34" charset="0"/>
              </a:rPr>
              <a:t>Not effective </a:t>
            </a:r>
          </a:p>
          <a:p>
            <a:pPr marL="628650" lvl="2" indent="-342900">
              <a:spcBef>
                <a:spcPct val="0"/>
              </a:spcBef>
              <a:buFont typeface="Arial" panose="020B0604020202020204" pitchFamily="34" charset="0"/>
              <a:buChar char="•"/>
            </a:pPr>
            <a:r>
              <a:rPr lang="en-GB" sz="2000" kern="1200" dirty="0">
                <a:solidFill>
                  <a:schemeClr val="tx1"/>
                </a:solidFill>
                <a:latin typeface="Verdana" pitchFamily="34" charset="0"/>
                <a:ea typeface="+mn-ea"/>
                <a:cs typeface="+mn-cs"/>
              </a:rPr>
              <a:t>Bureaucratic exercise</a:t>
            </a:r>
          </a:p>
          <a:p>
            <a:pPr>
              <a:spcBef>
                <a:spcPct val="0"/>
              </a:spcBef>
              <a:buFont typeface="Arial" panose="020B0604020202020204" pitchFamily="34" charset="0"/>
              <a:buChar char="•"/>
            </a:pPr>
            <a:endParaRPr lang="en-GB" kern="1200" dirty="0">
              <a:solidFill>
                <a:schemeClr val="tx1"/>
              </a:solidFill>
              <a:latin typeface="Verdana" pitchFamily="34" charset="0"/>
            </a:endParaRPr>
          </a:p>
          <a:p>
            <a:pPr>
              <a:spcBef>
                <a:spcPct val="0"/>
              </a:spcBef>
              <a:buFont typeface="Arial" panose="020B0604020202020204" pitchFamily="34" charset="0"/>
              <a:buChar char="•"/>
            </a:pPr>
            <a:r>
              <a:rPr lang="en-GB" kern="1200" dirty="0">
                <a:solidFill>
                  <a:schemeClr val="tx1"/>
                </a:solidFill>
                <a:latin typeface="Verdana" pitchFamily="34" charset="0"/>
              </a:rPr>
              <a:t>Need to simply</a:t>
            </a:r>
          </a:p>
          <a:p>
            <a:pPr marL="628650" lvl="2" indent="-342900">
              <a:spcBef>
                <a:spcPct val="0"/>
              </a:spcBef>
              <a:buFont typeface="Arial" panose="020B0604020202020204" pitchFamily="34" charset="0"/>
              <a:buChar char="•"/>
            </a:pPr>
            <a:r>
              <a:rPr lang="en-GB" sz="2000" kern="1200" dirty="0">
                <a:solidFill>
                  <a:schemeClr val="tx1"/>
                </a:solidFill>
                <a:latin typeface="Verdana" pitchFamily="34" charset="0"/>
                <a:ea typeface="+mn-ea"/>
                <a:cs typeface="+mn-cs"/>
              </a:rPr>
              <a:t>Priorities endorsed by Council are </a:t>
            </a:r>
            <a:r>
              <a:rPr lang="en-GB" sz="2000" kern="1200" dirty="0" smtClean="0">
                <a:solidFill>
                  <a:schemeClr val="tx1"/>
                </a:solidFill>
                <a:latin typeface="Verdana" pitchFamily="34" charset="0"/>
                <a:ea typeface="+mn-ea"/>
                <a:cs typeface="+mn-cs"/>
              </a:rPr>
              <a:t>guidelines</a:t>
            </a:r>
            <a:endParaRPr lang="en-GB" sz="2000" kern="1200" dirty="0">
              <a:solidFill>
                <a:schemeClr val="tx1"/>
              </a:solidFill>
              <a:latin typeface="Verdana" pitchFamily="34" charset="0"/>
              <a:ea typeface="+mn-ea"/>
              <a:cs typeface="+mn-cs"/>
            </a:endParaRPr>
          </a:p>
          <a:p>
            <a:pPr marL="342900" lvl="1" indent="-342900">
              <a:spcBef>
                <a:spcPct val="0"/>
              </a:spcBef>
              <a:buFont typeface="Arial" panose="020B0604020202020204" pitchFamily="34" charset="0"/>
              <a:buChar char="•"/>
            </a:pPr>
            <a:endParaRPr lang="en-GB" kern="1200" dirty="0">
              <a:solidFill>
                <a:schemeClr val="tx1"/>
              </a:solidFill>
              <a:latin typeface="Verdana" pitchFamily="34" charset="0"/>
              <a:ea typeface="+mn-ea"/>
              <a:cs typeface="+mn-cs"/>
            </a:endParaRPr>
          </a:p>
          <a:p>
            <a:pPr marL="342900" lvl="1" indent="-342900">
              <a:spcBef>
                <a:spcPct val="0"/>
              </a:spcBef>
              <a:buFont typeface="Arial" panose="020B0604020202020204" pitchFamily="34" charset="0"/>
              <a:buChar char="•"/>
            </a:pPr>
            <a:r>
              <a:rPr lang="en-GB" kern="1200" dirty="0">
                <a:solidFill>
                  <a:schemeClr val="tx1"/>
                </a:solidFill>
                <a:latin typeface="Verdana" pitchFamily="34" charset="0"/>
                <a:ea typeface="+mn-ea"/>
                <a:cs typeface="+mn-cs"/>
              </a:rPr>
              <a:t>ACTION FOR IRCC10: REVISIT </a:t>
            </a:r>
            <a:r>
              <a:rPr lang="en-GB" kern="1200" cap="all" dirty="0">
                <a:solidFill>
                  <a:schemeClr val="tx1"/>
                </a:solidFill>
                <a:latin typeface="Verdana" pitchFamily="34" charset="0"/>
                <a:ea typeface="+mn-ea"/>
                <a:cs typeface="+mn-cs"/>
              </a:rPr>
              <a:t>methodology</a:t>
            </a:r>
            <a:endParaRPr lang="en-US" kern="1200" cap="all" dirty="0">
              <a:solidFill>
                <a:schemeClr val="tx1"/>
              </a:solidFill>
              <a:latin typeface="Verdana" pitchFamily="34" charset="0"/>
              <a:ea typeface="+mn-ea"/>
              <a:cs typeface="+mn-cs"/>
            </a:endParaRPr>
          </a:p>
        </p:txBody>
      </p:sp>
      <p:sp>
        <p:nvSpPr>
          <p:cNvPr id="3" name="Title 2"/>
          <p:cNvSpPr>
            <a:spLocks noGrp="1"/>
          </p:cNvSpPr>
          <p:nvPr>
            <p:ph type="title"/>
          </p:nvPr>
        </p:nvSpPr>
        <p:spPr/>
        <p:txBody>
          <a:bodyPr/>
          <a:lstStyle/>
          <a:p>
            <a:r>
              <a:rPr lang="en-US" dirty="0" smtClean="0"/>
              <a:t>Action required of IRRC10</a:t>
            </a:r>
            <a:endParaRPr lang="en-US" dirty="0"/>
          </a:p>
        </p:txBody>
      </p:sp>
    </p:spTree>
    <p:extLst>
      <p:ext uri="{BB962C8B-B14F-4D97-AF65-F5344CB8AC3E}">
        <p14:creationId xmlns:p14="http://schemas.microsoft.com/office/powerpoint/2010/main" val="343586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67544" y="1125538"/>
            <a:ext cx="4774192" cy="461665"/>
          </a:xfrm>
          <a:prstGeom prst="rect">
            <a:avLst/>
          </a:prstGeom>
          <a:noFill/>
          <a:ln w="9525">
            <a:noFill/>
            <a:miter lim="800000"/>
            <a:headEnd/>
            <a:tailEnd/>
          </a:ln>
        </p:spPr>
        <p:txBody>
          <a:bodyPr wrap="none">
            <a:spAutoFit/>
          </a:bodyPr>
          <a:lstStyle/>
          <a:p>
            <a:r>
              <a:rPr lang="en-GB" sz="2400" dirty="0">
                <a:solidFill>
                  <a:schemeClr val="tx2"/>
                </a:solidFill>
              </a:rPr>
              <a:t>Capacity Building Committee </a:t>
            </a:r>
          </a:p>
        </p:txBody>
      </p:sp>
      <p:sp>
        <p:nvSpPr>
          <p:cNvPr id="14" name="TextBox 13"/>
          <p:cNvSpPr txBox="1"/>
          <p:nvPr/>
        </p:nvSpPr>
        <p:spPr>
          <a:xfrm>
            <a:off x="467544" y="1700808"/>
            <a:ext cx="7992888" cy="2462213"/>
          </a:xfrm>
          <a:prstGeom prst="rect">
            <a:avLst/>
          </a:prstGeom>
          <a:noFill/>
        </p:spPr>
        <p:txBody>
          <a:bodyPr wrap="square" rtlCol="0">
            <a:spAutoFit/>
          </a:bodyPr>
          <a:lstStyle/>
          <a:p>
            <a:pPr marL="342900" indent="-342900">
              <a:buFont typeface="Arial" panose="020B0604020202020204" pitchFamily="34" charset="0"/>
              <a:buChar char="•"/>
            </a:pPr>
            <a:r>
              <a:rPr lang="en-GB" sz="2400" dirty="0"/>
              <a:t>Chair: Jeff Bryant (</a:t>
            </a:r>
            <a:r>
              <a:rPr lang="en-GB" sz="2400" dirty="0" smtClean="0"/>
              <a:t>UK)</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smtClean="0"/>
              <a:t>Vice </a:t>
            </a:r>
            <a:r>
              <a:rPr lang="en-GB" sz="2400" dirty="0"/>
              <a:t>Chair: Nickolas Roscher (</a:t>
            </a:r>
            <a:r>
              <a:rPr lang="en-GB" sz="2400" dirty="0" smtClean="0"/>
              <a:t>BR)</a:t>
            </a:r>
            <a:r>
              <a:rPr lang="en-GB" dirty="0" smtClean="0"/>
              <a:t>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sz="2000" dirty="0"/>
          </a:p>
          <a:p>
            <a:r>
              <a:rPr lang="en-GB" sz="2000" dirty="0" smtClean="0"/>
              <a:t> </a:t>
            </a:r>
          </a:p>
          <a:p>
            <a:pPr marL="342900" indent="-342900">
              <a:buFont typeface="Arial" panose="020B0604020202020204" pitchFamily="34" charset="0"/>
              <a:buChar char="•"/>
            </a:pPr>
            <a:endParaRPr lang="en-GB" sz="2000" dirty="0" smtClean="0"/>
          </a:p>
        </p:txBody>
      </p:sp>
      <p:sp>
        <p:nvSpPr>
          <p:cNvPr id="4" name="TextBox 3"/>
          <p:cNvSpPr txBox="1">
            <a:spLocks noChangeArrowheads="1"/>
          </p:cNvSpPr>
          <p:nvPr/>
        </p:nvSpPr>
        <p:spPr bwMode="auto">
          <a:xfrm>
            <a:off x="467544" y="404664"/>
            <a:ext cx="3868367" cy="461665"/>
          </a:xfrm>
          <a:prstGeom prst="rect">
            <a:avLst/>
          </a:prstGeom>
          <a:noFill/>
          <a:ln w="9525">
            <a:noFill/>
            <a:miter lim="800000"/>
            <a:headEnd/>
            <a:tailEnd/>
          </a:ln>
        </p:spPr>
        <p:txBody>
          <a:bodyPr wrap="none">
            <a:spAutoFit/>
          </a:bodyPr>
          <a:lstStyle/>
          <a:p>
            <a:r>
              <a:rPr lang="en-GB" sz="2400" dirty="0" smtClean="0">
                <a:solidFill>
                  <a:schemeClr val="tx2"/>
                </a:solidFill>
              </a:rPr>
              <a:t>MACHC report to IRRC8</a:t>
            </a:r>
            <a:endParaRPr lang="en-GB" sz="2400" dirty="0">
              <a:solidFill>
                <a:schemeClr val="tx2"/>
              </a:solidFill>
            </a:endParaRPr>
          </a:p>
        </p:txBody>
      </p:sp>
    </p:spTree>
    <p:extLst>
      <p:ext uri="{BB962C8B-B14F-4D97-AF65-F5344CB8AC3E}">
        <p14:creationId xmlns:p14="http://schemas.microsoft.com/office/powerpoint/2010/main" val="65491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67544" y="1125538"/>
            <a:ext cx="4737194" cy="461665"/>
          </a:xfrm>
          <a:prstGeom prst="rect">
            <a:avLst/>
          </a:prstGeom>
          <a:noFill/>
          <a:ln w="9525">
            <a:noFill/>
            <a:miter lim="800000"/>
            <a:headEnd/>
            <a:tailEnd/>
          </a:ln>
        </p:spPr>
        <p:txBody>
          <a:bodyPr wrap="none">
            <a:spAutoFit/>
          </a:bodyPr>
          <a:lstStyle/>
          <a:p>
            <a:r>
              <a:rPr lang="en-GB" sz="2400" dirty="0" smtClean="0">
                <a:solidFill>
                  <a:schemeClr val="tx2"/>
                </a:solidFill>
              </a:rPr>
              <a:t>Activities </a:t>
            </a:r>
            <a:r>
              <a:rPr lang="en-GB" sz="2400" dirty="0">
                <a:solidFill>
                  <a:schemeClr val="tx2"/>
                </a:solidFill>
              </a:rPr>
              <a:t>Completed in </a:t>
            </a:r>
            <a:r>
              <a:rPr lang="en-GB" sz="2400" dirty="0" smtClean="0">
                <a:solidFill>
                  <a:schemeClr val="tx2"/>
                </a:solidFill>
              </a:rPr>
              <a:t>2016 </a:t>
            </a:r>
            <a:endParaRPr lang="en-GB" sz="2400" dirty="0">
              <a:solidFill>
                <a:schemeClr val="tx2"/>
              </a:solidFill>
            </a:endParaRPr>
          </a:p>
        </p:txBody>
      </p:sp>
      <p:sp>
        <p:nvSpPr>
          <p:cNvPr id="14" name="TextBox 13"/>
          <p:cNvSpPr txBox="1"/>
          <p:nvPr/>
        </p:nvSpPr>
        <p:spPr>
          <a:xfrm>
            <a:off x="467544" y="1700808"/>
            <a:ext cx="7992888" cy="5201424"/>
          </a:xfrm>
          <a:prstGeom prst="rect">
            <a:avLst/>
          </a:prstGeom>
          <a:noFill/>
        </p:spPr>
        <p:txBody>
          <a:bodyPr wrap="square" rtlCol="0">
            <a:spAutoFit/>
          </a:bodyPr>
          <a:lstStyle/>
          <a:p>
            <a:pPr marL="342900" indent="-342900" eaLnBrk="1" hangingPunct="1">
              <a:buFont typeface="Arial" panose="020B0604020202020204" pitchFamily="34" charset="0"/>
              <a:buChar char="•"/>
            </a:pPr>
            <a:r>
              <a:rPr lang="en-GB" altLang="en-US" dirty="0"/>
              <a:t>Training Courses</a:t>
            </a:r>
          </a:p>
          <a:p>
            <a:pPr marL="800100" lvl="1" indent="-342900">
              <a:buFont typeface="Arial" panose="020B0604020202020204" pitchFamily="34" charset="0"/>
              <a:buChar char="•"/>
            </a:pPr>
            <a:r>
              <a:rPr lang="en-GB" altLang="en-US" sz="2000" dirty="0"/>
              <a:t>MSI Course delivered in St Lucia August 2016</a:t>
            </a:r>
          </a:p>
          <a:p>
            <a:pPr marL="800100" lvl="1" indent="-342900">
              <a:buFont typeface="Arial" panose="020B0604020202020204" pitchFamily="34" charset="0"/>
              <a:buChar char="•"/>
            </a:pPr>
            <a:r>
              <a:rPr lang="en-GB" altLang="en-US" sz="2000" dirty="0"/>
              <a:t>MSDI Workshop for Spanish Speakers delivered in Mexico October 2016 (in conjunction with FOCHIAMECA)</a:t>
            </a:r>
          </a:p>
          <a:p>
            <a:pPr marL="800100" lvl="1" indent="-342900">
              <a:buFont typeface="Arial" panose="020B0604020202020204" pitchFamily="34" charset="0"/>
              <a:buChar char="•"/>
            </a:pPr>
            <a:r>
              <a:rPr lang="en-GB" altLang="en-US" sz="2000" dirty="0"/>
              <a:t>Tide Training Course with </a:t>
            </a:r>
            <a:r>
              <a:rPr lang="en-GB" altLang="en-US" sz="2000" dirty="0" err="1"/>
              <a:t>SWAtHC</a:t>
            </a:r>
            <a:r>
              <a:rPr lang="en-GB" altLang="en-US" sz="2000" dirty="0"/>
              <a:t> delivered in Brazil October 2016</a:t>
            </a:r>
          </a:p>
          <a:p>
            <a:pPr marL="342900" indent="-342900" eaLnBrk="1" hangingPunct="1">
              <a:buFont typeface="Arial" panose="020B0604020202020204" pitchFamily="34" charset="0"/>
              <a:buChar char="•"/>
            </a:pPr>
            <a:endParaRPr lang="en-GB" altLang="en-US" dirty="0" smtClean="0"/>
          </a:p>
          <a:p>
            <a:pPr marL="342900" indent="-342900" eaLnBrk="1" hangingPunct="1">
              <a:buFont typeface="Arial" panose="020B0604020202020204" pitchFamily="34" charset="0"/>
              <a:buChar char="•"/>
            </a:pPr>
            <a:r>
              <a:rPr lang="en-GB" altLang="en-US" dirty="0" smtClean="0"/>
              <a:t>Seminars</a:t>
            </a:r>
            <a:endParaRPr lang="en-GB" altLang="en-US" dirty="0"/>
          </a:p>
          <a:p>
            <a:pPr marL="800100" lvl="1" indent="-342900">
              <a:buFont typeface="Arial" panose="020B0604020202020204" pitchFamily="34" charset="0"/>
              <a:buChar char="•"/>
            </a:pPr>
            <a:r>
              <a:rPr lang="en-GB" altLang="en-US" sz="2000" dirty="0"/>
              <a:t>Hydrographic Awareness Seminar / Satellite Bathymetry Workshop – December 2016</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sz="2000" dirty="0"/>
          </a:p>
          <a:p>
            <a:r>
              <a:rPr lang="en-GB" sz="2000" dirty="0" smtClean="0"/>
              <a:t> </a:t>
            </a:r>
          </a:p>
          <a:p>
            <a:pPr marL="342900" indent="-342900">
              <a:buFont typeface="Arial" panose="020B0604020202020204" pitchFamily="34" charset="0"/>
              <a:buChar char="•"/>
            </a:pPr>
            <a:endParaRPr lang="en-GB" sz="2000" dirty="0" smtClean="0"/>
          </a:p>
        </p:txBody>
      </p:sp>
      <p:sp>
        <p:nvSpPr>
          <p:cNvPr id="4" name="TextBox 3"/>
          <p:cNvSpPr txBox="1">
            <a:spLocks noChangeArrowheads="1"/>
          </p:cNvSpPr>
          <p:nvPr/>
        </p:nvSpPr>
        <p:spPr bwMode="auto">
          <a:xfrm>
            <a:off x="467544" y="404664"/>
            <a:ext cx="3868367" cy="461665"/>
          </a:xfrm>
          <a:prstGeom prst="rect">
            <a:avLst/>
          </a:prstGeom>
          <a:noFill/>
          <a:ln w="9525">
            <a:noFill/>
            <a:miter lim="800000"/>
            <a:headEnd/>
            <a:tailEnd/>
          </a:ln>
        </p:spPr>
        <p:txBody>
          <a:bodyPr wrap="none">
            <a:spAutoFit/>
          </a:bodyPr>
          <a:lstStyle/>
          <a:p>
            <a:r>
              <a:rPr lang="en-GB" sz="2400" dirty="0" smtClean="0">
                <a:solidFill>
                  <a:schemeClr val="tx2"/>
                </a:solidFill>
              </a:rPr>
              <a:t>MACHC report to IRRC8</a:t>
            </a:r>
            <a:endParaRPr lang="en-GB" sz="2400" dirty="0">
              <a:solidFill>
                <a:schemeClr val="tx2"/>
              </a:solidFill>
            </a:endParaRPr>
          </a:p>
        </p:txBody>
      </p:sp>
    </p:spTree>
    <p:extLst>
      <p:ext uri="{BB962C8B-B14F-4D97-AF65-F5344CB8AC3E}">
        <p14:creationId xmlns:p14="http://schemas.microsoft.com/office/powerpoint/2010/main" val="3930961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67544" y="1125538"/>
            <a:ext cx="4691284" cy="461665"/>
          </a:xfrm>
          <a:prstGeom prst="rect">
            <a:avLst/>
          </a:prstGeom>
          <a:noFill/>
          <a:ln w="9525">
            <a:noFill/>
            <a:miter lim="800000"/>
            <a:headEnd/>
            <a:tailEnd/>
          </a:ln>
        </p:spPr>
        <p:txBody>
          <a:bodyPr wrap="none">
            <a:spAutoFit/>
          </a:bodyPr>
          <a:lstStyle/>
          <a:p>
            <a:r>
              <a:rPr lang="en-GB" sz="2400" dirty="0">
                <a:solidFill>
                  <a:schemeClr val="tx2"/>
                </a:solidFill>
              </a:rPr>
              <a:t>Technical Visit Planned </a:t>
            </a:r>
            <a:r>
              <a:rPr lang="en-GB" sz="2400" dirty="0" smtClean="0">
                <a:solidFill>
                  <a:schemeClr val="tx2"/>
                </a:solidFill>
              </a:rPr>
              <a:t>2017</a:t>
            </a:r>
            <a:endParaRPr lang="en-GB" sz="2400" dirty="0">
              <a:solidFill>
                <a:schemeClr val="tx2"/>
              </a:solidFill>
            </a:endParaRPr>
          </a:p>
        </p:txBody>
      </p:sp>
      <p:sp>
        <p:nvSpPr>
          <p:cNvPr id="14" name="TextBox 13"/>
          <p:cNvSpPr txBox="1"/>
          <p:nvPr/>
        </p:nvSpPr>
        <p:spPr>
          <a:xfrm>
            <a:off x="467544" y="1700808"/>
            <a:ext cx="7992888" cy="2985433"/>
          </a:xfrm>
          <a:prstGeom prst="rect">
            <a:avLst/>
          </a:prstGeom>
          <a:noFill/>
        </p:spPr>
        <p:txBody>
          <a:bodyPr wrap="square" rtlCol="0">
            <a:spAutoFit/>
          </a:bodyPr>
          <a:lstStyle/>
          <a:p>
            <a:pPr marL="342900" indent="-342900">
              <a:buFont typeface="Arial" panose="020B0604020202020204" pitchFamily="34" charset="0"/>
              <a:buChar char="•"/>
            </a:pPr>
            <a:r>
              <a:rPr lang="en-GB" altLang="en-US" dirty="0"/>
              <a:t>Haiti</a:t>
            </a:r>
          </a:p>
          <a:p>
            <a:pPr marL="800100" lvl="1" indent="-342900" eaLnBrk="1" hangingPunct="1">
              <a:buFont typeface="Arial" panose="020B0604020202020204" pitchFamily="34" charset="0"/>
              <a:buChar char="•"/>
            </a:pPr>
            <a:r>
              <a:rPr lang="en-GB" altLang="en-US" sz="2000" dirty="0"/>
              <a:t>Paulo Matos (BR)</a:t>
            </a:r>
          </a:p>
          <a:p>
            <a:pPr marL="800100" lvl="1" indent="-342900" eaLnBrk="1" hangingPunct="1">
              <a:buFont typeface="Arial" panose="020B0604020202020204" pitchFamily="34" charset="0"/>
              <a:buChar char="•"/>
            </a:pPr>
            <a:r>
              <a:rPr lang="en-GB" altLang="en-US" sz="2000" dirty="0"/>
              <a:t>Eric Langlois (FR)</a:t>
            </a:r>
          </a:p>
          <a:p>
            <a:pPr marL="800100" lvl="1" indent="-342900" eaLnBrk="1" hangingPunct="1">
              <a:buFont typeface="Arial" panose="020B0604020202020204" pitchFamily="34" charset="0"/>
              <a:buChar char="•"/>
            </a:pPr>
            <a:r>
              <a:rPr lang="en-GB" altLang="en-US" sz="2000" dirty="0"/>
              <a:t>Jim Rogers (US)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sz="2000" dirty="0"/>
          </a:p>
          <a:p>
            <a:r>
              <a:rPr lang="en-GB" sz="2000" dirty="0" smtClean="0"/>
              <a:t> </a:t>
            </a:r>
          </a:p>
          <a:p>
            <a:pPr marL="342900" indent="-342900">
              <a:buFont typeface="Arial" panose="020B0604020202020204" pitchFamily="34" charset="0"/>
              <a:buChar char="•"/>
            </a:pPr>
            <a:endParaRPr lang="en-GB" sz="2000" dirty="0" smtClean="0"/>
          </a:p>
        </p:txBody>
      </p:sp>
      <p:sp>
        <p:nvSpPr>
          <p:cNvPr id="4" name="TextBox 3"/>
          <p:cNvSpPr txBox="1">
            <a:spLocks noChangeArrowheads="1"/>
          </p:cNvSpPr>
          <p:nvPr/>
        </p:nvSpPr>
        <p:spPr bwMode="auto">
          <a:xfrm>
            <a:off x="467544" y="404664"/>
            <a:ext cx="3868367" cy="461665"/>
          </a:xfrm>
          <a:prstGeom prst="rect">
            <a:avLst/>
          </a:prstGeom>
          <a:noFill/>
          <a:ln w="9525">
            <a:noFill/>
            <a:miter lim="800000"/>
            <a:headEnd/>
            <a:tailEnd/>
          </a:ln>
        </p:spPr>
        <p:txBody>
          <a:bodyPr wrap="none">
            <a:spAutoFit/>
          </a:bodyPr>
          <a:lstStyle/>
          <a:p>
            <a:r>
              <a:rPr lang="en-GB" sz="2400" dirty="0" smtClean="0">
                <a:solidFill>
                  <a:schemeClr val="tx2"/>
                </a:solidFill>
              </a:rPr>
              <a:t>MACHC report to IRRC8</a:t>
            </a:r>
            <a:endParaRPr lang="en-GB" sz="2400" dirty="0">
              <a:solidFill>
                <a:schemeClr val="tx2"/>
              </a:solidFill>
            </a:endParaRPr>
          </a:p>
        </p:txBody>
      </p:sp>
    </p:spTree>
    <p:extLst>
      <p:ext uri="{BB962C8B-B14F-4D97-AF65-F5344CB8AC3E}">
        <p14:creationId xmlns:p14="http://schemas.microsoft.com/office/powerpoint/2010/main" val="2629430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67544" y="1125538"/>
            <a:ext cx="6473695" cy="800219"/>
          </a:xfrm>
          <a:prstGeom prst="rect">
            <a:avLst/>
          </a:prstGeom>
          <a:noFill/>
          <a:ln w="9525">
            <a:noFill/>
            <a:miter lim="800000"/>
            <a:headEnd/>
            <a:tailEnd/>
          </a:ln>
        </p:spPr>
        <p:txBody>
          <a:bodyPr wrap="none">
            <a:spAutoFit/>
          </a:bodyPr>
          <a:lstStyle/>
          <a:p>
            <a:r>
              <a:rPr lang="en-GB" sz="2400" dirty="0">
                <a:solidFill>
                  <a:schemeClr val="tx2"/>
                </a:solidFill>
              </a:rPr>
              <a:t>Marine Economic Infrastructure Program</a:t>
            </a:r>
            <a:r>
              <a:rPr lang="en-GB" sz="2400" b="1" u="sng" dirty="0"/>
              <a:t/>
            </a:r>
            <a:br>
              <a:rPr lang="en-GB" sz="2400" b="1" u="sng" dirty="0"/>
            </a:br>
            <a:r>
              <a:rPr lang="en-GB" dirty="0" smtClean="0">
                <a:solidFill>
                  <a:schemeClr val="tx2"/>
                </a:solidFill>
              </a:rPr>
              <a:t> </a:t>
            </a:r>
            <a:endParaRPr lang="en-GB" dirty="0">
              <a:solidFill>
                <a:schemeClr val="tx2"/>
              </a:solidFill>
            </a:endParaRPr>
          </a:p>
        </p:txBody>
      </p:sp>
      <p:sp>
        <p:nvSpPr>
          <p:cNvPr id="14" name="TextBox 13"/>
          <p:cNvSpPr txBox="1"/>
          <p:nvPr/>
        </p:nvSpPr>
        <p:spPr>
          <a:xfrm>
            <a:off x="827584" y="1700807"/>
            <a:ext cx="7992888" cy="1692771"/>
          </a:xfrm>
          <a:prstGeom prst="rect">
            <a:avLst/>
          </a:prstGeom>
          <a:noFill/>
        </p:spPr>
        <p:txBody>
          <a:bodyPr wrap="square" rtlCol="0">
            <a:spAutoFit/>
          </a:bodyPr>
          <a:lstStyle/>
          <a:p>
            <a:pPr marL="342900" indent="-342900">
              <a:buFont typeface="Arial" panose="020B0604020202020204" pitchFamily="34" charset="0"/>
              <a:buChar char="•"/>
            </a:pPr>
            <a:r>
              <a:rPr lang="en-GB" dirty="0" smtClean="0"/>
              <a:t>Coordinator: </a:t>
            </a:r>
            <a:r>
              <a:rPr lang="en-GB" dirty="0"/>
              <a:t>Jim Rogers (US)</a:t>
            </a:r>
            <a:r>
              <a:rPr lang="en-GB" sz="2400" i="1" dirty="0"/>
              <a:t/>
            </a:r>
            <a:br>
              <a:rPr lang="en-GB" sz="2400" i="1" dirty="0"/>
            </a:br>
            <a:endParaRPr lang="en-GB" dirty="0"/>
          </a:p>
          <a:p>
            <a:pPr marL="342900" indent="-342900">
              <a:buFont typeface="Arial" panose="020B0604020202020204" pitchFamily="34" charset="0"/>
              <a:buChar char="•"/>
            </a:pPr>
            <a:endParaRPr lang="en-GB" sz="2000" dirty="0"/>
          </a:p>
          <a:p>
            <a:r>
              <a:rPr lang="en-GB" sz="2000" dirty="0" smtClean="0"/>
              <a:t> </a:t>
            </a:r>
          </a:p>
          <a:p>
            <a:pPr marL="342900" indent="-342900">
              <a:buFont typeface="Arial" panose="020B0604020202020204" pitchFamily="34" charset="0"/>
              <a:buChar char="•"/>
            </a:pPr>
            <a:endParaRPr lang="en-GB" sz="2000" dirty="0" smtClean="0"/>
          </a:p>
        </p:txBody>
      </p:sp>
      <p:sp>
        <p:nvSpPr>
          <p:cNvPr id="4" name="TextBox 3"/>
          <p:cNvSpPr txBox="1">
            <a:spLocks noChangeArrowheads="1"/>
          </p:cNvSpPr>
          <p:nvPr/>
        </p:nvSpPr>
        <p:spPr bwMode="auto">
          <a:xfrm>
            <a:off x="467544" y="404664"/>
            <a:ext cx="3868367" cy="461665"/>
          </a:xfrm>
          <a:prstGeom prst="rect">
            <a:avLst/>
          </a:prstGeom>
          <a:noFill/>
          <a:ln w="9525">
            <a:noFill/>
            <a:miter lim="800000"/>
            <a:headEnd/>
            <a:tailEnd/>
          </a:ln>
        </p:spPr>
        <p:txBody>
          <a:bodyPr wrap="none">
            <a:spAutoFit/>
          </a:bodyPr>
          <a:lstStyle/>
          <a:p>
            <a:r>
              <a:rPr lang="en-GB" sz="2400" dirty="0" smtClean="0">
                <a:solidFill>
                  <a:schemeClr val="tx2"/>
                </a:solidFill>
              </a:rPr>
              <a:t>MACHC report to IRRC8</a:t>
            </a:r>
            <a:endParaRPr lang="en-GB" sz="2400" dirty="0">
              <a:solidFill>
                <a:schemeClr val="tx2"/>
              </a:solidFill>
            </a:endParaRPr>
          </a:p>
        </p:txBody>
      </p:sp>
    </p:spTree>
    <p:extLst>
      <p:ext uri="{BB962C8B-B14F-4D97-AF65-F5344CB8AC3E}">
        <p14:creationId xmlns:p14="http://schemas.microsoft.com/office/powerpoint/2010/main" val="2198019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54893"/>
            <a:ext cx="7886700" cy="833947"/>
          </a:xfrm>
        </p:spPr>
        <p:txBody>
          <a:bodyPr>
            <a:normAutofit/>
          </a:bodyPr>
          <a:lstStyle/>
          <a:p>
            <a:r>
              <a:rPr lang="en-GB" sz="2400" dirty="0"/>
              <a:t>MACHC ENC </a:t>
            </a:r>
            <a:r>
              <a:rPr lang="en-GB" sz="2400" dirty="0" smtClean="0"/>
              <a:t>Online - http</a:t>
            </a:r>
            <a:r>
              <a:rPr lang="en-GB" sz="2400" dirty="0"/>
              <a:t>://</a:t>
            </a:r>
            <a:r>
              <a:rPr lang="en-GB" sz="2400" dirty="0" err="1"/>
              <a:t>www.iho-machc.org</a:t>
            </a:r>
            <a:r>
              <a:rPr lang="en-GB" sz="2400" dirty="0"/>
              <a:t>/</a:t>
            </a:r>
            <a:r>
              <a:rPr lang="en-GB" sz="2400" u="sng" dirty="0" smtClean="0"/>
              <a:t/>
            </a:r>
            <a:br>
              <a:rPr lang="en-GB" sz="2400" u="sng" dirty="0" smtClean="0"/>
            </a:br>
            <a:endParaRPr lang="en-GB" sz="2400" u="sng" dirty="0"/>
          </a:p>
        </p:txBody>
      </p:sp>
      <p:pic>
        <p:nvPicPr>
          <p:cNvPr id="5" name="Content Placeholder 5">
            <a:hlinkClick r:id="rId2" invalidUrl="https://gis.charttools.noaa.gov/MACHC/MACHC ENCOnline/"/>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599" y="1648544"/>
            <a:ext cx="8702675" cy="4876800"/>
          </a:xfrm>
          <a:prstGeom prst="rect">
            <a:avLst/>
          </a:prstGeom>
          <a:noFill/>
          <a:ln w="9525">
            <a:noFill/>
            <a:miter lim="800000"/>
            <a:headEnd/>
            <a:tailEnd/>
          </a:ln>
          <a:effectLst/>
        </p:spPr>
      </p:pic>
      <p:sp>
        <p:nvSpPr>
          <p:cNvPr id="4" name="TextBox 3"/>
          <p:cNvSpPr txBox="1">
            <a:spLocks noChangeArrowheads="1"/>
          </p:cNvSpPr>
          <p:nvPr/>
        </p:nvSpPr>
        <p:spPr bwMode="auto">
          <a:xfrm>
            <a:off x="467544" y="404664"/>
            <a:ext cx="3868367" cy="461665"/>
          </a:xfrm>
          <a:prstGeom prst="rect">
            <a:avLst/>
          </a:prstGeom>
          <a:noFill/>
          <a:ln w="9525">
            <a:noFill/>
            <a:miter lim="800000"/>
            <a:headEnd/>
            <a:tailEnd/>
          </a:ln>
        </p:spPr>
        <p:txBody>
          <a:bodyPr wrap="none">
            <a:spAutoFit/>
          </a:bodyPr>
          <a:lstStyle/>
          <a:p>
            <a:r>
              <a:rPr lang="en-GB" sz="2400" dirty="0" smtClean="0">
                <a:solidFill>
                  <a:schemeClr val="tx2"/>
                </a:solidFill>
              </a:rPr>
              <a:t>MACHC report to IRRC8</a:t>
            </a:r>
            <a:endParaRPr lang="en-GB" sz="2400" dirty="0">
              <a:solidFill>
                <a:schemeClr val="tx2"/>
              </a:solidFill>
            </a:endParaRPr>
          </a:p>
        </p:txBody>
      </p:sp>
    </p:spTree>
    <p:extLst>
      <p:ext uri="{BB962C8B-B14F-4D97-AF65-F5344CB8AC3E}">
        <p14:creationId xmlns:p14="http://schemas.microsoft.com/office/powerpoint/2010/main" val="2648395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67544" y="1125538"/>
            <a:ext cx="6288325" cy="461665"/>
          </a:xfrm>
          <a:prstGeom prst="rect">
            <a:avLst/>
          </a:prstGeom>
          <a:noFill/>
          <a:ln w="9525">
            <a:noFill/>
            <a:miter lim="800000"/>
            <a:headEnd/>
            <a:tailEnd/>
          </a:ln>
        </p:spPr>
        <p:txBody>
          <a:bodyPr wrap="none">
            <a:spAutoFit/>
          </a:bodyPr>
          <a:lstStyle/>
          <a:p>
            <a:r>
              <a:rPr lang="en-GB" sz="2400" dirty="0">
                <a:solidFill>
                  <a:schemeClr val="tx2"/>
                </a:solidFill>
              </a:rPr>
              <a:t>MACHC Integrated Charting </a:t>
            </a:r>
            <a:r>
              <a:rPr lang="en-GB" sz="2400" dirty="0" smtClean="0">
                <a:solidFill>
                  <a:schemeClr val="tx2"/>
                </a:solidFill>
              </a:rPr>
              <a:t>Committee</a:t>
            </a:r>
            <a:endParaRPr lang="en-GB" sz="2400" dirty="0">
              <a:solidFill>
                <a:schemeClr val="tx2"/>
              </a:solidFill>
            </a:endParaRPr>
          </a:p>
        </p:txBody>
      </p:sp>
      <p:sp>
        <p:nvSpPr>
          <p:cNvPr id="14" name="TextBox 13"/>
          <p:cNvSpPr txBox="1"/>
          <p:nvPr/>
        </p:nvSpPr>
        <p:spPr>
          <a:xfrm>
            <a:off x="467544" y="1700808"/>
            <a:ext cx="7992888" cy="3077766"/>
          </a:xfrm>
          <a:prstGeom prst="rect">
            <a:avLst/>
          </a:prstGeom>
          <a:noFill/>
        </p:spPr>
        <p:txBody>
          <a:bodyPr wrap="square" rtlCol="0">
            <a:spAutoFit/>
          </a:bodyPr>
          <a:lstStyle/>
          <a:p>
            <a:pPr marL="342900" indent="-342900">
              <a:buFont typeface="Arial" panose="020B0604020202020204" pitchFamily="34" charset="0"/>
              <a:buChar char="•"/>
            </a:pPr>
            <a:r>
              <a:rPr lang="en-GB" dirty="0"/>
              <a:t>Chair: John Nyberg (</a:t>
            </a:r>
            <a:r>
              <a:rPr lang="en-GB" dirty="0" smtClean="0"/>
              <a:t>US)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Vice </a:t>
            </a:r>
            <a:r>
              <a:rPr lang="en-GB" dirty="0"/>
              <a:t>Chair: Paulo Matos (BR</a:t>
            </a:r>
            <a:r>
              <a:rPr lang="en-GB" dirty="0" smtClean="0"/>
              <a:t>)</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sz="2000" dirty="0"/>
          </a:p>
          <a:p>
            <a:r>
              <a:rPr lang="en-GB" sz="2000" dirty="0" smtClean="0"/>
              <a:t> </a:t>
            </a:r>
          </a:p>
          <a:p>
            <a:pPr marL="342900" indent="-342900">
              <a:buFont typeface="Arial" panose="020B0604020202020204" pitchFamily="34" charset="0"/>
              <a:buChar char="•"/>
            </a:pPr>
            <a:endParaRPr lang="en-GB" sz="2000" dirty="0" smtClean="0"/>
          </a:p>
        </p:txBody>
      </p:sp>
      <p:sp>
        <p:nvSpPr>
          <p:cNvPr id="4" name="TextBox 3"/>
          <p:cNvSpPr txBox="1">
            <a:spLocks noChangeArrowheads="1"/>
          </p:cNvSpPr>
          <p:nvPr/>
        </p:nvSpPr>
        <p:spPr bwMode="auto">
          <a:xfrm>
            <a:off x="467544" y="404664"/>
            <a:ext cx="3868367" cy="461665"/>
          </a:xfrm>
          <a:prstGeom prst="rect">
            <a:avLst/>
          </a:prstGeom>
          <a:noFill/>
          <a:ln w="9525">
            <a:noFill/>
            <a:miter lim="800000"/>
            <a:headEnd/>
            <a:tailEnd/>
          </a:ln>
        </p:spPr>
        <p:txBody>
          <a:bodyPr wrap="none">
            <a:spAutoFit/>
          </a:bodyPr>
          <a:lstStyle/>
          <a:p>
            <a:r>
              <a:rPr lang="en-GB" sz="2400" dirty="0" smtClean="0">
                <a:solidFill>
                  <a:schemeClr val="tx2"/>
                </a:solidFill>
              </a:rPr>
              <a:t>MACHC report to IRRC8</a:t>
            </a:r>
            <a:endParaRPr lang="en-GB" sz="2400" dirty="0">
              <a:solidFill>
                <a:schemeClr val="tx2"/>
              </a:solidFill>
            </a:endParaRPr>
          </a:p>
        </p:txBody>
      </p:sp>
    </p:spTree>
    <p:extLst>
      <p:ext uri="{BB962C8B-B14F-4D97-AF65-F5344CB8AC3E}">
        <p14:creationId xmlns:p14="http://schemas.microsoft.com/office/powerpoint/2010/main" val="1896239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marineEN1">
  <a:themeElements>
    <a:clrScheme name="marineEN1 1">
      <a:dk1>
        <a:srgbClr val="000000"/>
      </a:dk1>
      <a:lt1>
        <a:srgbClr val="FFFFFF"/>
      </a:lt1>
      <a:dk2>
        <a:srgbClr val="E17000"/>
      </a:dk2>
      <a:lt2>
        <a:srgbClr val="9ACCD4"/>
      </a:lt2>
      <a:accent1>
        <a:srgbClr val="0E61AA"/>
      </a:accent1>
      <a:accent2>
        <a:srgbClr val="9ACCD4"/>
      </a:accent2>
      <a:accent3>
        <a:srgbClr val="FFFFFF"/>
      </a:accent3>
      <a:accent4>
        <a:srgbClr val="000000"/>
      </a:accent4>
      <a:accent5>
        <a:srgbClr val="AAB7D2"/>
      </a:accent5>
      <a:accent6>
        <a:srgbClr val="8BB9C0"/>
      </a:accent6>
      <a:hlink>
        <a:srgbClr val="004228"/>
      </a:hlink>
      <a:folHlink>
        <a:srgbClr val="E17000"/>
      </a:folHlink>
    </a:clrScheme>
    <a:fontScheme name="marineEN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b"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b"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marineEN1 1">
        <a:dk1>
          <a:srgbClr val="000000"/>
        </a:dk1>
        <a:lt1>
          <a:srgbClr val="FFFFFF"/>
        </a:lt1>
        <a:dk2>
          <a:srgbClr val="E17000"/>
        </a:dk2>
        <a:lt2>
          <a:srgbClr val="9ACCD4"/>
        </a:lt2>
        <a:accent1>
          <a:srgbClr val="0E61AA"/>
        </a:accent1>
        <a:accent2>
          <a:srgbClr val="9ACCD4"/>
        </a:accent2>
        <a:accent3>
          <a:srgbClr val="FFFFFF"/>
        </a:accent3>
        <a:accent4>
          <a:srgbClr val="000000"/>
        </a:accent4>
        <a:accent5>
          <a:srgbClr val="AAB7D2"/>
        </a:accent5>
        <a:accent6>
          <a:srgbClr val="8BB9C0"/>
        </a:accent6>
        <a:hlink>
          <a:srgbClr val="004228"/>
        </a:hlink>
        <a:folHlink>
          <a:srgbClr val="E17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2647</Words>
  <Application>Microsoft Office PowerPoint</Application>
  <PresentationFormat>On-screen Show (4:3)</PresentationFormat>
  <Paragraphs>491</Paragraphs>
  <Slides>30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Symbol</vt:lpstr>
      <vt:lpstr>Times New Roman</vt:lpstr>
      <vt:lpstr>Verdana</vt:lpstr>
      <vt:lpstr>marineEN1</vt:lpstr>
      <vt:lpstr>18th MACHC Conference</vt:lpstr>
      <vt:lpstr>IRRC9, Paramaribo, Suriname, 12-14 June 2017</vt:lpstr>
      <vt:lpstr>PowerPoint Presentation</vt:lpstr>
      <vt:lpstr>PowerPoint Presentation</vt:lpstr>
      <vt:lpstr>PowerPoint Presentation</vt:lpstr>
      <vt:lpstr>PowerPoint Presentation</vt:lpstr>
      <vt:lpstr>PowerPoint Presentation</vt:lpstr>
      <vt:lpstr>MACHC ENC Online - http://www.iho-machc.org/ </vt:lpstr>
      <vt:lpstr>PowerPoint Presentation</vt:lpstr>
      <vt:lpstr>MACHC ENC Availability Summary – 2016</vt:lpstr>
      <vt:lpstr>Port Analysis Evaluation - Gaps</vt:lpstr>
      <vt:lpstr>New US/Cuba/UK INT Chart 4149</vt:lpstr>
      <vt:lpstr>Difficulties encountered and challenges yet to be addressed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Action required of IRRC10</vt:lpstr>
    </vt:vector>
  </TitlesOfParts>
  <Company>Ministerie van Defensie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ud0h4b5</dc:creator>
  <cp:lastModifiedBy>Alberto Costa Neves</cp:lastModifiedBy>
  <cp:revision>211</cp:revision>
  <cp:lastPrinted>2016-12-05T15:25:56Z</cp:lastPrinted>
  <dcterms:created xsi:type="dcterms:W3CDTF">2010-02-03T15:06:20Z</dcterms:created>
  <dcterms:modified xsi:type="dcterms:W3CDTF">2018-01-19T13:00:22Z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uteur">
    <vt:lpwstr>L.L. Dorst</vt:lpwstr>
  </property>
  <property fmtid="{D5CDD505-2E9C-101B-9397-08002B2CF9AE}" pid="3" name="_Functie">
    <vt:lpwstr/>
  </property>
  <property fmtid="{D5CDD505-2E9C-101B-9397-08002B2CF9AE}" pid="4" name="_Titel">
    <vt:lpwstr>AN ALGORITHMIC SOLUTION </vt:lpwstr>
  </property>
  <property fmtid="{D5CDD505-2E9C-101B-9397-08002B2CF9AE}" pid="5" name="_SubTitel">
    <vt:lpwstr>TO THE RANDOMNESS OF EQUITABLE BOUNDARY LINES</vt:lpwstr>
  </property>
  <property fmtid="{D5CDD505-2E9C-101B-9397-08002B2CF9AE}" pid="6" name="_RvEBenaming">
    <vt:lpwstr>Hydrographic Service</vt:lpwstr>
  </property>
  <property fmtid="{D5CDD505-2E9C-101B-9397-08002B2CF9AE}" pid="7" name="_Afdeling">
    <vt:lpwstr/>
  </property>
  <property fmtid="{D5CDD505-2E9C-101B-9397-08002B2CF9AE}" pid="8" name="_Merking">
    <vt:lpwstr/>
  </property>
  <property fmtid="{D5CDD505-2E9C-101B-9397-08002B2CF9AE}" pid="9" name="_Rubricering">
    <vt:lpwstr/>
  </property>
  <property fmtid="{D5CDD505-2E9C-101B-9397-08002B2CF9AE}" pid="10" name="_Beleidsterrein">
    <vt:lpwstr>2</vt:lpwstr>
  </property>
  <property fmtid="{D5CDD505-2E9C-101B-9397-08002B2CF9AE}" pid="11" name="_LogoTaal">
    <vt:lpwstr>2</vt:lpwstr>
  </property>
  <property fmtid="{D5CDD505-2E9C-101B-9397-08002B2CF9AE}" pid="12" name="_RubriceringTaal">
    <vt:lpwstr>2</vt:lpwstr>
  </property>
  <property fmtid="{D5CDD505-2E9C-101B-9397-08002B2CF9AE}" pid="13" name="_PresentatieType">
    <vt:lpwstr>1</vt:lpwstr>
  </property>
</Properties>
</file>