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1" r:id="rId2"/>
    <p:sldId id="408" r:id="rId3"/>
    <p:sldId id="409" r:id="rId4"/>
    <p:sldId id="417" r:id="rId5"/>
    <p:sldId id="418" r:id="rId6"/>
    <p:sldId id="419" r:id="rId7"/>
    <p:sldId id="420" r:id="rId8"/>
    <p:sldId id="422" r:id="rId9"/>
    <p:sldId id="421" r:id="rId10"/>
    <p:sldId id="423" r:id="rId11"/>
  </p:sldIdLst>
  <p:sldSz cx="12192000" cy="6858000"/>
  <p:notesSz cx="7010400" cy="92360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9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0030A-F097-41E4-95BE-1F2AE2D64790}" type="datetimeFigureOut">
              <a:rPr lang="es-MX" smtClean="0"/>
              <a:pPr/>
              <a:t>07/04/2017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2DCB9-33FA-4FC4-873A-9EC4D020674A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3063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2DCB9-33FA-4FC4-873A-9EC4D020674A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9562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2DCB9-33FA-4FC4-873A-9EC4D020674A}" type="slidenum">
              <a:rPr lang="es-MX" smtClean="0"/>
              <a:pPr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9562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960E-8FC7-490E-936F-2645BDEC9E88}" type="datetimeFigureOut">
              <a:rPr lang="es-MX" smtClean="0"/>
              <a:pPr/>
              <a:t>07/04/2017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1B43-BAEB-4929-8217-4D7163B6EFAF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656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960E-8FC7-490E-936F-2645BDEC9E88}" type="datetimeFigureOut">
              <a:rPr lang="es-MX" smtClean="0"/>
              <a:pPr/>
              <a:t>07/04/2017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1B43-BAEB-4929-8217-4D7163B6EFAF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700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960E-8FC7-490E-936F-2645BDEC9E88}" type="datetimeFigureOut">
              <a:rPr lang="es-MX" smtClean="0"/>
              <a:pPr/>
              <a:t>07/04/2017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1B43-BAEB-4929-8217-4D7163B6EFAF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0514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10058400" y="1447800"/>
            <a:ext cx="1016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s-MX" sz="18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4954" y="47135"/>
            <a:ext cx="10569169" cy="64293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5900D08D-4F7E-4B41-A9F1-5934B67EC1F1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4000" y="6515100"/>
            <a:ext cx="3860800" cy="304800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_tradnl" dirty="0"/>
              <a:t>Para uso oficial únicamente</a:t>
            </a:r>
          </a:p>
        </p:txBody>
      </p:sp>
    </p:spTree>
    <p:extLst>
      <p:ext uri="{BB962C8B-B14F-4D97-AF65-F5344CB8AC3E}">
        <p14:creationId xmlns:p14="http://schemas.microsoft.com/office/powerpoint/2010/main" val="214367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960E-8FC7-490E-936F-2645BDEC9E88}" type="datetimeFigureOut">
              <a:rPr lang="es-MX" smtClean="0"/>
              <a:pPr/>
              <a:t>07/04/2017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1B43-BAEB-4929-8217-4D7163B6EFAF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411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960E-8FC7-490E-936F-2645BDEC9E88}" type="datetimeFigureOut">
              <a:rPr lang="es-MX" smtClean="0"/>
              <a:pPr/>
              <a:t>07/04/2017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1B43-BAEB-4929-8217-4D7163B6EFAF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418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960E-8FC7-490E-936F-2645BDEC9E88}" type="datetimeFigureOut">
              <a:rPr lang="es-MX" smtClean="0"/>
              <a:pPr/>
              <a:t>07/04/2017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1B43-BAEB-4929-8217-4D7163B6EFAF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33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960E-8FC7-490E-936F-2645BDEC9E88}" type="datetimeFigureOut">
              <a:rPr lang="es-MX" smtClean="0"/>
              <a:pPr/>
              <a:t>07/04/2017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1B43-BAEB-4929-8217-4D7163B6EFAF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0024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960E-8FC7-490E-936F-2645BDEC9E88}" type="datetimeFigureOut">
              <a:rPr lang="es-MX" smtClean="0"/>
              <a:pPr/>
              <a:t>07/04/2017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1B43-BAEB-4929-8217-4D7163B6EFAF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1300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960E-8FC7-490E-936F-2645BDEC9E88}" type="datetimeFigureOut">
              <a:rPr lang="es-MX" smtClean="0"/>
              <a:pPr/>
              <a:t>07/04/2017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1B43-BAEB-4929-8217-4D7163B6EFAF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247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960E-8FC7-490E-936F-2645BDEC9E88}" type="datetimeFigureOut">
              <a:rPr lang="es-MX" smtClean="0"/>
              <a:pPr/>
              <a:t>07/04/2017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1B43-BAEB-4929-8217-4D7163B6EFAF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813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960E-8FC7-490E-936F-2645BDEC9E88}" type="datetimeFigureOut">
              <a:rPr lang="es-MX" smtClean="0"/>
              <a:pPr/>
              <a:t>07/04/2017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1B43-BAEB-4929-8217-4D7163B6EFAF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081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1960E-8FC7-490E-936F-2645BDEC9E88}" type="datetimeFigureOut">
              <a:rPr lang="es-MX" smtClean="0"/>
              <a:pPr/>
              <a:t>07/04/2017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B1B43-BAEB-4929-8217-4D7163B6EFAF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226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1"/>
            <a:ext cx="8229600" cy="4873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MX" dirty="0" smtClean="0"/>
              <a:t>                      </a:t>
            </a:r>
            <a:r>
              <a:rPr lang="es-MX" dirty="0"/>
              <a:t> </a:t>
            </a:r>
            <a:r>
              <a:rPr lang="es-MX" dirty="0" smtClean="0"/>
              <a:t>              </a:t>
            </a:r>
            <a:endParaRPr lang="es-ES" dirty="0" smtClean="0"/>
          </a:p>
        </p:txBody>
      </p:sp>
      <p:sp>
        <p:nvSpPr>
          <p:cNvPr id="65546" name="4 Marcador de número de diapositiva"/>
          <p:cNvSpPr txBox="1">
            <a:spLocks noGrp="1"/>
          </p:cNvSpPr>
          <p:nvPr/>
        </p:nvSpPr>
        <p:spPr bwMode="auto">
          <a:xfrm>
            <a:off x="10002838" y="6497638"/>
            <a:ext cx="5715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sz="1200" dirty="0">
              <a:solidFill>
                <a:prstClr val="black"/>
              </a:solidFill>
              <a:latin typeface="Arial Black" pitchFamily="34" charset="0"/>
            </a:endParaRPr>
          </a:p>
        </p:txBody>
      </p:sp>
      <p:grpSp>
        <p:nvGrpSpPr>
          <p:cNvPr id="13" name="13 Grupo"/>
          <p:cNvGrpSpPr>
            <a:grpSpLocks/>
          </p:cNvGrpSpPr>
          <p:nvPr/>
        </p:nvGrpSpPr>
        <p:grpSpPr bwMode="auto">
          <a:xfrm>
            <a:off x="0" y="714375"/>
            <a:ext cx="12192000" cy="638564"/>
            <a:chOff x="-32" y="714356"/>
            <a:chExt cx="9144032" cy="223838"/>
          </a:xfrm>
        </p:grpSpPr>
        <p:sp>
          <p:nvSpPr>
            <p:cNvPr id="14" name="13 Rectángulo"/>
            <p:cNvSpPr/>
            <p:nvPr/>
          </p:nvSpPr>
          <p:spPr>
            <a:xfrm>
              <a:off x="-32" y="714356"/>
              <a:ext cx="9144032" cy="71438"/>
            </a:xfrm>
            <a:prstGeom prst="rect">
              <a:avLst/>
            </a:prstGeom>
            <a:solidFill>
              <a:srgbClr val="007E39"/>
            </a:solidFill>
            <a:ln>
              <a:solidFill>
                <a:srgbClr val="007E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dirty="0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-32" y="866756"/>
              <a:ext cx="9144032" cy="71438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dirty="0"/>
            </a:p>
          </p:txBody>
        </p:sp>
      </p:grpSp>
      <p:sp>
        <p:nvSpPr>
          <p:cNvPr id="18" name="1 Título"/>
          <p:cNvSpPr txBox="1">
            <a:spLocks/>
          </p:cNvSpPr>
          <p:nvPr/>
        </p:nvSpPr>
        <p:spPr bwMode="auto">
          <a:xfrm>
            <a:off x="1681941" y="4727816"/>
            <a:ext cx="8189847" cy="11063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MX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CONVENCIÓN MEXICANA DE HIDROGRAFÍA.</a:t>
            </a:r>
            <a:endParaRPr lang="es-ES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7 Marcador de número de diapositiva"/>
          <p:cNvSpPr>
            <a:spLocks noGrp="1"/>
          </p:cNvSpPr>
          <p:nvPr/>
        </p:nvSpPr>
        <p:spPr bwMode="auto">
          <a:xfrm>
            <a:off x="8472488" y="6519864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endParaRPr lang="es-MX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6" name="Marcador de texto 2"/>
          <p:cNvSpPr txBox="1">
            <a:spLocks/>
          </p:cNvSpPr>
          <p:nvPr/>
        </p:nvSpPr>
        <p:spPr>
          <a:xfrm>
            <a:off x="4394718" y="6323017"/>
            <a:ext cx="3610948" cy="39369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b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Diciembre de 2016.</a:t>
            </a:r>
            <a:endParaRPr lang="es-MX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556" y="36907"/>
            <a:ext cx="2588851" cy="73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9462" y="2003427"/>
            <a:ext cx="2428892" cy="232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 descr="L:\VARIOS\escudos\DIGAHOMtran.gif"/>
          <p:cNvPicPr preferRelativeResize="0"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8200" y="14306"/>
            <a:ext cx="665066" cy="67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3820" y="2016655"/>
            <a:ext cx="2464091" cy="2491335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6131" y="1935491"/>
            <a:ext cx="2714644" cy="27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06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1"/>
            <a:ext cx="8229600" cy="4873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MX" dirty="0" smtClean="0"/>
              <a:t>                      </a:t>
            </a:r>
            <a:r>
              <a:rPr lang="es-MX" dirty="0"/>
              <a:t> </a:t>
            </a:r>
            <a:r>
              <a:rPr lang="es-MX" dirty="0" smtClean="0"/>
              <a:t>              </a:t>
            </a:r>
            <a:endParaRPr lang="es-ES" dirty="0" smtClean="0"/>
          </a:p>
        </p:txBody>
      </p:sp>
      <p:sp>
        <p:nvSpPr>
          <p:cNvPr id="65546" name="4 Marcador de número de diapositiva"/>
          <p:cNvSpPr txBox="1">
            <a:spLocks noGrp="1"/>
          </p:cNvSpPr>
          <p:nvPr/>
        </p:nvSpPr>
        <p:spPr bwMode="auto">
          <a:xfrm>
            <a:off x="10002838" y="6497638"/>
            <a:ext cx="5715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sz="1200" dirty="0">
              <a:solidFill>
                <a:prstClr val="black"/>
              </a:solidFill>
              <a:latin typeface="Arial Black" pitchFamily="34" charset="0"/>
            </a:endParaRPr>
          </a:p>
        </p:txBody>
      </p:sp>
      <p:grpSp>
        <p:nvGrpSpPr>
          <p:cNvPr id="2" name="13 Grupo"/>
          <p:cNvGrpSpPr>
            <a:grpSpLocks/>
          </p:cNvGrpSpPr>
          <p:nvPr/>
        </p:nvGrpSpPr>
        <p:grpSpPr bwMode="auto">
          <a:xfrm>
            <a:off x="0" y="714375"/>
            <a:ext cx="12192000" cy="638564"/>
            <a:chOff x="-32" y="714356"/>
            <a:chExt cx="9144032" cy="223838"/>
          </a:xfrm>
        </p:grpSpPr>
        <p:sp>
          <p:nvSpPr>
            <p:cNvPr id="14" name="13 Rectángulo"/>
            <p:cNvSpPr/>
            <p:nvPr/>
          </p:nvSpPr>
          <p:spPr>
            <a:xfrm>
              <a:off x="-32" y="714356"/>
              <a:ext cx="9144032" cy="71438"/>
            </a:xfrm>
            <a:prstGeom prst="rect">
              <a:avLst/>
            </a:prstGeom>
            <a:solidFill>
              <a:srgbClr val="007E39"/>
            </a:solidFill>
            <a:ln>
              <a:solidFill>
                <a:srgbClr val="007E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dirty="0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-32" y="866756"/>
              <a:ext cx="9144032" cy="71438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dirty="0"/>
            </a:p>
          </p:txBody>
        </p:sp>
      </p:grpSp>
      <p:sp>
        <p:nvSpPr>
          <p:cNvPr id="18" name="1 Título"/>
          <p:cNvSpPr txBox="1">
            <a:spLocks/>
          </p:cNvSpPr>
          <p:nvPr/>
        </p:nvSpPr>
        <p:spPr bwMode="auto">
          <a:xfrm>
            <a:off x="1681941" y="4727816"/>
            <a:ext cx="8189847" cy="11063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MX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CONVENCIÓN MEXICANA DE HIDROGRAFÍA.</a:t>
            </a:r>
            <a:endParaRPr lang="es-ES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7 Marcador de número de diapositiva"/>
          <p:cNvSpPr>
            <a:spLocks noGrp="1"/>
          </p:cNvSpPr>
          <p:nvPr/>
        </p:nvSpPr>
        <p:spPr bwMode="auto">
          <a:xfrm>
            <a:off x="8472488" y="6519864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endParaRPr lang="es-MX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6" name="Marcador de texto 2"/>
          <p:cNvSpPr txBox="1">
            <a:spLocks/>
          </p:cNvSpPr>
          <p:nvPr/>
        </p:nvSpPr>
        <p:spPr>
          <a:xfrm>
            <a:off x="4394718" y="6323017"/>
            <a:ext cx="3610948" cy="39369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b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Diciembre de 2016.</a:t>
            </a:r>
            <a:endParaRPr lang="es-MX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556" y="36907"/>
            <a:ext cx="2588851" cy="73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9462" y="2003427"/>
            <a:ext cx="2428892" cy="232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 descr="L:\VARIOS\escudos\DIGAHOMtran.gif"/>
          <p:cNvPicPr preferRelativeResize="0"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8200" y="14306"/>
            <a:ext cx="665066" cy="67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3820" y="2016655"/>
            <a:ext cx="2464091" cy="2491335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6131" y="1935491"/>
            <a:ext cx="2714644" cy="27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06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556" y="-4282"/>
            <a:ext cx="2588851" cy="73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13 Grupo"/>
          <p:cNvGrpSpPr>
            <a:grpSpLocks/>
          </p:cNvGrpSpPr>
          <p:nvPr/>
        </p:nvGrpSpPr>
        <p:grpSpPr bwMode="auto">
          <a:xfrm>
            <a:off x="0" y="799740"/>
            <a:ext cx="12191999" cy="266229"/>
            <a:chOff x="-32" y="777212"/>
            <a:chExt cx="9144032" cy="160982"/>
          </a:xfrm>
        </p:grpSpPr>
        <p:sp>
          <p:nvSpPr>
            <p:cNvPr id="8" name="13 Rectángulo"/>
            <p:cNvSpPr/>
            <p:nvPr/>
          </p:nvSpPr>
          <p:spPr>
            <a:xfrm>
              <a:off x="-32" y="777212"/>
              <a:ext cx="9144032" cy="71438"/>
            </a:xfrm>
            <a:prstGeom prst="rect">
              <a:avLst/>
            </a:prstGeom>
            <a:solidFill>
              <a:srgbClr val="007E39"/>
            </a:solidFill>
            <a:ln>
              <a:solidFill>
                <a:srgbClr val="007E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dirty="0">
                <a:solidFill>
                  <a:prstClr val="white"/>
                </a:solidFill>
              </a:endParaRPr>
            </a:p>
          </p:txBody>
        </p:sp>
        <p:sp>
          <p:nvSpPr>
            <p:cNvPr id="9" name="14 Rectángulo"/>
            <p:cNvSpPr/>
            <p:nvPr/>
          </p:nvSpPr>
          <p:spPr>
            <a:xfrm>
              <a:off x="-32" y="866756"/>
              <a:ext cx="9144032" cy="71438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dirty="0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3" descr="L:\VARIOS\escudos\DIGAHOMtran.gif"/>
          <p:cNvPicPr preferRelativeResize="0"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1856" y="65107"/>
            <a:ext cx="751410" cy="71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204952" y="1288473"/>
            <a:ext cx="11713780" cy="526998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MX" sz="1800" dirty="0" smtClean="0">
                <a:solidFill>
                  <a:schemeClr val="tx1"/>
                </a:solidFill>
                <a:latin typeface="Presidencia Base"/>
                <a:cs typeface="Presidencia Base"/>
              </a:rPr>
              <a:t>Por acuerdo del C. Almirante Secretario de Marina, la DIGAOHM, organiza la </a:t>
            </a:r>
            <a:r>
              <a:rPr lang="es-MX" sz="1800" b="1" dirty="0" smtClean="0">
                <a:solidFill>
                  <a:schemeClr val="tx1"/>
                </a:solidFill>
                <a:latin typeface="Presidencia Base"/>
                <a:cs typeface="Presidencia Base"/>
              </a:rPr>
              <a:t>Convención Mexicana de Hidrografía</a:t>
            </a:r>
            <a:r>
              <a:rPr lang="es-MX" sz="1800" dirty="0" smtClean="0">
                <a:solidFill>
                  <a:schemeClr val="tx1"/>
                </a:solidFill>
                <a:latin typeface="Presidencia Base"/>
                <a:cs typeface="Presidencia Base"/>
              </a:rPr>
              <a:t>.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lphaUcPeriod"/>
            </a:pPr>
            <a:endParaRPr lang="es-E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3225800" y="0"/>
            <a:ext cx="7611533" cy="770467"/>
          </a:xfrm>
        </p:spPr>
        <p:txBody>
          <a:bodyPr anchor="ctr">
            <a:normAutofit/>
          </a:bodyPr>
          <a:lstStyle/>
          <a:p>
            <a:pPr marL="514350" indent="-514350" algn="ctr">
              <a:lnSpc>
                <a:spcPct val="200000"/>
              </a:lnSpc>
              <a:spcBef>
                <a:spcPts val="0"/>
              </a:spcBef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Convención Mexicana de Hidrografía</a:t>
            </a:r>
          </a:p>
        </p:txBody>
      </p:sp>
      <p:pic>
        <p:nvPicPr>
          <p:cNvPr id="10" name="Picture 2" descr="C:\Documents and Settings\Administrador\Mis documentos\FOTOS CONVENCION 14\Imagenes dia 1\107_0812\IMG_03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8007" y="2193319"/>
            <a:ext cx="5634525" cy="422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PLANEACION\Documents\AA-CONVENCION MEXICANA DE HIDROGRAFIA 2013\FOTOS TRES DIAS\convencion\IMG_884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533" y="2193319"/>
            <a:ext cx="5636323" cy="422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87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556" y="-4282"/>
            <a:ext cx="2588851" cy="73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13 Grupo"/>
          <p:cNvGrpSpPr>
            <a:grpSpLocks/>
          </p:cNvGrpSpPr>
          <p:nvPr/>
        </p:nvGrpSpPr>
        <p:grpSpPr bwMode="auto">
          <a:xfrm>
            <a:off x="0" y="799740"/>
            <a:ext cx="12191999" cy="266229"/>
            <a:chOff x="-32" y="777212"/>
            <a:chExt cx="9144032" cy="160982"/>
          </a:xfrm>
        </p:grpSpPr>
        <p:sp>
          <p:nvSpPr>
            <p:cNvPr id="8" name="13 Rectángulo"/>
            <p:cNvSpPr/>
            <p:nvPr/>
          </p:nvSpPr>
          <p:spPr>
            <a:xfrm>
              <a:off x="-32" y="777212"/>
              <a:ext cx="9144032" cy="71438"/>
            </a:xfrm>
            <a:prstGeom prst="rect">
              <a:avLst/>
            </a:prstGeom>
            <a:solidFill>
              <a:srgbClr val="007E39"/>
            </a:solidFill>
            <a:ln>
              <a:solidFill>
                <a:srgbClr val="007E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dirty="0">
                <a:solidFill>
                  <a:prstClr val="white"/>
                </a:solidFill>
              </a:endParaRPr>
            </a:p>
          </p:txBody>
        </p:sp>
        <p:sp>
          <p:nvSpPr>
            <p:cNvPr id="9" name="14 Rectángulo"/>
            <p:cNvSpPr/>
            <p:nvPr/>
          </p:nvSpPr>
          <p:spPr>
            <a:xfrm>
              <a:off x="-32" y="866756"/>
              <a:ext cx="9144032" cy="71438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dirty="0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3" descr="L:\VARIOS\escudos\DIGAHOMtran.gif"/>
          <p:cNvPicPr preferRelativeResize="0"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1856" y="65107"/>
            <a:ext cx="751410" cy="71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204952" y="1288473"/>
            <a:ext cx="11713780" cy="5269982"/>
          </a:xfrm>
        </p:spPr>
        <p:txBody>
          <a:bodyPr>
            <a:noAutofit/>
          </a:bodyPr>
          <a:lstStyle/>
          <a:p>
            <a:pPr marL="457200" indent="-457200" algn="ctr">
              <a:lnSpc>
                <a:spcPct val="100000"/>
              </a:lnSpc>
            </a:pPr>
            <a:endParaRPr lang="es-MX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3225800" y="0"/>
            <a:ext cx="7611533" cy="770467"/>
          </a:xfrm>
        </p:spPr>
        <p:txBody>
          <a:bodyPr anchor="ctr">
            <a:normAutofit/>
          </a:bodyPr>
          <a:lstStyle/>
          <a:p>
            <a:pPr marL="514350" indent="-514350" algn="ctr">
              <a:lnSpc>
                <a:spcPct val="200000"/>
              </a:lnSpc>
              <a:spcBef>
                <a:spcPts val="0"/>
              </a:spcBef>
            </a:pPr>
            <a:r>
              <a:rPr lang="es-ES" sz="1800" b="1" dirty="0">
                <a:latin typeface="Arial" pitchFamily="34" charset="0"/>
                <a:cs typeface="Arial" pitchFamily="34" charset="0"/>
              </a:rPr>
              <a:t>PRIMERA CONVENCIÓN MEXICANA DE </a:t>
            </a:r>
            <a:r>
              <a:rPr lang="es-ES" sz="1800" b="1" dirty="0" smtClean="0">
                <a:latin typeface="Arial" pitchFamily="34" charset="0"/>
                <a:cs typeface="Arial" pitchFamily="34" charset="0"/>
              </a:rPr>
              <a:t>HIDROGRAFÍA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62195" y="4191519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Se realizó del </a:t>
            </a:r>
            <a:r>
              <a:rPr lang="es-ES" sz="2400" b="1" dirty="0" smtClean="0"/>
              <a:t>19 al 21 de junio de 2013</a:t>
            </a:r>
            <a:r>
              <a:rPr lang="es-ES" sz="2400" dirty="0" smtClean="0"/>
              <a:t> en las instalaciones del Club Naval de la Tercera Zona Naval militar en Veracruz, Veracruz.</a:t>
            </a:r>
            <a:endParaRPr lang="es-MX" sz="240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63567" y="1904421"/>
            <a:ext cx="2221752" cy="212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H:\A-RESPALDO PLATEADO\Documents\AA-CONVENCION MEXICANA DE HIDROGRAFIA 2013\FOTOS TRES DIAS\Fotos 19 de Junio\DSC_59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4094" y="2280384"/>
            <a:ext cx="5939829" cy="393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87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556" y="-4282"/>
            <a:ext cx="2588851" cy="73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13 Grupo"/>
          <p:cNvGrpSpPr>
            <a:grpSpLocks/>
          </p:cNvGrpSpPr>
          <p:nvPr/>
        </p:nvGrpSpPr>
        <p:grpSpPr bwMode="auto">
          <a:xfrm>
            <a:off x="0" y="799740"/>
            <a:ext cx="12191999" cy="266229"/>
            <a:chOff x="-32" y="777212"/>
            <a:chExt cx="9144032" cy="160982"/>
          </a:xfrm>
        </p:grpSpPr>
        <p:sp>
          <p:nvSpPr>
            <p:cNvPr id="8" name="13 Rectángulo"/>
            <p:cNvSpPr/>
            <p:nvPr/>
          </p:nvSpPr>
          <p:spPr>
            <a:xfrm>
              <a:off x="-32" y="777212"/>
              <a:ext cx="9144032" cy="71438"/>
            </a:xfrm>
            <a:prstGeom prst="rect">
              <a:avLst/>
            </a:prstGeom>
            <a:solidFill>
              <a:srgbClr val="007E39"/>
            </a:solidFill>
            <a:ln>
              <a:solidFill>
                <a:srgbClr val="007E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dirty="0">
                <a:solidFill>
                  <a:prstClr val="white"/>
                </a:solidFill>
              </a:endParaRPr>
            </a:p>
          </p:txBody>
        </p:sp>
        <p:sp>
          <p:nvSpPr>
            <p:cNvPr id="9" name="14 Rectángulo"/>
            <p:cNvSpPr/>
            <p:nvPr/>
          </p:nvSpPr>
          <p:spPr>
            <a:xfrm>
              <a:off x="-32" y="866756"/>
              <a:ext cx="9144032" cy="71438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dirty="0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3" descr="L:\VARIOS\escudos\DIGAHOMtran.gif"/>
          <p:cNvPicPr preferRelativeResize="0"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1856" y="65107"/>
            <a:ext cx="751410" cy="71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204952" y="1288473"/>
            <a:ext cx="11713780" cy="5269982"/>
          </a:xfrm>
        </p:spPr>
        <p:txBody>
          <a:bodyPr>
            <a:noAutofit/>
          </a:bodyPr>
          <a:lstStyle/>
          <a:p>
            <a:pPr marL="1439863" indent="-990600" algn="just"/>
            <a:r>
              <a:rPr lang="es-ES" sz="1800" dirty="0" smtClean="0">
                <a:solidFill>
                  <a:schemeClr val="tx1"/>
                </a:solidFill>
              </a:rPr>
              <a:t>150	Participantes </a:t>
            </a:r>
          </a:p>
          <a:p>
            <a:pPr marL="1439863" indent="-990600" algn="just"/>
            <a:r>
              <a:rPr lang="es-ES" sz="1800" dirty="0" smtClean="0">
                <a:solidFill>
                  <a:schemeClr val="tx1"/>
                </a:solidFill>
              </a:rPr>
              <a:t>29 	Conferencias técnicas.</a:t>
            </a:r>
          </a:p>
          <a:p>
            <a:pPr marL="1439863" indent="-990600" algn="just"/>
            <a:r>
              <a:rPr lang="es-ES" sz="1800" dirty="0" smtClean="0">
                <a:solidFill>
                  <a:schemeClr val="tx1"/>
                </a:solidFill>
              </a:rPr>
              <a:t>04	Talleres de entrenamiento hidrográfico.</a:t>
            </a:r>
          </a:p>
          <a:p>
            <a:pPr marL="1439863" indent="-990600" algn="just"/>
            <a:r>
              <a:rPr lang="es-ES" sz="1800" dirty="0" smtClean="0">
                <a:solidFill>
                  <a:schemeClr val="tx1"/>
                </a:solidFill>
              </a:rPr>
              <a:t>08	Demostraciones en la mar de equipos hidrográficos.</a:t>
            </a:r>
          </a:p>
          <a:p>
            <a:pPr marL="1439863" indent="-990600" algn="just"/>
            <a:r>
              <a:rPr lang="es-ES" sz="1800" dirty="0" smtClean="0">
                <a:solidFill>
                  <a:schemeClr val="tx1"/>
                </a:solidFill>
              </a:rPr>
              <a:t>23 	Módulos de exhibición de productos y servicios hidrográficos, montados por los sectores gubernamental, privado y académico.</a:t>
            </a:r>
          </a:p>
          <a:p>
            <a:pPr marL="982663" indent="-982663" algn="just">
              <a:lnSpc>
                <a:spcPct val="100000"/>
              </a:lnSpc>
            </a:pPr>
            <a:endParaRPr lang="es-MX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lnSpc>
                <a:spcPct val="100000"/>
              </a:lnSpc>
            </a:pPr>
            <a:endParaRPr lang="es-MX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3225800" y="0"/>
            <a:ext cx="7611533" cy="770467"/>
          </a:xfrm>
        </p:spPr>
        <p:txBody>
          <a:bodyPr anchor="ctr">
            <a:normAutofit/>
          </a:bodyPr>
          <a:lstStyle/>
          <a:p>
            <a:pPr marL="457200" indent="-457200" algn="ctr">
              <a:lnSpc>
                <a:spcPct val="100000"/>
              </a:lnSpc>
            </a:pPr>
            <a:r>
              <a:rPr lang="es-ES" sz="1800" b="1" dirty="0">
                <a:latin typeface="Arial" pitchFamily="34" charset="0"/>
                <a:cs typeface="Arial" pitchFamily="34" charset="0"/>
              </a:rPr>
              <a:t>LOGROS DE LA PRIMERA CONVENCIÓN MEXICANA DE HIDROGRAFÍA</a:t>
            </a:r>
          </a:p>
        </p:txBody>
      </p:sp>
      <p:pic>
        <p:nvPicPr>
          <p:cNvPr id="12" name="Picture 3" descr="G:\A-RESPALDO PLATEADO\Documents\AA-CONVENCION MEXICANA DE HIDROGRAFIA 2013\FOTOS TRES DIAS\Fotos 19 de Junio\SDC118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3837" y="3813835"/>
            <a:ext cx="3752896" cy="2814672"/>
          </a:xfrm>
          <a:prstGeom prst="rect">
            <a:avLst/>
          </a:prstGeo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5428" y="3813835"/>
            <a:ext cx="4336428" cy="287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887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556" y="-4282"/>
            <a:ext cx="2588851" cy="73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13 Grupo"/>
          <p:cNvGrpSpPr>
            <a:grpSpLocks/>
          </p:cNvGrpSpPr>
          <p:nvPr/>
        </p:nvGrpSpPr>
        <p:grpSpPr bwMode="auto">
          <a:xfrm>
            <a:off x="0" y="799740"/>
            <a:ext cx="12191999" cy="266229"/>
            <a:chOff x="-32" y="777212"/>
            <a:chExt cx="9144032" cy="160982"/>
          </a:xfrm>
        </p:grpSpPr>
        <p:sp>
          <p:nvSpPr>
            <p:cNvPr id="8" name="13 Rectángulo"/>
            <p:cNvSpPr/>
            <p:nvPr/>
          </p:nvSpPr>
          <p:spPr>
            <a:xfrm>
              <a:off x="-32" y="777212"/>
              <a:ext cx="9144032" cy="71438"/>
            </a:xfrm>
            <a:prstGeom prst="rect">
              <a:avLst/>
            </a:prstGeom>
            <a:solidFill>
              <a:srgbClr val="007E39"/>
            </a:solidFill>
            <a:ln>
              <a:solidFill>
                <a:srgbClr val="007E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dirty="0">
                <a:solidFill>
                  <a:prstClr val="white"/>
                </a:solidFill>
              </a:endParaRPr>
            </a:p>
          </p:txBody>
        </p:sp>
        <p:sp>
          <p:nvSpPr>
            <p:cNvPr id="9" name="14 Rectángulo"/>
            <p:cNvSpPr/>
            <p:nvPr/>
          </p:nvSpPr>
          <p:spPr>
            <a:xfrm>
              <a:off x="-32" y="866756"/>
              <a:ext cx="9144032" cy="71438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dirty="0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3" descr="L:\VARIOS\escudos\DIGAHOMtran.gif"/>
          <p:cNvPicPr preferRelativeResize="0"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1856" y="65107"/>
            <a:ext cx="751410" cy="71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204952" y="1288473"/>
            <a:ext cx="11713780" cy="5269982"/>
          </a:xfrm>
        </p:spPr>
        <p:txBody>
          <a:bodyPr>
            <a:noAutofit/>
          </a:bodyPr>
          <a:lstStyle/>
          <a:p>
            <a:pPr marL="457200" indent="-457200" algn="ctr">
              <a:lnSpc>
                <a:spcPct val="100000"/>
              </a:lnSpc>
            </a:pPr>
            <a:endParaRPr lang="es-MX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3225800" y="0"/>
            <a:ext cx="7611533" cy="770467"/>
          </a:xfrm>
        </p:spPr>
        <p:txBody>
          <a:bodyPr anchor="ctr">
            <a:normAutofit/>
          </a:bodyPr>
          <a:lstStyle/>
          <a:p>
            <a:pPr algn="ctr"/>
            <a:r>
              <a:rPr lang="es-ES" sz="1800" b="1" dirty="0">
                <a:latin typeface="Arial" pitchFamily="34" charset="0"/>
                <a:cs typeface="Arial" pitchFamily="34" charset="0"/>
              </a:rPr>
              <a:t>SEGUNDA CONVENCIÓN MEXICANA DE HIDROGRAFÍA</a:t>
            </a:r>
            <a:endParaRPr lang="es-MX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712994" y="4293119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Se realizó del </a:t>
            </a:r>
            <a:r>
              <a:rPr lang="es-ES" sz="2400" b="1" dirty="0" smtClean="0"/>
              <a:t>8 al 10 de diciembre de 2014 </a:t>
            </a:r>
            <a:r>
              <a:rPr lang="es-ES" sz="2400" dirty="0" smtClean="0"/>
              <a:t>en Manzanillo, Colima, en instalaciones del Instituto Oceanográfico del Pacifico.</a:t>
            </a:r>
            <a:endParaRPr lang="es-MX" sz="2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6531" y="1867898"/>
            <a:ext cx="2260601" cy="228559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Documents and Settings\Administrador\Mis documentos\IMG_043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9989" y="2091180"/>
            <a:ext cx="6067771" cy="404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87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556" y="-4282"/>
            <a:ext cx="2588851" cy="73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13 Grupo"/>
          <p:cNvGrpSpPr>
            <a:grpSpLocks/>
          </p:cNvGrpSpPr>
          <p:nvPr/>
        </p:nvGrpSpPr>
        <p:grpSpPr bwMode="auto">
          <a:xfrm>
            <a:off x="0" y="799740"/>
            <a:ext cx="12191999" cy="266229"/>
            <a:chOff x="-32" y="777212"/>
            <a:chExt cx="9144032" cy="160982"/>
          </a:xfrm>
        </p:grpSpPr>
        <p:sp>
          <p:nvSpPr>
            <p:cNvPr id="8" name="13 Rectángulo"/>
            <p:cNvSpPr/>
            <p:nvPr/>
          </p:nvSpPr>
          <p:spPr>
            <a:xfrm>
              <a:off x="-32" y="777212"/>
              <a:ext cx="9144032" cy="71438"/>
            </a:xfrm>
            <a:prstGeom prst="rect">
              <a:avLst/>
            </a:prstGeom>
            <a:solidFill>
              <a:srgbClr val="007E39"/>
            </a:solidFill>
            <a:ln>
              <a:solidFill>
                <a:srgbClr val="007E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dirty="0">
                <a:solidFill>
                  <a:prstClr val="white"/>
                </a:solidFill>
              </a:endParaRPr>
            </a:p>
          </p:txBody>
        </p:sp>
        <p:sp>
          <p:nvSpPr>
            <p:cNvPr id="9" name="14 Rectángulo"/>
            <p:cNvSpPr/>
            <p:nvPr/>
          </p:nvSpPr>
          <p:spPr>
            <a:xfrm>
              <a:off x="-32" y="866756"/>
              <a:ext cx="9144032" cy="71438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dirty="0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3" descr="L:\VARIOS\escudos\DIGAHOMtran.gif"/>
          <p:cNvPicPr preferRelativeResize="0"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1856" y="65107"/>
            <a:ext cx="751410" cy="71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3225800" y="0"/>
            <a:ext cx="7611533" cy="770467"/>
          </a:xfrm>
        </p:spPr>
        <p:txBody>
          <a:bodyPr anchor="ctr">
            <a:normAutofit/>
          </a:bodyPr>
          <a:lstStyle/>
          <a:p>
            <a:pPr marL="457200" indent="-457200" algn="ctr">
              <a:lnSpc>
                <a:spcPct val="100000"/>
              </a:lnSpc>
            </a:pPr>
            <a:r>
              <a:rPr lang="es-ES" sz="1800" b="1" dirty="0">
                <a:latin typeface="Arial" pitchFamily="34" charset="0"/>
                <a:cs typeface="Arial" pitchFamily="34" charset="0"/>
              </a:rPr>
              <a:t>LOGROS DE LA SEGUNDA CONVENCIÓN MEXICANA DE HIDROGRAFÍA</a:t>
            </a:r>
          </a:p>
        </p:txBody>
      </p:sp>
      <p:pic>
        <p:nvPicPr>
          <p:cNvPr id="12" name="Picture 2" descr="C:\Documents and Settings\Administrador\Mis documentos\FOTOS CONVENCION 2014\IMG_036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7733" y="3752437"/>
            <a:ext cx="4455581" cy="297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Documents and Settings\Administrador\Mis documentos\FOTOS CONVENCION 2014\IMG_038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6527" y="3780575"/>
            <a:ext cx="4427273" cy="295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arcador de texto 1"/>
          <p:cNvSpPr txBox="1">
            <a:spLocks/>
          </p:cNvSpPr>
          <p:nvPr/>
        </p:nvSpPr>
        <p:spPr>
          <a:xfrm>
            <a:off x="204952" y="1288473"/>
            <a:ext cx="11713780" cy="5269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39863" indent="-990600" algn="just"/>
            <a:r>
              <a:rPr lang="es-ES" sz="1800" dirty="0" smtClean="0">
                <a:solidFill>
                  <a:schemeClr val="tx1"/>
                </a:solidFill>
              </a:rPr>
              <a:t>315	Participantes </a:t>
            </a:r>
          </a:p>
          <a:p>
            <a:pPr marL="1439863" indent="-990600" algn="just"/>
            <a:r>
              <a:rPr lang="es-ES" sz="1800" dirty="0" smtClean="0">
                <a:solidFill>
                  <a:schemeClr val="tx1"/>
                </a:solidFill>
              </a:rPr>
              <a:t>35 	Conferencias técnicas.</a:t>
            </a:r>
          </a:p>
          <a:p>
            <a:pPr marL="1439863" indent="-990600" algn="just"/>
            <a:r>
              <a:rPr lang="es-ES" sz="1800" dirty="0" smtClean="0">
                <a:solidFill>
                  <a:schemeClr val="tx1"/>
                </a:solidFill>
              </a:rPr>
              <a:t>03	Talleres de entrenamiento hidrográfico.</a:t>
            </a:r>
          </a:p>
          <a:p>
            <a:pPr marL="1439863" indent="-990600" algn="just"/>
            <a:r>
              <a:rPr lang="es-ES" sz="1800" dirty="0" smtClean="0">
                <a:solidFill>
                  <a:schemeClr val="tx1"/>
                </a:solidFill>
              </a:rPr>
              <a:t>05	Demostraciones en la mar de equipos hidrográficos.</a:t>
            </a:r>
          </a:p>
          <a:p>
            <a:pPr marL="1439863" indent="-990600" algn="just"/>
            <a:r>
              <a:rPr lang="es-ES" sz="1800" dirty="0" smtClean="0">
                <a:solidFill>
                  <a:schemeClr val="tx1"/>
                </a:solidFill>
              </a:rPr>
              <a:t>32 	Módulos de exhibición de productos y servicios hidrográficos, montados por los sectores gubernamental, privado y académico.</a:t>
            </a:r>
          </a:p>
          <a:p>
            <a:pPr marL="982663" indent="-982663" algn="just">
              <a:lnSpc>
                <a:spcPct val="100000"/>
              </a:lnSpc>
            </a:pPr>
            <a:endParaRPr lang="es-MX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lnSpc>
                <a:spcPct val="100000"/>
              </a:lnSpc>
            </a:pPr>
            <a:endParaRPr lang="es-MX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87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556" y="-4282"/>
            <a:ext cx="2588851" cy="73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13 Grupo"/>
          <p:cNvGrpSpPr>
            <a:grpSpLocks/>
          </p:cNvGrpSpPr>
          <p:nvPr/>
        </p:nvGrpSpPr>
        <p:grpSpPr bwMode="auto">
          <a:xfrm>
            <a:off x="0" y="799740"/>
            <a:ext cx="12191999" cy="266229"/>
            <a:chOff x="-32" y="777212"/>
            <a:chExt cx="9144032" cy="160982"/>
          </a:xfrm>
        </p:grpSpPr>
        <p:sp>
          <p:nvSpPr>
            <p:cNvPr id="8" name="13 Rectángulo"/>
            <p:cNvSpPr/>
            <p:nvPr/>
          </p:nvSpPr>
          <p:spPr>
            <a:xfrm>
              <a:off x="-32" y="777212"/>
              <a:ext cx="9144032" cy="71438"/>
            </a:xfrm>
            <a:prstGeom prst="rect">
              <a:avLst/>
            </a:prstGeom>
            <a:solidFill>
              <a:srgbClr val="007E39"/>
            </a:solidFill>
            <a:ln>
              <a:solidFill>
                <a:srgbClr val="007E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dirty="0">
                <a:solidFill>
                  <a:prstClr val="white"/>
                </a:solidFill>
              </a:endParaRPr>
            </a:p>
          </p:txBody>
        </p:sp>
        <p:sp>
          <p:nvSpPr>
            <p:cNvPr id="9" name="14 Rectángulo"/>
            <p:cNvSpPr/>
            <p:nvPr/>
          </p:nvSpPr>
          <p:spPr>
            <a:xfrm>
              <a:off x="-32" y="866756"/>
              <a:ext cx="9144032" cy="71438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dirty="0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3" descr="L:\VARIOS\escudos\DIGAHOMtran.gif"/>
          <p:cNvPicPr preferRelativeResize="0"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1856" y="65107"/>
            <a:ext cx="751410" cy="71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204952" y="1288473"/>
            <a:ext cx="11713780" cy="5269982"/>
          </a:xfrm>
        </p:spPr>
        <p:txBody>
          <a:bodyPr>
            <a:noAutofit/>
          </a:bodyPr>
          <a:lstStyle/>
          <a:p>
            <a:pPr marL="457200" indent="-457200" algn="ctr">
              <a:lnSpc>
                <a:spcPct val="100000"/>
              </a:lnSpc>
            </a:pPr>
            <a:endParaRPr lang="es-MX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3225800" y="0"/>
            <a:ext cx="7611533" cy="770467"/>
          </a:xfrm>
        </p:spPr>
        <p:txBody>
          <a:bodyPr anchor="ctr">
            <a:normAutofit/>
          </a:bodyPr>
          <a:lstStyle/>
          <a:p>
            <a:pPr marL="457200" indent="-457200" algn="ctr">
              <a:lnSpc>
                <a:spcPct val="100000"/>
              </a:lnSpc>
            </a:pPr>
            <a:r>
              <a:rPr lang="es-ES" sz="1800" b="1" dirty="0">
                <a:latin typeface="Arial" pitchFamily="34" charset="0"/>
                <a:cs typeface="Arial" pitchFamily="34" charset="0"/>
              </a:rPr>
              <a:t>TERCERA CONVENCIÓN MEXICANA DE HIDROGRAFÍA</a:t>
            </a:r>
            <a:endParaRPr lang="es-MX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62194" y="4284652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Se realizó del </a:t>
            </a:r>
            <a:r>
              <a:rPr lang="es-ES" sz="2400" b="1" dirty="0" smtClean="0"/>
              <a:t>27 al 29 de marzo de 2016</a:t>
            </a:r>
            <a:r>
              <a:rPr lang="es-ES" sz="2400" dirty="0" smtClean="0"/>
              <a:t> en las instalaciones del Centro de Convenciones de Ciudad del Carmen, Campeche. </a:t>
            </a:r>
            <a:endParaRPr lang="es-MX" sz="2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0324" y="1941579"/>
            <a:ext cx="2394476" cy="239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5305" y="1941579"/>
            <a:ext cx="6098034" cy="406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87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556" y="-4282"/>
            <a:ext cx="2588851" cy="73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13 Grupo"/>
          <p:cNvGrpSpPr>
            <a:grpSpLocks/>
          </p:cNvGrpSpPr>
          <p:nvPr/>
        </p:nvGrpSpPr>
        <p:grpSpPr bwMode="auto">
          <a:xfrm>
            <a:off x="0" y="799740"/>
            <a:ext cx="12191999" cy="266229"/>
            <a:chOff x="-32" y="777212"/>
            <a:chExt cx="9144032" cy="160982"/>
          </a:xfrm>
        </p:grpSpPr>
        <p:sp>
          <p:nvSpPr>
            <p:cNvPr id="8" name="13 Rectángulo"/>
            <p:cNvSpPr/>
            <p:nvPr/>
          </p:nvSpPr>
          <p:spPr>
            <a:xfrm>
              <a:off x="-32" y="777212"/>
              <a:ext cx="9144032" cy="71438"/>
            </a:xfrm>
            <a:prstGeom prst="rect">
              <a:avLst/>
            </a:prstGeom>
            <a:solidFill>
              <a:srgbClr val="007E39"/>
            </a:solidFill>
            <a:ln>
              <a:solidFill>
                <a:srgbClr val="007E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dirty="0">
                <a:solidFill>
                  <a:prstClr val="white"/>
                </a:solidFill>
              </a:endParaRPr>
            </a:p>
          </p:txBody>
        </p:sp>
        <p:sp>
          <p:nvSpPr>
            <p:cNvPr id="9" name="14 Rectángulo"/>
            <p:cNvSpPr/>
            <p:nvPr/>
          </p:nvSpPr>
          <p:spPr>
            <a:xfrm>
              <a:off x="-32" y="866756"/>
              <a:ext cx="9144032" cy="71438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dirty="0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3" descr="L:\VARIOS\escudos\DIGAHOMtran.gif"/>
          <p:cNvPicPr preferRelativeResize="0"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1856" y="65107"/>
            <a:ext cx="751410" cy="71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204952" y="1288473"/>
            <a:ext cx="11713780" cy="5269982"/>
          </a:xfrm>
        </p:spPr>
        <p:txBody>
          <a:bodyPr>
            <a:noAutofit/>
          </a:bodyPr>
          <a:lstStyle/>
          <a:p>
            <a:pPr marL="1168400" indent="-449263" algn="just">
              <a:buFont typeface="Arial" pitchFamily="34" charset="0"/>
              <a:buChar char="•"/>
            </a:pPr>
            <a:r>
              <a:rPr lang="es-MX" sz="1800" dirty="0" smtClean="0">
                <a:solidFill>
                  <a:prstClr val="black"/>
                </a:solidFill>
              </a:rPr>
              <a:t>la Secretaría de Marina (SEMAR), la industria hidrográfica y sectores interesados realizaron levantamientos hidrográficos con tecnología propia en áreas comunes próximas a Ciudad del Carmen durante los meses de febrero y marzo de 2016 para presentar los resultados obtenidos durante la convención, resaltando los alcances y bondades de los sistemas utilizados. El acceso fue gratuito para todos los asistentes.</a:t>
            </a:r>
          </a:p>
          <a:p>
            <a:pPr marL="1168400" lvl="0" indent="-449263" algn="just">
              <a:buFont typeface="Arial" pitchFamily="34" charset="0"/>
              <a:buChar char="•"/>
            </a:pPr>
            <a:r>
              <a:rPr lang="es-ES" sz="1800" b="1" dirty="0">
                <a:solidFill>
                  <a:prstClr val="black"/>
                </a:solidFill>
              </a:rPr>
              <a:t>730 personas </a:t>
            </a:r>
            <a:r>
              <a:rPr lang="es-ES" sz="1800" dirty="0" smtClean="0">
                <a:solidFill>
                  <a:prstClr val="black"/>
                </a:solidFill>
              </a:rPr>
              <a:t>recibieron entrenamiento en hidrografía en idioma español.</a:t>
            </a:r>
          </a:p>
          <a:p>
            <a:pPr marL="1168400" lvl="0" indent="-449263" algn="just"/>
            <a:endParaRPr lang="es-MX" sz="1800" dirty="0" smtClean="0">
              <a:solidFill>
                <a:prstClr val="black"/>
              </a:solidFill>
            </a:endParaRPr>
          </a:p>
          <a:p>
            <a:pPr marL="1168400" indent="-449263" algn="just">
              <a:buFont typeface="Arial" pitchFamily="34" charset="0"/>
              <a:buChar char="•"/>
            </a:pPr>
            <a:endParaRPr lang="es-MX" sz="1800" dirty="0" smtClean="0">
              <a:solidFill>
                <a:prstClr val="black"/>
              </a:solidFill>
            </a:endParaRPr>
          </a:p>
          <a:p>
            <a:pPr marL="1168400" indent="-449263" algn="just">
              <a:buFont typeface="Arial" pitchFamily="34" charset="0"/>
              <a:buChar char="•"/>
            </a:pPr>
            <a:endParaRPr lang="es-MX" sz="1800" dirty="0">
              <a:solidFill>
                <a:prstClr val="black"/>
              </a:solidFill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3225800" y="0"/>
            <a:ext cx="7611533" cy="770467"/>
          </a:xfrm>
        </p:spPr>
        <p:txBody>
          <a:bodyPr anchor="ctr">
            <a:normAutofit/>
          </a:bodyPr>
          <a:lstStyle/>
          <a:p>
            <a:pPr algn="ctr"/>
            <a:r>
              <a:rPr lang="es-ES" sz="1800" b="1" dirty="0">
                <a:latin typeface="Arial" pitchFamily="34" charset="0"/>
                <a:cs typeface="Arial" pitchFamily="34" charset="0"/>
              </a:rPr>
              <a:t>LOGROS DE LA TERCERA CONVENCIÓN MEXICANA DE HIDROGRAFÍA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733" y="3168190"/>
            <a:ext cx="5249335" cy="349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8817" y="3168190"/>
            <a:ext cx="5246115" cy="349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887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556" y="-4282"/>
            <a:ext cx="2588851" cy="73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13 Grupo"/>
          <p:cNvGrpSpPr>
            <a:grpSpLocks/>
          </p:cNvGrpSpPr>
          <p:nvPr/>
        </p:nvGrpSpPr>
        <p:grpSpPr bwMode="auto">
          <a:xfrm>
            <a:off x="0" y="799740"/>
            <a:ext cx="12191999" cy="266229"/>
            <a:chOff x="-32" y="777212"/>
            <a:chExt cx="9144032" cy="160982"/>
          </a:xfrm>
        </p:grpSpPr>
        <p:sp>
          <p:nvSpPr>
            <p:cNvPr id="8" name="13 Rectángulo"/>
            <p:cNvSpPr/>
            <p:nvPr/>
          </p:nvSpPr>
          <p:spPr>
            <a:xfrm>
              <a:off x="-32" y="777212"/>
              <a:ext cx="9144032" cy="71438"/>
            </a:xfrm>
            <a:prstGeom prst="rect">
              <a:avLst/>
            </a:prstGeom>
            <a:solidFill>
              <a:srgbClr val="007E39"/>
            </a:solidFill>
            <a:ln>
              <a:solidFill>
                <a:srgbClr val="007E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dirty="0">
                <a:solidFill>
                  <a:prstClr val="white"/>
                </a:solidFill>
              </a:endParaRPr>
            </a:p>
          </p:txBody>
        </p:sp>
        <p:sp>
          <p:nvSpPr>
            <p:cNvPr id="9" name="14 Rectángulo"/>
            <p:cNvSpPr/>
            <p:nvPr/>
          </p:nvSpPr>
          <p:spPr>
            <a:xfrm>
              <a:off x="-32" y="866756"/>
              <a:ext cx="9144032" cy="71438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dirty="0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3" descr="L:\VARIOS\escudos\DIGAHOMtran.gif"/>
          <p:cNvPicPr preferRelativeResize="0"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1856" y="65107"/>
            <a:ext cx="751410" cy="71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204952" y="1288473"/>
            <a:ext cx="11713780" cy="5269982"/>
          </a:xfrm>
        </p:spPr>
        <p:txBody>
          <a:bodyPr>
            <a:noAutofit/>
          </a:bodyPr>
          <a:lstStyle/>
          <a:p>
            <a:pPr marL="1168400" indent="-449263" algn="just">
              <a:buFont typeface="Arial" pitchFamily="34" charset="0"/>
              <a:buChar char="•"/>
            </a:pPr>
            <a:r>
              <a:rPr lang="es-ES" sz="1800" dirty="0" smtClean="0">
                <a:solidFill>
                  <a:prstClr val="black"/>
                </a:solidFill>
              </a:rPr>
              <a:t>Se realizó una exposición de equipos para la obtención de información hidrográfica de zonas marítimas,  programas de cómputo  para su procesamiento y para la realización de productos cartográficos, en la que participaron </a:t>
            </a:r>
            <a:r>
              <a:rPr lang="es-ES" sz="1800" b="1" dirty="0" smtClean="0">
                <a:solidFill>
                  <a:prstClr val="black"/>
                </a:solidFill>
              </a:rPr>
              <a:t>27 compañías</a:t>
            </a:r>
            <a:r>
              <a:rPr lang="es-ES" sz="1800" dirty="0" smtClean="0">
                <a:solidFill>
                  <a:prstClr val="black"/>
                </a:solidFill>
              </a:rPr>
              <a:t>.</a:t>
            </a:r>
            <a:endParaRPr lang="es-MX" sz="1800" dirty="0" smtClean="0">
              <a:solidFill>
                <a:prstClr val="black"/>
              </a:solidFill>
            </a:endParaRPr>
          </a:p>
          <a:p>
            <a:pPr marL="1168400" indent="-449263" algn="just">
              <a:buFont typeface="Arial" pitchFamily="34" charset="0"/>
              <a:buChar char="•"/>
            </a:pPr>
            <a:r>
              <a:rPr lang="es-ES" sz="1800" dirty="0" smtClean="0">
                <a:solidFill>
                  <a:prstClr val="black"/>
                </a:solidFill>
              </a:rPr>
              <a:t>Participaron delegados de </a:t>
            </a:r>
            <a:r>
              <a:rPr lang="es-ES" sz="1800" b="1" dirty="0" smtClean="0">
                <a:solidFill>
                  <a:prstClr val="black"/>
                </a:solidFill>
              </a:rPr>
              <a:t>16 Estados miembros de la MACHC </a:t>
            </a:r>
            <a:r>
              <a:rPr lang="es-ES" sz="1800" dirty="0" smtClean="0">
                <a:solidFill>
                  <a:prstClr val="black"/>
                </a:solidFill>
              </a:rPr>
              <a:t>quienes fueron invitados por la Agencia Mexicana de Cooperación para el Desarrollo (AMEXCID), de la Secretaria de Relaciones Exteriores, además de </a:t>
            </a:r>
            <a:r>
              <a:rPr lang="es-ES" sz="1800" b="1" dirty="0" smtClean="0">
                <a:solidFill>
                  <a:prstClr val="black"/>
                </a:solidFill>
              </a:rPr>
              <a:t>10 Estados miembros de la OHI </a:t>
            </a:r>
            <a:r>
              <a:rPr lang="es-ES" sz="1800" dirty="0" smtClean="0">
                <a:solidFill>
                  <a:prstClr val="black"/>
                </a:solidFill>
              </a:rPr>
              <a:t>entre los que se citan: Argentina, Reino Unido, Estados Unidos de América, España, Colombia, Venezuela y Uruguay.</a:t>
            </a:r>
            <a:endParaRPr lang="es-MX" sz="1800" dirty="0" smtClean="0">
              <a:solidFill>
                <a:prstClr val="black"/>
              </a:solidFill>
            </a:endParaRPr>
          </a:p>
          <a:p>
            <a:pPr marL="1168400" lvl="0" indent="-449263" algn="just">
              <a:buFont typeface="Arial" pitchFamily="34" charset="0"/>
              <a:buChar char="•"/>
            </a:pPr>
            <a:endParaRPr lang="es-MX" sz="1800" dirty="0" smtClean="0">
              <a:solidFill>
                <a:prstClr val="black"/>
              </a:solidFill>
            </a:endParaRPr>
          </a:p>
          <a:p>
            <a:pPr marL="1168400" indent="-449263" algn="just">
              <a:buFont typeface="Arial" pitchFamily="34" charset="0"/>
              <a:buChar char="•"/>
            </a:pPr>
            <a:endParaRPr lang="es-MX" sz="1800" dirty="0" smtClean="0">
              <a:solidFill>
                <a:prstClr val="black"/>
              </a:solidFill>
            </a:endParaRPr>
          </a:p>
          <a:p>
            <a:pPr marL="1168400" indent="-449263" algn="just">
              <a:buFont typeface="Arial" pitchFamily="34" charset="0"/>
              <a:buChar char="•"/>
            </a:pPr>
            <a:endParaRPr lang="es-MX" sz="1800" dirty="0">
              <a:solidFill>
                <a:prstClr val="black"/>
              </a:solidFill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3225800" y="0"/>
            <a:ext cx="7611533" cy="770467"/>
          </a:xfrm>
        </p:spPr>
        <p:txBody>
          <a:bodyPr anchor="ctr">
            <a:normAutofit/>
          </a:bodyPr>
          <a:lstStyle/>
          <a:p>
            <a:pPr algn="ctr"/>
            <a:r>
              <a:rPr lang="es-ES" sz="1800" b="1" dirty="0">
                <a:latin typeface="Arial" pitchFamily="34" charset="0"/>
                <a:cs typeface="Arial" pitchFamily="34" charset="0"/>
              </a:rPr>
              <a:t>LOGROS DE LA TERCERA CONVENCIÓN MEXICANA DE HIDROGRAFÍA</a:t>
            </a:r>
          </a:p>
        </p:txBody>
      </p:sp>
      <p:pic>
        <p:nvPicPr>
          <p:cNvPr id="15" name="Picture 2" descr="F:\TERCERA CONVENCION\FOTOS CONVENCION\DSCF10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1218" y="3869266"/>
            <a:ext cx="3804356" cy="285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:\TERCERA CONVENCION\FOTOS CONVENCION\IMG_009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4394" y="3911848"/>
            <a:ext cx="4231540" cy="282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87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</TotalTime>
  <Words>344</Words>
  <Application>Microsoft Office PowerPoint</Application>
  <PresentationFormat>Widescreen</PresentationFormat>
  <Paragraphs>36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Presidencia Base</vt:lpstr>
      <vt:lpstr>Times</vt:lpstr>
      <vt:lpstr>Tema de Office</vt:lpstr>
      <vt:lpstr>                                     </vt:lpstr>
      <vt:lpstr>Convención Mexicana de Hidrografía</vt:lpstr>
      <vt:lpstr>PRIMERA CONVENCIÓN MEXICANA DE HIDROGRAFÍA.</vt:lpstr>
      <vt:lpstr>LOGROS DE LA PRIMERA CONVENCIÓN MEXICANA DE HIDROGRAFÍA</vt:lpstr>
      <vt:lpstr>SEGUNDA CONVENCIÓN MEXICANA DE HIDROGRAFÍA</vt:lpstr>
      <vt:lpstr>LOGROS DE LA SEGUNDA CONVENCIÓN MEXICANA DE HIDROGRAFÍA</vt:lpstr>
      <vt:lpstr>TERCERA CONVENCIÓN MEXICANA DE HIDROGRAFÍA</vt:lpstr>
      <vt:lpstr>LOGROS DE LA TERCERA CONVENCIÓN MEXICANA DE HIDROGRAFÍA</vt:lpstr>
      <vt:lpstr>LOGROS DE LA TERCERA CONVENCIÓN MEXICANA DE HIDROGRAFÍA</vt:lpstr>
      <vt:lpstr>                           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DEPTO RF</dc:creator>
  <cp:lastModifiedBy>Alberto Costa Neves</cp:lastModifiedBy>
  <cp:revision>341</cp:revision>
  <cp:lastPrinted>2016-11-10T17:25:45Z</cp:lastPrinted>
  <dcterms:created xsi:type="dcterms:W3CDTF">2016-11-09T19:50:24Z</dcterms:created>
  <dcterms:modified xsi:type="dcterms:W3CDTF">2017-04-07T12:17:50Z</dcterms:modified>
</cp:coreProperties>
</file>