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1" r:id="rId2"/>
    <p:sldId id="408" r:id="rId3"/>
    <p:sldId id="410" r:id="rId4"/>
    <p:sldId id="411" r:id="rId5"/>
    <p:sldId id="412" r:id="rId6"/>
    <p:sldId id="413" r:id="rId7"/>
    <p:sldId id="414" r:id="rId8"/>
    <p:sldId id="415" r:id="rId9"/>
    <p:sldId id="416" r:id="rId10"/>
    <p:sldId id="409" r:id="rId11"/>
  </p:sldIdLst>
  <p:sldSz cx="12192000" cy="6858000"/>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p:normalViewPr>
  <p:slideViewPr>
    <p:cSldViewPr snapToGrid="0">
      <p:cViewPr varScale="1">
        <p:scale>
          <a:sx n="114" d="100"/>
          <a:sy n="114" d="100"/>
        </p:scale>
        <p:origin x="19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F4A0030A-F097-41E4-95BE-1F2AE2D64790}" type="datetimeFigureOut">
              <a:rPr lang="es-MX" smtClean="0"/>
              <a:pPr/>
              <a:t>07/04/2017</a:t>
            </a:fld>
            <a:endParaRPr lang="es-MX"/>
          </a:p>
        </p:txBody>
      </p:sp>
      <p:sp>
        <p:nvSpPr>
          <p:cNvPr id="4" name="Marcador de imagen de diapositiva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4822DCB9-33FA-4FC4-873A-9EC4D020674A}" type="slidenum">
              <a:rPr lang="es-MX" smtClean="0"/>
              <a:pPr/>
              <a:t>‹#›</a:t>
            </a:fld>
            <a:endParaRPr lang="es-MX"/>
          </a:p>
        </p:txBody>
      </p:sp>
    </p:spTree>
    <p:extLst>
      <p:ext uri="{BB962C8B-B14F-4D97-AF65-F5344CB8AC3E}">
        <p14:creationId xmlns:p14="http://schemas.microsoft.com/office/powerpoint/2010/main" val="180306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822DCB9-33FA-4FC4-873A-9EC4D020674A}" type="slidenum">
              <a:rPr lang="es-MX" smtClean="0"/>
              <a:pPr/>
              <a:t>1</a:t>
            </a:fld>
            <a:endParaRPr lang="es-MX"/>
          </a:p>
        </p:txBody>
      </p:sp>
    </p:spTree>
    <p:extLst>
      <p:ext uri="{BB962C8B-B14F-4D97-AF65-F5344CB8AC3E}">
        <p14:creationId xmlns:p14="http://schemas.microsoft.com/office/powerpoint/2010/main" val="297956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822DCB9-33FA-4FC4-873A-9EC4D020674A}" type="slidenum">
              <a:rPr lang="es-MX" smtClean="0"/>
              <a:pPr/>
              <a:t>10</a:t>
            </a:fld>
            <a:endParaRPr lang="es-MX"/>
          </a:p>
        </p:txBody>
      </p:sp>
    </p:spTree>
    <p:extLst>
      <p:ext uri="{BB962C8B-B14F-4D97-AF65-F5344CB8AC3E}">
        <p14:creationId xmlns:p14="http://schemas.microsoft.com/office/powerpoint/2010/main" val="297956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8656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22870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8051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10058400" y="1447800"/>
            <a:ext cx="10160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s-MX" sz="1800" dirty="0">
              <a:solidFill>
                <a:prstClr val="black"/>
              </a:solidFill>
            </a:endParaRPr>
          </a:p>
        </p:txBody>
      </p:sp>
      <p:sp>
        <p:nvSpPr>
          <p:cNvPr id="7" name="1 Título"/>
          <p:cNvSpPr>
            <a:spLocks noGrp="1"/>
          </p:cNvSpPr>
          <p:nvPr>
            <p:ph type="title"/>
          </p:nvPr>
        </p:nvSpPr>
        <p:spPr>
          <a:xfrm>
            <a:off x="454954" y="47135"/>
            <a:ext cx="10569169" cy="642938"/>
          </a:xfrm>
          <a:prstGeom prst="rect">
            <a:avLst/>
          </a:prstGeom>
        </p:spPr>
        <p:txBody>
          <a:bodyPr/>
          <a:lstStyle>
            <a:lvl1pPr algn="l">
              <a:defRPr sz="2800" b="1">
                <a:effectLst>
                  <a:outerShdw blurRad="38100" dist="38100" dir="2700000" algn="tl">
                    <a:srgbClr val="000000">
                      <a:alpha val="43137"/>
                    </a:srgbClr>
                  </a:outerShdw>
                </a:effectLst>
              </a:defRPr>
            </a:lvl1pPr>
          </a:lstStyle>
          <a:p>
            <a:r>
              <a:rPr lang="es-ES" dirty="0" smtClean="0"/>
              <a:t>Haga clic para modificar el estilo de título del patrón</a:t>
            </a:r>
            <a:endParaRPr lang="es-MX" dirty="0"/>
          </a:p>
        </p:txBody>
      </p:sp>
      <p:sp>
        <p:nvSpPr>
          <p:cNvPr id="4" name="Rectangle 2"/>
          <p:cNvSpPr>
            <a:spLocks noGrp="1" noChangeArrowheads="1"/>
          </p:cNvSpPr>
          <p:nvPr>
            <p:ph type="sldNum" sz="quarter" idx="10"/>
          </p:nvPr>
        </p:nvSpPr>
        <p:spPr/>
        <p:txBody>
          <a:bodyPr/>
          <a:lstStyle>
            <a:lvl1pPr>
              <a:defRPr>
                <a:latin typeface="Arial Black" pitchFamily="34" charset="0"/>
              </a:defRPr>
            </a:lvl1pPr>
          </a:lstStyle>
          <a:p>
            <a:pPr>
              <a:defRPr/>
            </a:pPr>
            <a:fld id="{5900D08D-4F7E-4B41-A9F1-5934B67EC1F1}" type="slidenum">
              <a:rPr lang="es-ES_tradnl">
                <a:solidFill>
                  <a:prstClr val="black">
                    <a:tint val="75000"/>
                  </a:prstClr>
                </a:solidFill>
              </a:rPr>
              <a:pPr>
                <a:defRPr/>
              </a:pPr>
              <a:t>‹#›</a:t>
            </a:fld>
            <a:endParaRPr lang="es-ES_tradnl" dirty="0">
              <a:solidFill>
                <a:prstClr val="black">
                  <a:tint val="75000"/>
                </a:prstClr>
              </a:solidFill>
            </a:endParaRPr>
          </a:p>
        </p:txBody>
      </p:sp>
      <p:sp>
        <p:nvSpPr>
          <p:cNvPr id="5" name="Rectangle 5"/>
          <p:cNvSpPr>
            <a:spLocks noGrp="1" noChangeArrowheads="1"/>
          </p:cNvSpPr>
          <p:nvPr>
            <p:ph type="ftr" sz="quarter" idx="11"/>
          </p:nvPr>
        </p:nvSpPr>
        <p:spPr>
          <a:xfrm>
            <a:off x="254000" y="6515100"/>
            <a:ext cx="3860800" cy="304800"/>
          </a:xfrm>
        </p:spPr>
        <p:txBody>
          <a:bodyPr/>
          <a:lstStyle>
            <a:lvl1pPr>
              <a:defRPr sz="1400">
                <a:solidFill>
                  <a:srgbClr val="FF0000"/>
                </a:solidFill>
                <a:latin typeface="Times"/>
                <a:cs typeface="Arial" pitchFamily="34" charset="0"/>
              </a:defRPr>
            </a:lvl1pPr>
          </a:lstStyle>
          <a:p>
            <a:pPr>
              <a:defRPr/>
            </a:pPr>
            <a:r>
              <a:rPr lang="es-ES_tradnl" dirty="0"/>
              <a:t>Para uso oficial únicamente</a:t>
            </a:r>
          </a:p>
        </p:txBody>
      </p:sp>
    </p:spTree>
    <p:extLst>
      <p:ext uri="{BB962C8B-B14F-4D97-AF65-F5344CB8AC3E}">
        <p14:creationId xmlns:p14="http://schemas.microsoft.com/office/powerpoint/2010/main" val="214367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2741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7418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233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01002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57130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96247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71813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1908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B1B43-BAEB-4929-8217-4D7163B6EFAF}" type="slidenum">
              <a:rPr lang="es-MX" smtClean="0"/>
              <a:pPr/>
              <a:t>‹#›</a:t>
            </a:fld>
            <a:endParaRPr lang="es-MX"/>
          </a:p>
        </p:txBody>
      </p:sp>
    </p:spTree>
    <p:extLst>
      <p:ext uri="{BB962C8B-B14F-4D97-AF65-F5344CB8AC3E}">
        <p14:creationId xmlns:p14="http://schemas.microsoft.com/office/powerpoint/2010/main" val="69226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3.png"/><Relationship Id="rId7" Type="http://schemas.openxmlformats.org/officeDocument/2006/relationships/hyperlink" Target="http://upload.wikimedia.org/wikipedia/commons/c/c4/Flag_of_Dominica.svg" TargetMode="External"/><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png"/><Relationship Id="rId24" Type="http://schemas.openxmlformats.org/officeDocument/2006/relationships/image" Target="../media/image25.png"/><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hyperlink" Target="http://upload.wikimedia.org/wikipedia/commons/b/bc/Flag_of_Grenada.svg" TargetMode="External"/><Relationship Id="rId19" Type="http://schemas.openxmlformats.org/officeDocument/2006/relationships/image" Target="../media/image21.png"/><Relationship Id="rId31"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6.png"/><Relationship Id="rId22" Type="http://schemas.openxmlformats.org/officeDocument/2006/relationships/hyperlink" Target="javascript:void(0);" TargetMode="External"/><Relationship Id="rId27" Type="http://schemas.openxmlformats.org/officeDocument/2006/relationships/image" Target="../media/image28.png"/><Relationship Id="rId30"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1"/>
            <a:ext cx="8229600" cy="487363"/>
          </a:xfrm>
        </p:spPr>
        <p:txBody>
          <a:bodyPr rtlCol="0">
            <a:normAutofit/>
          </a:bodyPr>
          <a:lstStyle/>
          <a:p>
            <a:pPr>
              <a:defRPr/>
            </a:pPr>
            <a:r>
              <a:rPr lang="es-MX" dirty="0" smtClean="0"/>
              <a:t>                      </a:t>
            </a:r>
            <a:r>
              <a:rPr lang="es-MX" dirty="0"/>
              <a:t> </a:t>
            </a:r>
            <a:r>
              <a:rPr lang="es-MX" dirty="0" smtClean="0"/>
              <a:t>              </a:t>
            </a:r>
            <a:endParaRPr lang="es-ES" dirty="0" smtClean="0"/>
          </a:p>
        </p:txBody>
      </p:sp>
      <p:sp>
        <p:nvSpPr>
          <p:cNvPr id="65546" name="4 Marcador de número de diapositiva"/>
          <p:cNvSpPr txBox="1">
            <a:spLocks noGrp="1"/>
          </p:cNvSpPr>
          <p:nvPr/>
        </p:nvSpPr>
        <p:spPr bwMode="auto">
          <a:xfrm>
            <a:off x="10002838" y="6497638"/>
            <a:ext cx="571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200" dirty="0">
              <a:solidFill>
                <a:prstClr val="black"/>
              </a:solidFill>
              <a:latin typeface="Arial Black" pitchFamily="34" charset="0"/>
            </a:endParaRPr>
          </a:p>
        </p:txBody>
      </p:sp>
      <p:grpSp>
        <p:nvGrpSpPr>
          <p:cNvPr id="13" name="13 Grupo"/>
          <p:cNvGrpSpPr>
            <a:grpSpLocks/>
          </p:cNvGrpSpPr>
          <p:nvPr/>
        </p:nvGrpSpPr>
        <p:grpSpPr bwMode="auto">
          <a:xfrm>
            <a:off x="0" y="714375"/>
            <a:ext cx="12192000" cy="638564"/>
            <a:chOff x="-32" y="714356"/>
            <a:chExt cx="9144032" cy="223838"/>
          </a:xfrm>
        </p:grpSpPr>
        <p:sp>
          <p:nvSpPr>
            <p:cNvPr id="14" name="13 Rectángulo"/>
            <p:cNvSpPr/>
            <p:nvPr/>
          </p:nvSpPr>
          <p:spPr>
            <a:xfrm>
              <a:off x="-32" y="714356"/>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8" name="1 Título"/>
          <p:cNvSpPr txBox="1">
            <a:spLocks/>
          </p:cNvSpPr>
          <p:nvPr/>
        </p:nvSpPr>
        <p:spPr bwMode="auto">
          <a:xfrm>
            <a:off x="1681941" y="4727816"/>
            <a:ext cx="8189847" cy="11063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400" dirty="0" smtClean="0">
                <a:solidFill>
                  <a:schemeClr val="bg1"/>
                </a:solidFill>
                <a:latin typeface="Arial" charset="0"/>
                <a:cs typeface="Arial" charset="0"/>
              </a:rPr>
              <a:t>PROJECT OF STRENGTHEN HYDROGRAPHIC CAPABILITIES ON MESOAMERICA AND THE CARIBBEAN SEA (FOCAHIMECA).</a:t>
            </a:r>
            <a:endParaRPr lang="en-US" sz="2400" dirty="0">
              <a:solidFill>
                <a:schemeClr val="bg1"/>
              </a:solidFill>
              <a:latin typeface="Arial" charset="0"/>
              <a:cs typeface="Arial" charset="0"/>
            </a:endParaRPr>
          </a:p>
        </p:txBody>
      </p:sp>
      <p:sp>
        <p:nvSpPr>
          <p:cNvPr id="11" name="7 Marcador de número de diapositiva"/>
          <p:cNvSpPr>
            <a:spLocks noGrp="1"/>
          </p:cNvSpPr>
          <p:nvPr/>
        </p:nvSpPr>
        <p:spPr bwMode="auto">
          <a:xfrm>
            <a:off x="8472488" y="65198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s-MX" sz="1200" dirty="0">
              <a:solidFill>
                <a:srgbClr val="898989"/>
              </a:solidFill>
              <a:latin typeface="Calibri" pitchFamily="34" charset="0"/>
            </a:endParaRPr>
          </a:p>
        </p:txBody>
      </p:sp>
      <p:sp>
        <p:nvSpPr>
          <p:cNvPr id="16" name="Marcador de texto 2"/>
          <p:cNvSpPr txBox="1">
            <a:spLocks/>
          </p:cNvSpPr>
          <p:nvPr/>
        </p:nvSpPr>
        <p:spPr>
          <a:xfrm>
            <a:off x="4394718" y="6323017"/>
            <a:ext cx="3610948" cy="393694"/>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smtClean="0">
                <a:solidFill>
                  <a:schemeClr val="bg1"/>
                </a:solidFill>
                <a:latin typeface="Arial" panose="020B0604020202020204" pitchFamily="34" charset="0"/>
                <a:cs typeface="Arial" panose="020B0604020202020204" pitchFamily="34" charset="0"/>
              </a:rPr>
              <a:t>Diciembre de 2016.</a:t>
            </a:r>
            <a:endParaRPr lang="es-MX" dirty="0">
              <a:solidFill>
                <a:schemeClr val="bg1"/>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556" y="36907"/>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L:\VARIOS\escudos\DIGAHOMtran.gif"/>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98200" y="14306"/>
            <a:ext cx="665066" cy="67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5934" y="1668177"/>
            <a:ext cx="2775480" cy="2877366"/>
          </a:xfrm>
          <a:prstGeom prst="rect">
            <a:avLst/>
          </a:prstGeom>
          <a:noFill/>
          <a:ln w="9525">
            <a:noFill/>
            <a:miter lim="800000"/>
            <a:headEnd/>
            <a:tailEnd/>
          </a:ln>
          <a:effectLst/>
        </p:spPr>
      </p:pic>
    </p:spTree>
    <p:extLst>
      <p:ext uri="{BB962C8B-B14F-4D97-AF65-F5344CB8AC3E}">
        <p14:creationId xmlns:p14="http://schemas.microsoft.com/office/powerpoint/2010/main" val="390806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1"/>
            <a:ext cx="8229600" cy="487363"/>
          </a:xfrm>
        </p:spPr>
        <p:txBody>
          <a:bodyPr rtlCol="0">
            <a:normAutofit/>
          </a:bodyPr>
          <a:lstStyle/>
          <a:p>
            <a:pPr>
              <a:defRPr/>
            </a:pPr>
            <a:r>
              <a:rPr lang="es-MX" dirty="0" smtClean="0"/>
              <a:t>                      </a:t>
            </a:r>
            <a:r>
              <a:rPr lang="es-MX" dirty="0"/>
              <a:t> </a:t>
            </a:r>
            <a:r>
              <a:rPr lang="es-MX" dirty="0" smtClean="0"/>
              <a:t>              </a:t>
            </a:r>
            <a:endParaRPr lang="es-ES" dirty="0" smtClean="0"/>
          </a:p>
        </p:txBody>
      </p:sp>
      <p:sp>
        <p:nvSpPr>
          <p:cNvPr id="65546" name="4 Marcador de número de diapositiva"/>
          <p:cNvSpPr txBox="1">
            <a:spLocks noGrp="1"/>
          </p:cNvSpPr>
          <p:nvPr/>
        </p:nvSpPr>
        <p:spPr bwMode="auto">
          <a:xfrm>
            <a:off x="10002838" y="6497638"/>
            <a:ext cx="571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200" dirty="0">
              <a:solidFill>
                <a:prstClr val="black"/>
              </a:solidFill>
              <a:latin typeface="Arial Black" pitchFamily="34" charset="0"/>
            </a:endParaRPr>
          </a:p>
        </p:txBody>
      </p:sp>
      <p:grpSp>
        <p:nvGrpSpPr>
          <p:cNvPr id="2" name="13 Grupo"/>
          <p:cNvGrpSpPr>
            <a:grpSpLocks/>
          </p:cNvGrpSpPr>
          <p:nvPr/>
        </p:nvGrpSpPr>
        <p:grpSpPr bwMode="auto">
          <a:xfrm>
            <a:off x="0" y="714375"/>
            <a:ext cx="12192000" cy="638564"/>
            <a:chOff x="-32" y="714356"/>
            <a:chExt cx="9144032" cy="223838"/>
          </a:xfrm>
        </p:grpSpPr>
        <p:sp>
          <p:nvSpPr>
            <p:cNvPr id="14" name="13 Rectángulo"/>
            <p:cNvSpPr/>
            <p:nvPr/>
          </p:nvSpPr>
          <p:spPr>
            <a:xfrm>
              <a:off x="-32" y="714356"/>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8" name="1 Título"/>
          <p:cNvSpPr txBox="1">
            <a:spLocks/>
          </p:cNvSpPr>
          <p:nvPr/>
        </p:nvSpPr>
        <p:spPr bwMode="auto">
          <a:xfrm>
            <a:off x="1681941" y="4727816"/>
            <a:ext cx="8189847" cy="11063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s-MX" sz="2400" dirty="0" smtClean="0">
                <a:solidFill>
                  <a:schemeClr val="bg1"/>
                </a:solidFill>
                <a:latin typeface="Arial" charset="0"/>
                <a:cs typeface="Arial" charset="0"/>
              </a:rPr>
              <a:t>PROYECTO DE FORTALECIMIENTO DE CAPACIDADES HIDROGRÁFICAS EN MESOAMÉRICA Y EL MAR CARIBE (FOCAHIMECA).</a:t>
            </a:r>
            <a:endParaRPr lang="es-ES" sz="2400" dirty="0">
              <a:solidFill>
                <a:schemeClr val="bg1"/>
              </a:solidFill>
              <a:latin typeface="Arial" charset="0"/>
              <a:cs typeface="Arial" charset="0"/>
            </a:endParaRPr>
          </a:p>
        </p:txBody>
      </p:sp>
      <p:sp>
        <p:nvSpPr>
          <p:cNvPr id="11" name="7 Marcador de número de diapositiva"/>
          <p:cNvSpPr>
            <a:spLocks noGrp="1"/>
          </p:cNvSpPr>
          <p:nvPr/>
        </p:nvSpPr>
        <p:spPr bwMode="auto">
          <a:xfrm>
            <a:off x="8472488" y="65198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s-MX" sz="1200" dirty="0">
              <a:solidFill>
                <a:srgbClr val="898989"/>
              </a:solidFill>
              <a:latin typeface="Calibri" pitchFamily="34" charset="0"/>
            </a:endParaRPr>
          </a:p>
        </p:txBody>
      </p:sp>
      <p:sp>
        <p:nvSpPr>
          <p:cNvPr id="16" name="Marcador de texto 2"/>
          <p:cNvSpPr txBox="1">
            <a:spLocks/>
          </p:cNvSpPr>
          <p:nvPr/>
        </p:nvSpPr>
        <p:spPr>
          <a:xfrm>
            <a:off x="4394718" y="6323017"/>
            <a:ext cx="3610948" cy="393694"/>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smtClean="0">
                <a:solidFill>
                  <a:schemeClr val="bg1"/>
                </a:solidFill>
                <a:latin typeface="Arial" panose="020B0604020202020204" pitchFamily="34" charset="0"/>
                <a:cs typeface="Arial" panose="020B0604020202020204" pitchFamily="34" charset="0"/>
              </a:rPr>
              <a:t>Diciembre de 2016.</a:t>
            </a:r>
            <a:endParaRPr lang="es-MX" dirty="0">
              <a:solidFill>
                <a:schemeClr val="bg1"/>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556" y="36907"/>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L:\VARIOS\escudos\DIGAHOMtran.gif"/>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98200" y="14306"/>
            <a:ext cx="665066" cy="67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5934" y="1668177"/>
            <a:ext cx="2775480" cy="2877366"/>
          </a:xfrm>
          <a:prstGeom prst="rect">
            <a:avLst/>
          </a:prstGeom>
          <a:noFill/>
          <a:ln w="9525">
            <a:noFill/>
            <a:miter lim="800000"/>
            <a:headEnd/>
            <a:tailEnd/>
          </a:ln>
          <a:effectLst/>
        </p:spPr>
      </p:pic>
    </p:spTree>
    <p:extLst>
      <p:ext uri="{BB962C8B-B14F-4D97-AF65-F5344CB8AC3E}">
        <p14:creationId xmlns:p14="http://schemas.microsoft.com/office/powerpoint/2010/main" val="390806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n-US" dirty="0" smtClean="0">
                <a:solidFill>
                  <a:schemeClr val="tx1"/>
                </a:solidFill>
                <a:latin typeface="Arial" panose="020B0604020202020204" pitchFamily="34" charset="0"/>
                <a:cs typeface="Arial" panose="020B0604020202020204" pitchFamily="34" charset="0"/>
              </a:rPr>
              <a:t>On April 2014, in the VI Conference of the Head of States of the Association of Caribbean States (AEC); starts the project of “Short Distance Maritime Transportation”.</a:t>
            </a:r>
          </a:p>
          <a:p>
            <a:pPr marL="981075" indent="-285750" algn="just">
              <a:buFont typeface="Arial" panose="020B0604020202020204" pitchFamily="34" charset="0"/>
              <a:buChar char="•"/>
              <a:defRPr/>
            </a:pPr>
            <a:r>
              <a:rPr lang="en-US" dirty="0" smtClean="0">
                <a:solidFill>
                  <a:schemeClr val="tx1"/>
                </a:solidFill>
                <a:latin typeface="Arial" panose="020B0604020202020204" pitchFamily="34" charset="0"/>
                <a:cs typeface="Arial" panose="020B0604020202020204" pitchFamily="34" charset="0"/>
              </a:rPr>
              <a:t>On January 2015, the Secretary of the Mexican Navy authorize initiate the formalization of the FOCAHIMECA project.</a:t>
            </a:r>
          </a:p>
          <a:p>
            <a:pPr marL="981075" indent="-285750" algn="just">
              <a:buFont typeface="Arial" panose="020B0604020202020204" pitchFamily="34" charset="0"/>
              <a:buChar char="•"/>
              <a:defRPr/>
            </a:pPr>
            <a:endParaRPr lang="en-US"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dirty="0" smtClean="0">
                <a:latin typeface="Arial" panose="020B0604020202020204" pitchFamily="34" charset="0"/>
                <a:cs typeface="Arial" panose="020B0604020202020204" pitchFamily="34" charset="0"/>
              </a:rPr>
              <a:t>Antecedents</a:t>
            </a:r>
          </a:p>
        </p:txBody>
      </p:sp>
      <p:pic>
        <p:nvPicPr>
          <p:cNvPr id="14" name="Imagen 3" descr="LOGOTIPO HORIZONT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6047" y="3540125"/>
            <a:ext cx="3384550" cy="1065213"/>
          </a:xfrm>
          <a:prstGeom prst="rect">
            <a:avLst/>
          </a:prstGeom>
          <a:noFill/>
          <a:ln w="9525">
            <a:solidFill>
              <a:schemeClr val="accent1"/>
            </a:solidFill>
            <a:miter lim="800000"/>
            <a:headEnd/>
            <a:tailEnd/>
          </a:ln>
        </p:spPr>
      </p:pic>
      <p:pic>
        <p:nvPicPr>
          <p:cNvPr id="15" name="Imagen 1"/>
          <p:cNvPicPr>
            <a:picLocks noChangeAspect="1"/>
          </p:cNvPicPr>
          <p:nvPr/>
        </p:nvPicPr>
        <p:blipFill>
          <a:blip r:embed="rId5"/>
          <a:srcRect/>
          <a:stretch>
            <a:fillRect/>
          </a:stretch>
        </p:blipFill>
        <p:spPr bwMode="auto">
          <a:xfrm>
            <a:off x="6195484" y="3540125"/>
            <a:ext cx="3529013" cy="1065213"/>
          </a:xfrm>
          <a:prstGeom prst="rect">
            <a:avLst/>
          </a:prstGeom>
          <a:noFill/>
          <a:ln w="9525">
            <a:solidFill>
              <a:schemeClr val="accent1"/>
            </a:solidFill>
            <a:miter lim="800000"/>
            <a:headEnd/>
            <a:tailEnd/>
          </a:ln>
        </p:spPr>
      </p:pic>
      <p:pic>
        <p:nvPicPr>
          <p:cNvPr id="8194" name="Picture 2" descr="Inicio"/>
          <p:cNvPicPr>
            <a:picLocks noChangeAspect="1" noChangeArrowheads="1"/>
          </p:cNvPicPr>
          <p:nvPr/>
        </p:nvPicPr>
        <p:blipFill>
          <a:blip r:embed="rId6"/>
          <a:srcRect/>
          <a:stretch>
            <a:fillRect/>
          </a:stretch>
        </p:blipFill>
        <p:spPr bwMode="auto">
          <a:xfrm>
            <a:off x="4041775" y="5338233"/>
            <a:ext cx="4572000" cy="714375"/>
          </a:xfrm>
          <a:prstGeom prst="rect">
            <a:avLst/>
          </a:prstGeom>
          <a:noFill/>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285750" indent="-285750" algn="just">
              <a:buFont typeface="Arial" panose="020B0604020202020204" pitchFamily="34" charset="0"/>
              <a:buChar char="•"/>
              <a:defRPr/>
            </a:pPr>
            <a:r>
              <a:rPr lang="en-US" dirty="0" smtClean="0">
                <a:solidFill>
                  <a:schemeClr val="tx1"/>
                </a:solidFill>
                <a:latin typeface="Arial" panose="020B0604020202020204" pitchFamily="34" charset="0"/>
                <a:cs typeface="Arial" panose="020B0604020202020204" pitchFamily="34" charset="0"/>
              </a:rPr>
              <a:t>To integrate joint programs of capacity through workshops and curses on topics of hydrography.</a:t>
            </a:r>
          </a:p>
          <a:p>
            <a:pPr marL="285750" indent="-285750" algn="just">
              <a:buFont typeface="Arial" panose="020B0604020202020204" pitchFamily="34" charset="0"/>
              <a:buChar char="•"/>
              <a:defRPr/>
            </a:pPr>
            <a:endParaRPr 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dirty="0" smtClean="0">
                <a:solidFill>
                  <a:schemeClr val="tx1"/>
                </a:solidFill>
                <a:latin typeface="Arial" panose="020B0604020202020204" pitchFamily="34" charset="0"/>
                <a:cs typeface="Arial" panose="020B0604020202020204" pitchFamily="34" charset="0"/>
              </a:rPr>
              <a:t>To Work on identification of sources of financial resources to promote the acquisition or construction of vessels and hydrographic equipment.</a:t>
            </a:r>
          </a:p>
          <a:p>
            <a:pPr marL="285750" indent="-285750" algn="just">
              <a:buFont typeface="Arial" panose="020B0604020202020204" pitchFamily="34" charset="0"/>
              <a:buChar char="•"/>
              <a:defRPr/>
            </a:pPr>
            <a:endParaRPr 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dirty="0" smtClean="0">
                <a:solidFill>
                  <a:schemeClr val="tx1"/>
                </a:solidFill>
                <a:latin typeface="Arial" panose="020B0604020202020204" pitchFamily="34" charset="0"/>
                <a:cs typeface="Arial" panose="020B0604020202020204" pitchFamily="34" charset="0"/>
              </a:rPr>
              <a:t>To organize training events that are scheduled in coordination with International Organizations with hydrographic and maritime competence.</a:t>
            </a: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dirty="0" smtClean="0">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dirty="0" smtClean="0">
                <a:latin typeface="Arial" panose="020B0604020202020204" pitchFamily="34" charset="0"/>
                <a:cs typeface="Arial" panose="020B0604020202020204" pitchFamily="34" charset="0"/>
              </a:rPr>
              <a:t>Participant Countries.</a:t>
            </a:r>
          </a:p>
        </p:txBody>
      </p:sp>
      <p:grpSp>
        <p:nvGrpSpPr>
          <p:cNvPr id="16" name="Agrupar 133"/>
          <p:cNvGrpSpPr>
            <a:grpSpLocks/>
          </p:cNvGrpSpPr>
          <p:nvPr/>
        </p:nvGrpSpPr>
        <p:grpSpPr bwMode="auto">
          <a:xfrm>
            <a:off x="1969093" y="2133600"/>
            <a:ext cx="2638425" cy="342900"/>
            <a:chOff x="320719" y="1669667"/>
            <a:chExt cx="3240000" cy="424005"/>
          </a:xfrm>
        </p:grpSpPr>
        <p:sp>
          <p:nvSpPr>
            <p:cNvPr id="17" name="7 Rectángulo"/>
            <p:cNvSpPr/>
            <p:nvPr/>
          </p:nvSpPr>
          <p:spPr bwMode="auto">
            <a:xfrm>
              <a:off x="320719" y="1669667"/>
              <a:ext cx="3240000" cy="359227"/>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8" name="2 Marcador de contenido"/>
            <p:cNvSpPr txBox="1">
              <a:spLocks/>
            </p:cNvSpPr>
            <p:nvPr/>
          </p:nvSpPr>
          <p:spPr bwMode="auto">
            <a:xfrm>
              <a:off x="322131" y="1741703"/>
              <a:ext cx="1697166" cy="351969"/>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2. Barbados</a:t>
              </a:r>
            </a:p>
          </p:txBody>
        </p:sp>
        <p:pic>
          <p:nvPicPr>
            <p:cNvPr id="19" name="32 Imagen" descr="Barbados Flag"/>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2990363" y="1669667"/>
              <a:ext cx="540001" cy="360000"/>
            </a:xfrm>
            <a:prstGeom prst="rect">
              <a:avLst/>
            </a:prstGeom>
            <a:noFill/>
            <a:ln w="9525">
              <a:noFill/>
              <a:miter lim="800000"/>
              <a:headEnd/>
              <a:tailEnd/>
            </a:ln>
          </p:spPr>
        </p:pic>
      </p:grpSp>
      <p:grpSp>
        <p:nvGrpSpPr>
          <p:cNvPr id="20" name="Agrupar 209"/>
          <p:cNvGrpSpPr>
            <a:grpSpLocks/>
          </p:cNvGrpSpPr>
          <p:nvPr/>
        </p:nvGrpSpPr>
        <p:grpSpPr bwMode="auto">
          <a:xfrm>
            <a:off x="1957980" y="3627438"/>
            <a:ext cx="2636838" cy="293687"/>
            <a:chOff x="4911003" y="3735734"/>
            <a:chExt cx="3240000" cy="360000"/>
          </a:xfrm>
        </p:grpSpPr>
        <p:sp>
          <p:nvSpPr>
            <p:cNvPr id="21" name="14 Rectángulo"/>
            <p:cNvSpPr/>
            <p:nvPr/>
          </p:nvSpPr>
          <p:spPr bwMode="auto">
            <a:xfrm>
              <a:off x="4911003" y="3735734"/>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22" name="2 Marcador de contenido"/>
            <p:cNvSpPr txBox="1">
              <a:spLocks/>
            </p:cNvSpPr>
            <p:nvPr/>
          </p:nvSpPr>
          <p:spPr bwMode="auto">
            <a:xfrm>
              <a:off x="4911003" y="3744928"/>
              <a:ext cx="2009120" cy="341613"/>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5. </a:t>
              </a:r>
              <a:r>
                <a:rPr lang="es-ES" altLang="es-MX" sz="1200">
                  <a:solidFill>
                    <a:srgbClr val="264D73"/>
                  </a:solidFill>
                  <a:ea typeface="MS PGothic" pitchFamily="34" charset="-128"/>
                </a:rPr>
                <a:t>Costa Rica </a:t>
              </a:r>
              <a:endParaRPr lang="en-US" altLang="es-MX" sz="1200">
                <a:solidFill>
                  <a:srgbClr val="264D73"/>
                </a:solidFill>
                <a:ea typeface="MS PGothic" pitchFamily="34" charset="-128"/>
              </a:endParaRPr>
            </a:p>
          </p:txBody>
        </p:sp>
        <p:pic>
          <p:nvPicPr>
            <p:cNvPr id="23" name="Imagen 11" descr="Captura de pantalla 2015-09-23 a la(s) 10.57.00.pn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7584924" y="3735734"/>
              <a:ext cx="540000" cy="360000"/>
            </a:xfrm>
            <a:prstGeom prst="rect">
              <a:avLst/>
            </a:prstGeom>
            <a:noFill/>
            <a:ln w="9525">
              <a:noFill/>
              <a:miter lim="800000"/>
              <a:headEnd/>
              <a:tailEnd/>
            </a:ln>
          </p:spPr>
        </p:pic>
      </p:grpSp>
      <p:grpSp>
        <p:nvGrpSpPr>
          <p:cNvPr id="24" name="Agrupar 208"/>
          <p:cNvGrpSpPr>
            <a:grpSpLocks/>
          </p:cNvGrpSpPr>
          <p:nvPr/>
        </p:nvGrpSpPr>
        <p:grpSpPr bwMode="auto">
          <a:xfrm>
            <a:off x="1957980" y="3109913"/>
            <a:ext cx="2638425" cy="293687"/>
            <a:chOff x="4860808" y="3281463"/>
            <a:chExt cx="3240000" cy="360000"/>
          </a:xfrm>
        </p:grpSpPr>
        <p:sp>
          <p:nvSpPr>
            <p:cNvPr id="25" name="14 Rectángulo"/>
            <p:cNvSpPr/>
            <p:nvPr/>
          </p:nvSpPr>
          <p:spPr bwMode="auto">
            <a:xfrm>
              <a:off x="4860808" y="3281463"/>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26" name="2 Marcador de contenido"/>
            <p:cNvSpPr txBox="1">
              <a:spLocks/>
            </p:cNvSpPr>
            <p:nvPr/>
          </p:nvSpPr>
          <p:spPr bwMode="auto">
            <a:xfrm>
              <a:off x="4860808" y="3285169"/>
              <a:ext cx="1938371" cy="352588"/>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4. </a:t>
              </a:r>
              <a:r>
                <a:rPr lang="es-ES" altLang="es-MX" sz="1200">
                  <a:solidFill>
                    <a:srgbClr val="264D73"/>
                  </a:solidFill>
                  <a:ea typeface="MS PGothic" pitchFamily="34" charset="-128"/>
                </a:rPr>
                <a:t>Colombia</a:t>
              </a:r>
              <a:endParaRPr lang="en-US" altLang="es-MX" sz="1200">
                <a:solidFill>
                  <a:srgbClr val="264D73"/>
                </a:solidFill>
                <a:ea typeface="MS PGothic" pitchFamily="34" charset="-128"/>
              </a:endParaRPr>
            </a:p>
          </p:txBody>
        </p:sp>
        <p:pic>
          <p:nvPicPr>
            <p:cNvPr id="27" name="Imagen 15" descr="Captura de pantalla 2015-09-23 a la(s) 10.55.48.png"/>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7538358" y="3281463"/>
              <a:ext cx="540000" cy="360000"/>
            </a:xfrm>
            <a:prstGeom prst="rect">
              <a:avLst/>
            </a:prstGeom>
            <a:noFill/>
            <a:ln w="9525">
              <a:noFill/>
              <a:miter lim="800000"/>
              <a:headEnd/>
              <a:tailEnd/>
            </a:ln>
          </p:spPr>
        </p:pic>
      </p:grpSp>
      <p:grpSp>
        <p:nvGrpSpPr>
          <p:cNvPr id="28" name="Agrupar 135"/>
          <p:cNvGrpSpPr>
            <a:grpSpLocks/>
          </p:cNvGrpSpPr>
          <p:nvPr/>
        </p:nvGrpSpPr>
        <p:grpSpPr bwMode="auto">
          <a:xfrm>
            <a:off x="1957980" y="4724400"/>
            <a:ext cx="2638425" cy="293688"/>
            <a:chOff x="326363" y="2595393"/>
            <a:chExt cx="3240000" cy="360000"/>
          </a:xfrm>
        </p:grpSpPr>
        <p:sp>
          <p:nvSpPr>
            <p:cNvPr id="29" name="8 Rectángulo"/>
            <p:cNvSpPr/>
            <p:nvPr/>
          </p:nvSpPr>
          <p:spPr bwMode="auto">
            <a:xfrm>
              <a:off x="326363" y="2595393"/>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30" name="2 Marcador de contenido"/>
            <p:cNvSpPr txBox="1">
              <a:spLocks/>
            </p:cNvSpPr>
            <p:nvPr/>
          </p:nvSpPr>
          <p:spPr bwMode="auto">
            <a:xfrm>
              <a:off x="326363" y="2599473"/>
              <a:ext cx="1430466" cy="35184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7. Dominica</a:t>
              </a:r>
            </a:p>
          </p:txBody>
        </p:sp>
        <p:pic>
          <p:nvPicPr>
            <p:cNvPr id="31" name="33 Imagen" descr="File:Flag of Dominica.svg">
              <a:hlinkClick r:id="rId7"/>
            </p:cNvPr>
            <p:cNvPicPr>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2994596" y="2595393"/>
              <a:ext cx="540000" cy="360000"/>
            </a:xfrm>
            <a:prstGeom prst="rect">
              <a:avLst/>
            </a:prstGeom>
            <a:noFill/>
            <a:ln w="9525">
              <a:noFill/>
              <a:miter lim="800000"/>
              <a:headEnd/>
              <a:tailEnd/>
            </a:ln>
          </p:spPr>
        </p:pic>
      </p:grpSp>
      <p:grpSp>
        <p:nvGrpSpPr>
          <p:cNvPr id="32" name="Agrupar 210"/>
          <p:cNvGrpSpPr>
            <a:grpSpLocks/>
          </p:cNvGrpSpPr>
          <p:nvPr/>
        </p:nvGrpSpPr>
        <p:grpSpPr bwMode="auto">
          <a:xfrm>
            <a:off x="1932580" y="5229225"/>
            <a:ext cx="2638425" cy="293688"/>
            <a:chOff x="4861476" y="4260535"/>
            <a:chExt cx="3240000" cy="360000"/>
          </a:xfrm>
        </p:grpSpPr>
        <p:sp>
          <p:nvSpPr>
            <p:cNvPr id="33" name="10 Rectángulo"/>
            <p:cNvSpPr/>
            <p:nvPr/>
          </p:nvSpPr>
          <p:spPr bwMode="auto">
            <a:xfrm>
              <a:off x="4861476" y="4260535"/>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34" name="2 Marcador de contenido"/>
            <p:cNvSpPr txBox="1">
              <a:spLocks/>
            </p:cNvSpPr>
            <p:nvPr/>
          </p:nvSpPr>
          <p:spPr bwMode="auto">
            <a:xfrm>
              <a:off x="4861476" y="4260535"/>
              <a:ext cx="1619821" cy="36000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8. </a:t>
              </a:r>
              <a:r>
                <a:rPr lang="es-ES" altLang="es-MX" sz="1200">
                  <a:solidFill>
                    <a:srgbClr val="264D73"/>
                  </a:solidFill>
                  <a:ea typeface="MS PGothic" pitchFamily="34" charset="-128"/>
                </a:rPr>
                <a:t>El Salvador </a:t>
              </a:r>
              <a:endParaRPr lang="es-MX" altLang="es-MX" sz="1200">
                <a:solidFill>
                  <a:srgbClr val="264D73"/>
                </a:solidFill>
                <a:ea typeface="MS PGothic" pitchFamily="34" charset="-128"/>
              </a:endParaRPr>
            </a:p>
          </p:txBody>
        </p:sp>
        <p:pic>
          <p:nvPicPr>
            <p:cNvPr id="35" name="Imagen 23" descr="Captura de pantalla 2015-09-23 a la(s) 10.58.28.png"/>
            <p:cNvPicPr>
              <a:picLocks/>
            </p:cNvPicPr>
            <p:nvPr/>
          </p:nvPicPr>
          <p:blipFill>
            <a:blip r:embed="rId9" cstate="email">
              <a:extLst>
                <a:ext uri="{28A0092B-C50C-407E-A947-70E740481C1C}">
                  <a14:useLocalDpi xmlns:a14="http://schemas.microsoft.com/office/drawing/2010/main"/>
                </a:ext>
              </a:extLst>
            </a:blip>
            <a:srcRect/>
            <a:stretch>
              <a:fillRect/>
            </a:stretch>
          </p:blipFill>
          <p:spPr bwMode="auto">
            <a:xfrm>
              <a:off x="7533519" y="4260535"/>
              <a:ext cx="540000" cy="360000"/>
            </a:xfrm>
            <a:prstGeom prst="rect">
              <a:avLst/>
            </a:prstGeom>
            <a:noFill/>
            <a:ln w="9525">
              <a:noFill/>
              <a:miter lim="800000"/>
              <a:headEnd/>
              <a:tailEnd/>
            </a:ln>
          </p:spPr>
        </p:pic>
      </p:grpSp>
      <p:grpSp>
        <p:nvGrpSpPr>
          <p:cNvPr id="36" name="Agrupar 137"/>
          <p:cNvGrpSpPr>
            <a:grpSpLocks/>
          </p:cNvGrpSpPr>
          <p:nvPr/>
        </p:nvGrpSpPr>
        <p:grpSpPr bwMode="auto">
          <a:xfrm>
            <a:off x="4955180" y="1654175"/>
            <a:ext cx="2638425" cy="293688"/>
            <a:chOff x="339067" y="3460269"/>
            <a:chExt cx="3240000" cy="360002"/>
          </a:xfrm>
        </p:grpSpPr>
        <p:sp>
          <p:nvSpPr>
            <p:cNvPr id="37" name="9 Rectángulo"/>
            <p:cNvSpPr/>
            <p:nvPr/>
          </p:nvSpPr>
          <p:spPr bwMode="auto">
            <a:xfrm>
              <a:off x="339067" y="3460269"/>
              <a:ext cx="3240000" cy="360002"/>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38" name="2 Marcador de contenido"/>
            <p:cNvSpPr txBox="1">
              <a:spLocks/>
            </p:cNvSpPr>
            <p:nvPr/>
          </p:nvSpPr>
          <p:spPr bwMode="auto">
            <a:xfrm>
              <a:off x="339067" y="3460986"/>
              <a:ext cx="1477033" cy="35857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9. Granada</a:t>
              </a:r>
            </a:p>
          </p:txBody>
        </p:sp>
        <p:pic>
          <p:nvPicPr>
            <p:cNvPr id="39" name="34 Imagen" descr="File:Flag of Grenada.svg">
              <a:hlinkClick r:id="rId10"/>
            </p:cNvPr>
            <p:cNvPicPr>
              <a:picLocks/>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07300" y="3460271"/>
              <a:ext cx="540000" cy="360000"/>
            </a:xfrm>
            <a:prstGeom prst="rect">
              <a:avLst/>
            </a:prstGeom>
            <a:noFill/>
            <a:ln w="9525">
              <a:noFill/>
              <a:miter lim="800000"/>
              <a:headEnd/>
              <a:tailEnd/>
            </a:ln>
          </p:spPr>
        </p:pic>
      </p:grpSp>
      <p:grpSp>
        <p:nvGrpSpPr>
          <p:cNvPr id="40" name="Agrupar 211"/>
          <p:cNvGrpSpPr>
            <a:grpSpLocks/>
          </p:cNvGrpSpPr>
          <p:nvPr/>
        </p:nvGrpSpPr>
        <p:grpSpPr bwMode="auto">
          <a:xfrm>
            <a:off x="4955180" y="2636838"/>
            <a:ext cx="2638425" cy="293687"/>
            <a:chOff x="4861476" y="4682206"/>
            <a:chExt cx="3240000" cy="360000"/>
          </a:xfrm>
        </p:grpSpPr>
        <p:sp>
          <p:nvSpPr>
            <p:cNvPr id="41" name="11 Rectángulo"/>
            <p:cNvSpPr/>
            <p:nvPr/>
          </p:nvSpPr>
          <p:spPr bwMode="auto">
            <a:xfrm>
              <a:off x="4861476" y="4682206"/>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42" name="2 Marcador de contenido"/>
            <p:cNvSpPr txBox="1">
              <a:spLocks/>
            </p:cNvSpPr>
            <p:nvPr/>
          </p:nvSpPr>
          <p:spPr bwMode="auto">
            <a:xfrm>
              <a:off x="4861476" y="4682921"/>
              <a:ext cx="1497055" cy="35857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11. </a:t>
              </a:r>
              <a:r>
                <a:rPr lang="es-ES" altLang="es-MX" sz="1200">
                  <a:solidFill>
                    <a:srgbClr val="264D73"/>
                  </a:solidFill>
                  <a:ea typeface="MS PGothic" pitchFamily="34" charset="-128"/>
                </a:rPr>
                <a:t>Guyana</a:t>
              </a:r>
              <a:endParaRPr lang="en-US" altLang="es-MX" sz="1200">
                <a:solidFill>
                  <a:srgbClr val="264D73"/>
                </a:solidFill>
                <a:ea typeface="MS PGothic" pitchFamily="34" charset="-128"/>
              </a:endParaRPr>
            </a:p>
          </p:txBody>
        </p:sp>
        <p:pic>
          <p:nvPicPr>
            <p:cNvPr id="43" name="Imagen 31" descr="Captura de pantalla 2015-09-23 a la(s) 10.59.25.png"/>
            <p:cNvPicPr>
              <a:picLocks/>
            </p:cNvPicPr>
            <p:nvPr/>
          </p:nvPicPr>
          <p:blipFill>
            <a:blip r:embed="rId12" cstate="email">
              <a:extLst>
                <a:ext uri="{28A0092B-C50C-407E-A947-70E740481C1C}">
                  <a14:useLocalDpi xmlns:a14="http://schemas.microsoft.com/office/drawing/2010/main"/>
                </a:ext>
              </a:extLst>
            </a:blip>
            <a:srcRect/>
            <a:stretch>
              <a:fillRect/>
            </a:stretch>
          </p:blipFill>
          <p:spPr bwMode="auto">
            <a:xfrm>
              <a:off x="7539566" y="4682206"/>
              <a:ext cx="540000" cy="360000"/>
            </a:xfrm>
            <a:prstGeom prst="rect">
              <a:avLst/>
            </a:prstGeom>
            <a:noFill/>
            <a:ln w="9525">
              <a:noFill/>
              <a:miter lim="800000"/>
              <a:headEnd/>
              <a:tailEnd/>
            </a:ln>
          </p:spPr>
        </p:pic>
      </p:grpSp>
      <p:grpSp>
        <p:nvGrpSpPr>
          <p:cNvPr id="44" name="Agrupar 237"/>
          <p:cNvGrpSpPr>
            <a:grpSpLocks/>
          </p:cNvGrpSpPr>
          <p:nvPr/>
        </p:nvGrpSpPr>
        <p:grpSpPr bwMode="auto">
          <a:xfrm>
            <a:off x="4955180" y="2133600"/>
            <a:ext cx="2638425" cy="292100"/>
            <a:chOff x="4893350" y="6377725"/>
            <a:chExt cx="3240000" cy="360000"/>
          </a:xfrm>
        </p:grpSpPr>
        <p:sp>
          <p:nvSpPr>
            <p:cNvPr id="45" name="13 Rectángulo"/>
            <p:cNvSpPr/>
            <p:nvPr/>
          </p:nvSpPr>
          <p:spPr bwMode="auto">
            <a:xfrm>
              <a:off x="4893350" y="6377725"/>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kern="0" dirty="0">
                <a:solidFill>
                  <a:srgbClr val="FFFFFF"/>
                </a:solidFill>
              </a:endParaRPr>
            </a:p>
          </p:txBody>
        </p:sp>
        <p:sp>
          <p:nvSpPr>
            <p:cNvPr id="46" name="2 Marcador de contenido"/>
            <p:cNvSpPr txBox="1">
              <a:spLocks/>
            </p:cNvSpPr>
            <p:nvPr/>
          </p:nvSpPr>
          <p:spPr bwMode="auto">
            <a:xfrm>
              <a:off x="4893350" y="6378440"/>
              <a:ext cx="1796033" cy="358570"/>
            </a:xfrm>
            <a:prstGeom prst="rect">
              <a:avLst/>
            </a:prstGeom>
            <a:noFill/>
            <a:ln w="9525">
              <a:noFill/>
              <a:miter lim="800000"/>
              <a:headEnd/>
              <a:tailEnd/>
            </a:ln>
          </p:spPr>
          <p:txBody>
            <a:bodyPr anchor="ctr"/>
            <a:lstStyle/>
            <a:p>
              <a:pPr marL="514350" indent="-514350" eaLnBrk="1" hangingPunct="1">
                <a:lnSpc>
                  <a:spcPct val="115000"/>
                </a:lnSpc>
                <a:spcAft>
                  <a:spcPts val="1000"/>
                </a:spcAft>
              </a:pPr>
              <a:r>
                <a:rPr lang="en-US" altLang="es-MX" sz="1200">
                  <a:solidFill>
                    <a:srgbClr val="264D73"/>
                  </a:solidFill>
                  <a:ea typeface="MS PGothic" pitchFamily="34" charset="-128"/>
                </a:rPr>
                <a:t>10. </a:t>
              </a:r>
              <a:r>
                <a:rPr lang="es-ES" altLang="es-MX" sz="1200">
                  <a:solidFill>
                    <a:srgbClr val="264D73"/>
                  </a:solidFill>
                  <a:ea typeface="MS PGothic" pitchFamily="34" charset="-128"/>
                </a:rPr>
                <a:t>Guatemala</a:t>
              </a:r>
              <a:endParaRPr lang="en-US" altLang="es-MX" sz="1200">
                <a:solidFill>
                  <a:srgbClr val="264D73"/>
                </a:solidFill>
                <a:ea typeface="MS PGothic" pitchFamily="34" charset="-128"/>
              </a:endParaRPr>
            </a:p>
          </p:txBody>
        </p:sp>
        <p:pic>
          <p:nvPicPr>
            <p:cNvPr id="47" name="Imagen 35" descr="Captura de pantalla 2015-09-23 a la(s) 11.09.00.png"/>
            <p:cNvPicPr>
              <a:picLocks/>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67955" y="6377725"/>
              <a:ext cx="540000" cy="360000"/>
            </a:xfrm>
            <a:prstGeom prst="rect">
              <a:avLst/>
            </a:prstGeom>
            <a:noFill/>
            <a:ln w="9525">
              <a:noFill/>
              <a:miter lim="800000"/>
              <a:headEnd/>
              <a:tailEnd/>
            </a:ln>
          </p:spPr>
        </p:pic>
      </p:grpSp>
      <p:grpSp>
        <p:nvGrpSpPr>
          <p:cNvPr id="48" name="Agrupar 212"/>
          <p:cNvGrpSpPr>
            <a:grpSpLocks/>
          </p:cNvGrpSpPr>
          <p:nvPr/>
        </p:nvGrpSpPr>
        <p:grpSpPr bwMode="auto">
          <a:xfrm>
            <a:off x="4975818" y="3616325"/>
            <a:ext cx="2638425" cy="307975"/>
            <a:chOff x="4861476" y="5247558"/>
            <a:chExt cx="3240000" cy="378169"/>
          </a:xfrm>
        </p:grpSpPr>
        <p:sp>
          <p:nvSpPr>
            <p:cNvPr id="49" name="15 Rectángulo"/>
            <p:cNvSpPr/>
            <p:nvPr/>
          </p:nvSpPr>
          <p:spPr bwMode="auto">
            <a:xfrm>
              <a:off x="4861476" y="5247558"/>
              <a:ext cx="3240000" cy="360626"/>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50" name="Rectángulo 38"/>
            <p:cNvSpPr>
              <a:spLocks noChangeArrowheads="1"/>
            </p:cNvSpPr>
            <p:nvPr/>
          </p:nvSpPr>
          <p:spPr bwMode="auto">
            <a:xfrm>
              <a:off x="4861476" y="5251545"/>
              <a:ext cx="2264699" cy="374182"/>
            </a:xfrm>
            <a:prstGeom prst="rect">
              <a:avLst/>
            </a:prstGeom>
            <a:noFill/>
            <a:ln w="9525">
              <a:noFill/>
              <a:miter lim="800000"/>
              <a:headEnd/>
              <a:tailEnd/>
            </a:ln>
          </p:spPr>
          <p:txBody>
            <a:bodyPr>
              <a:spAutoFit/>
            </a:bodyPr>
            <a:lstStyle/>
            <a:p>
              <a:pPr marL="514350" indent="-514350" eaLnBrk="1" hangingPunct="1">
                <a:lnSpc>
                  <a:spcPct val="115000"/>
                </a:lnSpc>
                <a:spcAft>
                  <a:spcPts val="1000"/>
                </a:spcAft>
              </a:pPr>
              <a:r>
                <a:rPr lang="en-US" altLang="es-MX" sz="1200">
                  <a:solidFill>
                    <a:srgbClr val="264D73"/>
                  </a:solidFill>
                  <a:ea typeface="MS PGothic" pitchFamily="34" charset="-128"/>
                </a:rPr>
                <a:t>13</a:t>
              </a:r>
              <a:r>
                <a:rPr lang="es-MX" altLang="es-MX" sz="1200">
                  <a:solidFill>
                    <a:srgbClr val="264D73"/>
                  </a:solidFill>
                  <a:ea typeface="MS PGothic" pitchFamily="34" charset="-128"/>
                </a:rPr>
                <a:t>. </a:t>
              </a:r>
              <a:r>
                <a:rPr lang="es-ES" altLang="es-MX" sz="1200">
                  <a:solidFill>
                    <a:srgbClr val="264D73"/>
                  </a:solidFill>
                  <a:ea typeface="MS PGothic" pitchFamily="34" charset="-128"/>
                </a:rPr>
                <a:t>Honduras</a:t>
              </a:r>
              <a:endParaRPr lang="es-MX" altLang="es-MX" sz="1200">
                <a:solidFill>
                  <a:srgbClr val="264D73"/>
                </a:solidFill>
                <a:ea typeface="MS PGothic" pitchFamily="34" charset="-128"/>
              </a:endParaRPr>
            </a:p>
          </p:txBody>
        </p:sp>
        <p:pic>
          <p:nvPicPr>
            <p:cNvPr id="51" name="Imagen 39" descr="Captura de pantalla 2015-09-23 a la(s) 11.00.33.png"/>
            <p:cNvPicPr>
              <a:picLocks/>
            </p:cNvPicPr>
            <p:nvPr/>
          </p:nvPicPr>
          <p:blipFill>
            <a:blip r:embed="rId14" cstate="email">
              <a:extLst>
                <a:ext uri="{28A0092B-C50C-407E-A947-70E740481C1C}">
                  <a14:useLocalDpi xmlns:a14="http://schemas.microsoft.com/office/drawing/2010/main"/>
                </a:ext>
              </a:extLst>
            </a:blip>
            <a:srcRect/>
            <a:stretch>
              <a:fillRect/>
            </a:stretch>
          </p:blipFill>
          <p:spPr bwMode="auto">
            <a:xfrm>
              <a:off x="7531704" y="5247558"/>
              <a:ext cx="540000" cy="360000"/>
            </a:xfrm>
            <a:prstGeom prst="rect">
              <a:avLst/>
            </a:prstGeom>
            <a:noFill/>
            <a:ln w="9525">
              <a:noFill/>
              <a:miter lim="800000"/>
              <a:headEnd/>
              <a:tailEnd/>
            </a:ln>
          </p:spPr>
        </p:pic>
      </p:grpSp>
      <p:grpSp>
        <p:nvGrpSpPr>
          <p:cNvPr id="52" name="Agrupar 147"/>
          <p:cNvGrpSpPr>
            <a:grpSpLocks/>
          </p:cNvGrpSpPr>
          <p:nvPr/>
        </p:nvGrpSpPr>
        <p:grpSpPr bwMode="auto">
          <a:xfrm>
            <a:off x="4969468" y="4149725"/>
            <a:ext cx="2638425" cy="293688"/>
            <a:chOff x="4725945" y="1262718"/>
            <a:chExt cx="3240000" cy="360000"/>
          </a:xfrm>
        </p:grpSpPr>
        <p:sp>
          <p:nvSpPr>
            <p:cNvPr id="53" name="11 Rectángulo"/>
            <p:cNvSpPr/>
            <p:nvPr/>
          </p:nvSpPr>
          <p:spPr bwMode="auto">
            <a:xfrm>
              <a:off x="4725945" y="1262718"/>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pic>
          <p:nvPicPr>
            <p:cNvPr id="54" name="Imagen 42"/>
            <p:cNvPicPr>
              <a:picLocks/>
            </p:cNvPicPr>
            <p:nvPr/>
          </p:nvPicPr>
          <p:blipFill>
            <a:blip r:embed="rId15" cstate="email">
              <a:extLst>
                <a:ext uri="{28A0092B-C50C-407E-A947-70E740481C1C}">
                  <a14:useLocalDpi xmlns:a14="http://schemas.microsoft.com/office/drawing/2010/main"/>
                </a:ext>
              </a:extLst>
            </a:blip>
            <a:srcRect/>
            <a:stretch>
              <a:fillRect/>
            </a:stretch>
          </p:blipFill>
          <p:spPr bwMode="auto">
            <a:xfrm>
              <a:off x="7399202" y="1262718"/>
              <a:ext cx="540000" cy="360000"/>
            </a:xfrm>
            <a:prstGeom prst="rect">
              <a:avLst/>
            </a:prstGeom>
            <a:noFill/>
            <a:ln w="9525">
              <a:noFill/>
              <a:miter lim="800000"/>
              <a:headEnd/>
              <a:tailEnd/>
            </a:ln>
          </p:spPr>
        </p:pic>
        <p:sp>
          <p:nvSpPr>
            <p:cNvPr id="55" name="2 Marcador de contenido"/>
            <p:cNvSpPr txBox="1">
              <a:spLocks/>
            </p:cNvSpPr>
            <p:nvPr/>
          </p:nvSpPr>
          <p:spPr bwMode="auto">
            <a:xfrm>
              <a:off x="4725945" y="1263433"/>
              <a:ext cx="1497055" cy="35857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14. Jamaica</a:t>
              </a:r>
            </a:p>
          </p:txBody>
        </p:sp>
      </p:grpSp>
      <p:grpSp>
        <p:nvGrpSpPr>
          <p:cNvPr id="56" name="Agrupar 213"/>
          <p:cNvGrpSpPr>
            <a:grpSpLocks/>
          </p:cNvGrpSpPr>
          <p:nvPr/>
        </p:nvGrpSpPr>
        <p:grpSpPr bwMode="auto">
          <a:xfrm>
            <a:off x="4967880" y="5229225"/>
            <a:ext cx="2638425" cy="293688"/>
            <a:chOff x="4861476" y="5747790"/>
            <a:chExt cx="3240000" cy="360000"/>
          </a:xfrm>
        </p:grpSpPr>
        <p:sp>
          <p:nvSpPr>
            <p:cNvPr id="57" name="13 Rectángulo"/>
            <p:cNvSpPr/>
            <p:nvPr/>
          </p:nvSpPr>
          <p:spPr bwMode="auto">
            <a:xfrm>
              <a:off x="4861476" y="5747790"/>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kern="0" dirty="0">
                <a:solidFill>
                  <a:srgbClr val="FFFFFF"/>
                </a:solidFill>
              </a:endParaRPr>
            </a:p>
          </p:txBody>
        </p:sp>
        <p:sp>
          <p:nvSpPr>
            <p:cNvPr id="58" name="2 Marcador de contenido"/>
            <p:cNvSpPr txBox="1">
              <a:spLocks/>
            </p:cNvSpPr>
            <p:nvPr/>
          </p:nvSpPr>
          <p:spPr bwMode="auto">
            <a:xfrm>
              <a:off x="4861476" y="5748505"/>
              <a:ext cx="1796033" cy="358570"/>
            </a:xfrm>
            <a:prstGeom prst="rect">
              <a:avLst/>
            </a:prstGeom>
            <a:noFill/>
            <a:ln w="9525">
              <a:noFill/>
              <a:miter lim="800000"/>
              <a:headEnd/>
              <a:tailEnd/>
            </a:ln>
          </p:spPr>
          <p:txBody>
            <a:bodyPr anchor="ctr"/>
            <a:lstStyle/>
            <a:p>
              <a:pPr marL="514350" indent="-514350" eaLnBrk="1" hangingPunct="1">
                <a:lnSpc>
                  <a:spcPct val="115000"/>
                </a:lnSpc>
                <a:spcAft>
                  <a:spcPts val="1000"/>
                </a:spcAft>
              </a:pPr>
              <a:r>
                <a:rPr lang="en-US" altLang="es-MX" sz="1200">
                  <a:solidFill>
                    <a:srgbClr val="264D73"/>
                  </a:solidFill>
                  <a:ea typeface="MS PGothic" pitchFamily="34" charset="-128"/>
                </a:rPr>
                <a:t>16. </a:t>
              </a:r>
              <a:r>
                <a:rPr lang="es-ES" altLang="es-MX" sz="1200">
                  <a:solidFill>
                    <a:srgbClr val="264D73"/>
                  </a:solidFill>
                  <a:ea typeface="MS PGothic" pitchFamily="34" charset="-128"/>
                </a:rPr>
                <a:t>Nicaragua</a:t>
              </a:r>
              <a:endParaRPr lang="en-US" altLang="es-MX" sz="1200">
                <a:solidFill>
                  <a:srgbClr val="264D73"/>
                </a:solidFill>
                <a:ea typeface="MS PGothic" pitchFamily="34" charset="-128"/>
              </a:endParaRPr>
            </a:p>
          </p:txBody>
        </p:sp>
        <p:pic>
          <p:nvPicPr>
            <p:cNvPr id="59" name="Imagen 47" descr="Captura de pantalla 2015-09-23 a la(s) 11.01.22.png"/>
            <p:cNvPicPr>
              <a:picLocks/>
            </p:cNvPicPr>
            <p:nvPr/>
          </p:nvPicPr>
          <p:blipFill>
            <a:blip r:embed="rId16" cstate="email">
              <a:extLst>
                <a:ext uri="{28A0092B-C50C-407E-A947-70E740481C1C}">
                  <a14:useLocalDpi xmlns:a14="http://schemas.microsoft.com/office/drawing/2010/main"/>
                </a:ext>
              </a:extLst>
            </a:blip>
            <a:srcRect/>
            <a:stretch>
              <a:fillRect/>
            </a:stretch>
          </p:blipFill>
          <p:spPr bwMode="auto">
            <a:xfrm>
              <a:off x="7529286" y="5747790"/>
              <a:ext cx="540000" cy="360000"/>
            </a:xfrm>
            <a:prstGeom prst="rect">
              <a:avLst/>
            </a:prstGeom>
            <a:noFill/>
            <a:ln w="9525">
              <a:noFill/>
              <a:miter lim="800000"/>
              <a:headEnd/>
              <a:tailEnd/>
            </a:ln>
          </p:spPr>
        </p:pic>
      </p:grpSp>
      <p:grpSp>
        <p:nvGrpSpPr>
          <p:cNvPr id="60" name="Agrupar 234"/>
          <p:cNvGrpSpPr>
            <a:grpSpLocks/>
          </p:cNvGrpSpPr>
          <p:nvPr/>
        </p:nvGrpSpPr>
        <p:grpSpPr bwMode="auto">
          <a:xfrm>
            <a:off x="7928568" y="1649413"/>
            <a:ext cx="2638425" cy="292100"/>
            <a:chOff x="4876417" y="5059733"/>
            <a:chExt cx="3240000" cy="360000"/>
          </a:xfrm>
        </p:grpSpPr>
        <p:sp>
          <p:nvSpPr>
            <p:cNvPr id="61" name="10 Rectángulo"/>
            <p:cNvSpPr/>
            <p:nvPr/>
          </p:nvSpPr>
          <p:spPr bwMode="auto">
            <a:xfrm>
              <a:off x="4876417" y="5059733"/>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62" name="2 Marcador de contenido"/>
            <p:cNvSpPr txBox="1">
              <a:spLocks/>
            </p:cNvSpPr>
            <p:nvPr/>
          </p:nvSpPr>
          <p:spPr bwMode="auto">
            <a:xfrm>
              <a:off x="4876417" y="5059733"/>
              <a:ext cx="1619821" cy="360000"/>
            </a:xfrm>
            <a:prstGeom prst="rect">
              <a:avLst/>
            </a:prstGeom>
            <a:noFill/>
            <a:ln w="9525">
              <a:noFill/>
              <a:miter lim="800000"/>
              <a:headEnd/>
              <a:tailEnd/>
            </a:ln>
          </p:spPr>
          <p:txBody>
            <a:bodyPr anchor="ctr"/>
            <a:lstStyle/>
            <a:p>
              <a:pPr marL="514350" indent="-514350" eaLnBrk="1" hangingPunct="1">
                <a:lnSpc>
                  <a:spcPct val="115000"/>
                </a:lnSpc>
                <a:spcAft>
                  <a:spcPts val="1000"/>
                </a:spcAft>
              </a:pPr>
              <a:r>
                <a:rPr lang="en-US" altLang="es-MX" sz="1200">
                  <a:solidFill>
                    <a:srgbClr val="264D73"/>
                  </a:solidFill>
                  <a:ea typeface="MS PGothic" pitchFamily="34" charset="-128"/>
                </a:rPr>
                <a:t>17. </a:t>
              </a:r>
              <a:r>
                <a:rPr lang="es-ES" altLang="es-MX" sz="1200">
                  <a:solidFill>
                    <a:srgbClr val="264D73"/>
                  </a:solidFill>
                  <a:ea typeface="MS PGothic" pitchFamily="34" charset="-128"/>
                </a:rPr>
                <a:t>Panamá</a:t>
              </a:r>
              <a:endParaRPr lang="es-MX" altLang="es-MX" sz="1200">
                <a:solidFill>
                  <a:srgbClr val="264D73"/>
                </a:solidFill>
                <a:ea typeface="MS PGothic" pitchFamily="34" charset="-128"/>
              </a:endParaRPr>
            </a:p>
          </p:txBody>
        </p:sp>
        <p:pic>
          <p:nvPicPr>
            <p:cNvPr id="63" name="Imagen 51" descr="Captura de pantalla 2015-09-23 a la(s) 11.06.14.png"/>
            <p:cNvPicPr>
              <a:picLocks/>
            </p:cNvPicPr>
            <p:nvPr/>
          </p:nvPicPr>
          <p:blipFill>
            <a:blip r:embed="rId17" cstate="email">
              <a:extLst>
                <a:ext uri="{28A0092B-C50C-407E-A947-70E740481C1C}">
                  <a14:useLocalDpi xmlns:a14="http://schemas.microsoft.com/office/drawing/2010/main"/>
                </a:ext>
              </a:extLst>
            </a:blip>
            <a:srcRect/>
            <a:stretch>
              <a:fillRect/>
            </a:stretch>
          </p:blipFill>
          <p:spPr bwMode="auto">
            <a:xfrm>
              <a:off x="7545045" y="5059733"/>
              <a:ext cx="540000" cy="360000"/>
            </a:xfrm>
            <a:prstGeom prst="rect">
              <a:avLst/>
            </a:prstGeom>
            <a:noFill/>
            <a:ln w="9525">
              <a:noFill/>
              <a:miter lim="800000"/>
              <a:headEnd/>
              <a:tailEnd/>
            </a:ln>
          </p:spPr>
        </p:pic>
      </p:grpSp>
      <p:grpSp>
        <p:nvGrpSpPr>
          <p:cNvPr id="64" name="Grupo 52"/>
          <p:cNvGrpSpPr>
            <a:grpSpLocks/>
          </p:cNvGrpSpPr>
          <p:nvPr/>
        </p:nvGrpSpPr>
        <p:grpSpPr bwMode="auto">
          <a:xfrm>
            <a:off x="7907930" y="2128838"/>
            <a:ext cx="2670175" cy="300037"/>
            <a:chOff x="6007032" y="3068960"/>
            <a:chExt cx="2669424" cy="300608"/>
          </a:xfrm>
        </p:grpSpPr>
        <p:sp>
          <p:nvSpPr>
            <p:cNvPr id="65" name="12 Rectángulo"/>
            <p:cNvSpPr/>
            <p:nvPr/>
          </p:nvSpPr>
          <p:spPr bwMode="auto">
            <a:xfrm>
              <a:off x="6038773" y="3068960"/>
              <a:ext cx="2637683" cy="292656"/>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66" name="2 Marcador de contenido"/>
            <p:cNvSpPr txBox="1">
              <a:spLocks/>
            </p:cNvSpPr>
            <p:nvPr/>
          </p:nvSpPr>
          <p:spPr bwMode="auto">
            <a:xfrm>
              <a:off x="6007032" y="3068960"/>
              <a:ext cx="2022785" cy="300608"/>
            </a:xfrm>
            <a:prstGeom prst="rect">
              <a:avLst/>
            </a:prstGeom>
            <a:noFill/>
            <a:ln w="9525">
              <a:noFill/>
              <a:miter lim="800000"/>
              <a:headEnd/>
              <a:tailEnd/>
            </a:ln>
          </p:spPr>
          <p:txBody>
            <a:bodyPr anchor="ctr"/>
            <a:lstStyle/>
            <a:p>
              <a:pPr eaLnBrk="1" hangingPunct="1">
                <a:lnSpc>
                  <a:spcPct val="115000"/>
                </a:lnSpc>
              </a:pPr>
              <a:r>
                <a:rPr lang="en-US" altLang="es-MX" sz="1200">
                  <a:solidFill>
                    <a:srgbClr val="264D73"/>
                  </a:solidFill>
                  <a:ea typeface="MS PGothic" pitchFamily="34" charset="-128"/>
                </a:rPr>
                <a:t>18. </a:t>
              </a:r>
              <a:r>
                <a:rPr lang="es-MX" altLang="es-MX" sz="1200">
                  <a:solidFill>
                    <a:srgbClr val="264D73"/>
                  </a:solidFill>
                  <a:ea typeface="MS PGothic" pitchFamily="34" charset="-128"/>
                </a:rPr>
                <a:t>República Dominicana</a:t>
              </a:r>
            </a:p>
          </p:txBody>
        </p:sp>
        <p:pic>
          <p:nvPicPr>
            <p:cNvPr id="67" name="Imagen 55"/>
            <p:cNvPicPr>
              <a:picLocks/>
            </p:cNvPicPr>
            <p:nvPr/>
          </p:nvPicPr>
          <p:blipFill>
            <a:blip r:embed="rId18" cstate="email">
              <a:extLst>
                <a:ext uri="{28A0092B-C50C-407E-A947-70E740481C1C}">
                  <a14:useLocalDpi xmlns:a14="http://schemas.microsoft.com/office/drawing/2010/main"/>
                </a:ext>
              </a:extLst>
            </a:blip>
            <a:srcRect/>
            <a:stretch>
              <a:fillRect/>
            </a:stretch>
          </p:blipFill>
          <p:spPr bwMode="auto">
            <a:xfrm>
              <a:off x="8217801" y="3068960"/>
              <a:ext cx="439683" cy="293122"/>
            </a:xfrm>
            <a:prstGeom prst="rect">
              <a:avLst/>
            </a:prstGeom>
            <a:noFill/>
            <a:ln w="9525">
              <a:noFill/>
              <a:miter lim="800000"/>
              <a:headEnd/>
              <a:tailEnd/>
            </a:ln>
          </p:spPr>
        </p:pic>
      </p:grpSp>
      <p:grpSp>
        <p:nvGrpSpPr>
          <p:cNvPr id="68" name="Agrupar 149"/>
          <p:cNvGrpSpPr>
            <a:grpSpLocks/>
          </p:cNvGrpSpPr>
          <p:nvPr/>
        </p:nvGrpSpPr>
        <p:grpSpPr bwMode="auto">
          <a:xfrm>
            <a:off x="7933330" y="2651125"/>
            <a:ext cx="2638425" cy="307975"/>
            <a:chOff x="4713246" y="2157567"/>
            <a:chExt cx="3240000" cy="378175"/>
          </a:xfrm>
        </p:grpSpPr>
        <p:sp>
          <p:nvSpPr>
            <p:cNvPr id="69" name="15 Rectángulo"/>
            <p:cNvSpPr/>
            <p:nvPr/>
          </p:nvSpPr>
          <p:spPr bwMode="auto">
            <a:xfrm>
              <a:off x="4713246" y="2157567"/>
              <a:ext cx="3240000" cy="360631"/>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70" name="Rectángulo 58"/>
            <p:cNvSpPr>
              <a:spLocks noChangeArrowheads="1"/>
            </p:cNvSpPr>
            <p:nvPr/>
          </p:nvSpPr>
          <p:spPr bwMode="auto">
            <a:xfrm>
              <a:off x="4713246" y="2161557"/>
              <a:ext cx="2264699" cy="374185"/>
            </a:xfrm>
            <a:prstGeom prst="rect">
              <a:avLst/>
            </a:prstGeom>
            <a:noFill/>
            <a:ln w="9525">
              <a:noFill/>
              <a:miter lim="800000"/>
              <a:headEnd/>
              <a:tailEnd/>
            </a:ln>
          </p:spPr>
          <p:txBody>
            <a:bodyPr>
              <a:spAutoFit/>
            </a:bodyPr>
            <a:lstStyle/>
            <a:p>
              <a:pPr marL="514350" indent="-514350" eaLnBrk="1" hangingPunct="1">
                <a:lnSpc>
                  <a:spcPct val="115000"/>
                </a:lnSpc>
                <a:spcAft>
                  <a:spcPts val="1000"/>
                </a:spcAft>
              </a:pPr>
              <a:r>
                <a:rPr lang="en-US" altLang="es-MX" sz="1200">
                  <a:solidFill>
                    <a:srgbClr val="264D73"/>
                  </a:solidFill>
                  <a:ea typeface="MS PGothic" pitchFamily="34" charset="-128"/>
                </a:rPr>
                <a:t>19</a:t>
              </a:r>
              <a:r>
                <a:rPr lang="es-MX" altLang="es-MX" sz="1200">
                  <a:solidFill>
                    <a:srgbClr val="264D73"/>
                  </a:solidFill>
                  <a:ea typeface="MS PGothic" pitchFamily="34" charset="-128"/>
                </a:rPr>
                <a:t>. San Kitts y Nevis</a:t>
              </a:r>
            </a:p>
          </p:txBody>
        </p:sp>
        <p:pic>
          <p:nvPicPr>
            <p:cNvPr id="71" name="Imagen 59"/>
            <p:cNvPicPr>
              <a:picLocks/>
            </p:cNvPicPr>
            <p:nvPr/>
          </p:nvPicPr>
          <p:blipFill>
            <a:blip r:embed="rId19" cstate="email">
              <a:extLst>
                <a:ext uri="{28A0092B-C50C-407E-A947-70E740481C1C}">
                  <a14:useLocalDpi xmlns:a14="http://schemas.microsoft.com/office/drawing/2010/main"/>
                </a:ext>
              </a:extLst>
            </a:blip>
            <a:srcRect/>
            <a:stretch>
              <a:fillRect/>
            </a:stretch>
          </p:blipFill>
          <p:spPr bwMode="auto">
            <a:xfrm>
              <a:off x="7382132" y="2157567"/>
              <a:ext cx="540000" cy="360000"/>
            </a:xfrm>
            <a:prstGeom prst="rect">
              <a:avLst/>
            </a:prstGeom>
            <a:noFill/>
            <a:ln w="9525">
              <a:noFill/>
              <a:miter lim="800000"/>
              <a:headEnd/>
              <a:tailEnd/>
            </a:ln>
          </p:spPr>
        </p:pic>
      </p:grpSp>
      <p:grpSp>
        <p:nvGrpSpPr>
          <p:cNvPr id="72" name="Agrupar 150"/>
          <p:cNvGrpSpPr>
            <a:grpSpLocks/>
          </p:cNvGrpSpPr>
          <p:nvPr/>
        </p:nvGrpSpPr>
        <p:grpSpPr bwMode="auto">
          <a:xfrm>
            <a:off x="7928568" y="3616325"/>
            <a:ext cx="2638425" cy="292100"/>
            <a:chOff x="4713246" y="2660613"/>
            <a:chExt cx="3240000" cy="360000"/>
          </a:xfrm>
        </p:grpSpPr>
        <p:sp>
          <p:nvSpPr>
            <p:cNvPr id="73" name="13 Rectángulo"/>
            <p:cNvSpPr/>
            <p:nvPr/>
          </p:nvSpPr>
          <p:spPr bwMode="auto">
            <a:xfrm>
              <a:off x="4713246" y="2660613"/>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kern="0" dirty="0">
                <a:solidFill>
                  <a:srgbClr val="FFFFFF"/>
                </a:solidFill>
              </a:endParaRPr>
            </a:p>
          </p:txBody>
        </p:sp>
        <p:pic>
          <p:nvPicPr>
            <p:cNvPr id="74" name="Imagen 62"/>
            <p:cNvPicPr>
              <a:picLocks/>
            </p:cNvPicPr>
            <p:nvPr/>
          </p:nvPicPr>
          <p:blipFill>
            <a:blip r:embed="rId20" cstate="email">
              <a:extLst>
                <a:ext uri="{28A0092B-C50C-407E-A947-70E740481C1C}">
                  <a14:useLocalDpi xmlns:a14="http://schemas.microsoft.com/office/drawing/2010/main"/>
                </a:ext>
              </a:extLst>
            </a:blip>
            <a:srcRect/>
            <a:stretch>
              <a:fillRect/>
            </a:stretch>
          </p:blipFill>
          <p:spPr bwMode="auto">
            <a:xfrm>
              <a:off x="7383330" y="2660613"/>
              <a:ext cx="540000" cy="360000"/>
            </a:xfrm>
            <a:prstGeom prst="rect">
              <a:avLst/>
            </a:prstGeom>
            <a:noFill/>
            <a:ln w="9525">
              <a:noFill/>
              <a:miter lim="800000"/>
              <a:headEnd/>
              <a:tailEnd/>
            </a:ln>
          </p:spPr>
        </p:pic>
        <p:sp>
          <p:nvSpPr>
            <p:cNvPr id="75" name="2 Marcador de contenido"/>
            <p:cNvSpPr txBox="1">
              <a:spLocks/>
            </p:cNvSpPr>
            <p:nvPr/>
          </p:nvSpPr>
          <p:spPr bwMode="auto">
            <a:xfrm>
              <a:off x="4713246" y="2661328"/>
              <a:ext cx="1796033" cy="35857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21. Saint Lucia</a:t>
              </a:r>
            </a:p>
          </p:txBody>
        </p:sp>
      </p:grpSp>
      <p:grpSp>
        <p:nvGrpSpPr>
          <p:cNvPr id="76" name="Agrupar 155"/>
          <p:cNvGrpSpPr>
            <a:grpSpLocks/>
          </p:cNvGrpSpPr>
          <p:nvPr/>
        </p:nvGrpSpPr>
        <p:grpSpPr bwMode="auto">
          <a:xfrm>
            <a:off x="7920630" y="3141663"/>
            <a:ext cx="2638425" cy="307975"/>
            <a:chOff x="4713246" y="3737264"/>
            <a:chExt cx="3240000" cy="378207"/>
          </a:xfrm>
        </p:grpSpPr>
        <p:sp>
          <p:nvSpPr>
            <p:cNvPr id="77" name="14 Rectángulo"/>
            <p:cNvSpPr/>
            <p:nvPr/>
          </p:nvSpPr>
          <p:spPr bwMode="auto">
            <a:xfrm>
              <a:off x="4713246" y="3737264"/>
              <a:ext cx="3240000" cy="360661"/>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78" name="Rectángulo 66"/>
            <p:cNvSpPr>
              <a:spLocks noChangeArrowheads="1"/>
            </p:cNvSpPr>
            <p:nvPr/>
          </p:nvSpPr>
          <p:spPr bwMode="auto">
            <a:xfrm>
              <a:off x="4713246" y="3741163"/>
              <a:ext cx="2791625" cy="374308"/>
            </a:xfrm>
            <a:prstGeom prst="rect">
              <a:avLst/>
            </a:prstGeom>
            <a:noFill/>
            <a:ln w="9525">
              <a:noFill/>
              <a:miter lim="800000"/>
              <a:headEnd/>
              <a:tailEnd/>
            </a:ln>
          </p:spPr>
          <p:txBody>
            <a:bodyPr>
              <a:spAutoFit/>
            </a:bodyPr>
            <a:lstStyle/>
            <a:p>
              <a:pPr eaLnBrk="1" hangingPunct="1">
                <a:lnSpc>
                  <a:spcPct val="115000"/>
                </a:lnSpc>
                <a:spcAft>
                  <a:spcPts val="1000"/>
                </a:spcAft>
              </a:pPr>
              <a:r>
                <a:rPr lang="en-US" altLang="es-MX" sz="1200">
                  <a:solidFill>
                    <a:srgbClr val="264D73"/>
                  </a:solidFill>
                  <a:ea typeface="MS PGothic" pitchFamily="34" charset="-128"/>
                </a:rPr>
                <a:t>20. </a:t>
              </a:r>
              <a:r>
                <a:rPr lang="es-MX" altLang="es-MX" sz="1200">
                  <a:solidFill>
                    <a:srgbClr val="264D73"/>
                  </a:solidFill>
                  <a:ea typeface="MS PGothic" pitchFamily="34" charset="-128"/>
                </a:rPr>
                <a:t>San Vicente y las Granadinas</a:t>
              </a:r>
            </a:p>
          </p:txBody>
        </p:sp>
        <p:pic>
          <p:nvPicPr>
            <p:cNvPr id="79" name="Imagen 67"/>
            <p:cNvPicPr>
              <a:picLocks/>
            </p:cNvPicPr>
            <p:nvPr/>
          </p:nvPicPr>
          <p:blipFill>
            <a:blip r:embed="rId21" cstate="email">
              <a:extLst>
                <a:ext uri="{28A0092B-C50C-407E-A947-70E740481C1C}">
                  <a14:useLocalDpi xmlns:a14="http://schemas.microsoft.com/office/drawing/2010/main"/>
                </a:ext>
              </a:extLst>
            </a:blip>
            <a:srcRect/>
            <a:stretch>
              <a:fillRect/>
            </a:stretch>
          </p:blipFill>
          <p:spPr bwMode="auto">
            <a:xfrm>
              <a:off x="7404728" y="3737264"/>
              <a:ext cx="540000" cy="360000"/>
            </a:xfrm>
            <a:prstGeom prst="rect">
              <a:avLst/>
            </a:prstGeom>
            <a:noFill/>
            <a:ln w="9525">
              <a:noFill/>
              <a:miter lim="800000"/>
              <a:headEnd/>
              <a:tailEnd/>
            </a:ln>
          </p:spPr>
        </p:pic>
      </p:grpSp>
      <p:grpSp>
        <p:nvGrpSpPr>
          <p:cNvPr id="80" name="Agrupar 156"/>
          <p:cNvGrpSpPr>
            <a:grpSpLocks/>
          </p:cNvGrpSpPr>
          <p:nvPr/>
        </p:nvGrpSpPr>
        <p:grpSpPr bwMode="auto">
          <a:xfrm>
            <a:off x="7907930" y="4721225"/>
            <a:ext cx="2638425" cy="293688"/>
            <a:chOff x="4713246" y="4270878"/>
            <a:chExt cx="3240000" cy="360000"/>
          </a:xfrm>
        </p:grpSpPr>
        <p:sp>
          <p:nvSpPr>
            <p:cNvPr id="81" name="14 Rectángulo"/>
            <p:cNvSpPr/>
            <p:nvPr/>
          </p:nvSpPr>
          <p:spPr bwMode="auto">
            <a:xfrm>
              <a:off x="4713246" y="4270878"/>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82" name="2 Marcador de contenido"/>
            <p:cNvSpPr txBox="1">
              <a:spLocks/>
            </p:cNvSpPr>
            <p:nvPr/>
          </p:nvSpPr>
          <p:spPr bwMode="auto">
            <a:xfrm>
              <a:off x="4713246" y="4274584"/>
              <a:ext cx="1938371" cy="352588"/>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23. Surinam</a:t>
              </a:r>
            </a:p>
          </p:txBody>
        </p:sp>
        <p:pic>
          <p:nvPicPr>
            <p:cNvPr id="83" name="flagDialog2_ns" descr="https://www.cia.gov/library/publications/the-world-factbook/graphics/flags/large/ns-lgflag.gif">
              <a:hlinkClick r:id="rId22" tooltip="&quot;&quot;"/>
            </p:cNvPr>
            <p:cNvPicPr>
              <a:picLocks/>
            </p:cNvPicPr>
            <p:nvPr/>
          </p:nvPicPr>
          <p:blipFill>
            <a:blip r:embed="rId23" cstate="email">
              <a:extLst>
                <a:ext uri="{28A0092B-C50C-407E-A947-70E740481C1C}">
                  <a14:useLocalDpi xmlns:a14="http://schemas.microsoft.com/office/drawing/2010/main"/>
                </a:ext>
              </a:extLst>
            </a:blip>
            <a:srcRect/>
            <a:stretch>
              <a:fillRect/>
            </a:stretch>
          </p:blipFill>
          <p:spPr bwMode="auto">
            <a:xfrm>
              <a:off x="7383171" y="4270878"/>
              <a:ext cx="540000" cy="360000"/>
            </a:xfrm>
            <a:prstGeom prst="rect">
              <a:avLst/>
            </a:prstGeom>
            <a:noFill/>
            <a:ln w="9525">
              <a:noFill/>
              <a:miter lim="800000"/>
              <a:headEnd/>
              <a:tailEnd/>
            </a:ln>
          </p:spPr>
        </p:pic>
      </p:grpSp>
      <p:grpSp>
        <p:nvGrpSpPr>
          <p:cNvPr id="84" name="Agrupar 169"/>
          <p:cNvGrpSpPr>
            <a:grpSpLocks/>
          </p:cNvGrpSpPr>
          <p:nvPr/>
        </p:nvGrpSpPr>
        <p:grpSpPr bwMode="auto">
          <a:xfrm>
            <a:off x="7923805" y="5214938"/>
            <a:ext cx="2638425" cy="293687"/>
            <a:chOff x="4713246" y="4832287"/>
            <a:chExt cx="3240000" cy="360000"/>
          </a:xfrm>
        </p:grpSpPr>
        <p:sp>
          <p:nvSpPr>
            <p:cNvPr id="85" name="14 Rectángulo"/>
            <p:cNvSpPr/>
            <p:nvPr/>
          </p:nvSpPr>
          <p:spPr bwMode="auto">
            <a:xfrm>
              <a:off x="4713246" y="4832287"/>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86" name="2 Marcador de contenido"/>
            <p:cNvSpPr txBox="1">
              <a:spLocks/>
            </p:cNvSpPr>
            <p:nvPr/>
          </p:nvSpPr>
          <p:spPr bwMode="auto">
            <a:xfrm>
              <a:off x="4713246" y="4841481"/>
              <a:ext cx="2009120" cy="341613"/>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24. Trinidad y Tobago</a:t>
              </a:r>
            </a:p>
          </p:txBody>
        </p:sp>
        <p:pic>
          <p:nvPicPr>
            <p:cNvPr id="87" name="Picture 4"/>
            <p:cNvPicPr>
              <a:picLocks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7381225" y="4832287"/>
              <a:ext cx="540000" cy="360000"/>
            </a:xfrm>
            <a:prstGeom prst="rect">
              <a:avLst/>
            </a:prstGeom>
            <a:noFill/>
            <a:ln w="9525">
              <a:noFill/>
              <a:miter lim="800000"/>
              <a:headEnd/>
              <a:tailEnd/>
            </a:ln>
          </p:spPr>
        </p:pic>
      </p:grpSp>
      <p:grpSp>
        <p:nvGrpSpPr>
          <p:cNvPr id="88" name="Agrupar 133"/>
          <p:cNvGrpSpPr>
            <a:grpSpLocks/>
          </p:cNvGrpSpPr>
          <p:nvPr/>
        </p:nvGrpSpPr>
        <p:grpSpPr bwMode="auto">
          <a:xfrm>
            <a:off x="1969093" y="1644650"/>
            <a:ext cx="2638425" cy="293688"/>
            <a:chOff x="320719" y="1736972"/>
            <a:chExt cx="3240000" cy="360715"/>
          </a:xfrm>
        </p:grpSpPr>
        <p:sp>
          <p:nvSpPr>
            <p:cNvPr id="89" name="7 Rectángulo"/>
            <p:cNvSpPr/>
            <p:nvPr/>
          </p:nvSpPr>
          <p:spPr bwMode="auto">
            <a:xfrm>
              <a:off x="320719" y="1736972"/>
              <a:ext cx="3240000" cy="360715"/>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90" name="2 Marcador de contenido"/>
            <p:cNvSpPr txBox="1">
              <a:spLocks/>
            </p:cNvSpPr>
            <p:nvPr/>
          </p:nvSpPr>
          <p:spPr bwMode="auto">
            <a:xfrm>
              <a:off x="322130" y="1736972"/>
              <a:ext cx="2058202" cy="35670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1. Antigua y Barbuda</a:t>
              </a:r>
            </a:p>
          </p:txBody>
        </p:sp>
      </p:grpSp>
      <p:pic>
        <p:nvPicPr>
          <p:cNvPr id="91" name="Imagen 2"/>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140793" y="1647825"/>
            <a:ext cx="433387" cy="288925"/>
          </a:xfrm>
          <a:prstGeom prst="rect">
            <a:avLst/>
          </a:prstGeom>
          <a:noFill/>
          <a:ln w="9525">
            <a:noFill/>
            <a:miter lim="800000"/>
            <a:headEnd/>
            <a:tailEnd/>
          </a:ln>
        </p:spPr>
      </p:pic>
      <p:grpSp>
        <p:nvGrpSpPr>
          <p:cNvPr id="92" name="Agrupar 133"/>
          <p:cNvGrpSpPr>
            <a:grpSpLocks/>
          </p:cNvGrpSpPr>
          <p:nvPr/>
        </p:nvGrpSpPr>
        <p:grpSpPr bwMode="auto">
          <a:xfrm>
            <a:off x="1961155" y="2636838"/>
            <a:ext cx="2636838" cy="293687"/>
            <a:chOff x="320719" y="1736972"/>
            <a:chExt cx="3240000" cy="360715"/>
          </a:xfrm>
          <a:solidFill>
            <a:schemeClr val="bg1"/>
          </a:solidFill>
        </p:grpSpPr>
        <p:sp>
          <p:nvSpPr>
            <p:cNvPr id="93" name="7 Rectángulo"/>
            <p:cNvSpPr/>
            <p:nvPr/>
          </p:nvSpPr>
          <p:spPr bwMode="auto">
            <a:xfrm>
              <a:off x="320719" y="1736972"/>
              <a:ext cx="3240000" cy="360715"/>
            </a:xfrm>
            <a:prstGeom prst="rect">
              <a:avLst/>
            </a:prstGeom>
            <a:grp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94" name="2 Marcador de contenido"/>
            <p:cNvSpPr txBox="1">
              <a:spLocks/>
            </p:cNvSpPr>
            <p:nvPr/>
          </p:nvSpPr>
          <p:spPr bwMode="auto">
            <a:xfrm>
              <a:off x="322130" y="1736972"/>
              <a:ext cx="2058202" cy="356700"/>
            </a:xfrm>
            <a:prstGeom prst="rect">
              <a:avLst/>
            </a:prstGeom>
            <a:grpFill/>
            <a:ln>
              <a:noFill/>
            </a:ln>
            <a:extLst/>
          </p:spPr>
          <p:txBody>
            <a:bodyPr anchor="ct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s-MX" sz="1200" dirty="0" smtClean="0">
                  <a:solidFill>
                    <a:srgbClr val="264D73"/>
                  </a:solidFill>
                  <a:cs typeface="Arial" panose="020B0604020202020204" pitchFamily="34" charset="0"/>
                </a:rPr>
                <a:t>3. </a:t>
              </a:r>
              <a:r>
                <a:rPr lang="en-US" altLang="es-MX" sz="1200" dirty="0" err="1" smtClean="0">
                  <a:solidFill>
                    <a:srgbClr val="264D73"/>
                  </a:solidFill>
                  <a:cs typeface="Arial" panose="020B0604020202020204" pitchFamily="34" charset="0"/>
                </a:rPr>
                <a:t>Belice</a:t>
              </a:r>
              <a:endParaRPr lang="en-US" altLang="es-MX" sz="1200" dirty="0" smtClean="0">
                <a:solidFill>
                  <a:srgbClr val="264D73"/>
                </a:solidFill>
                <a:cs typeface="Arial" panose="020B0604020202020204" pitchFamily="34" charset="0"/>
              </a:endParaRPr>
            </a:p>
          </p:txBody>
        </p:sp>
      </p:grpSp>
      <p:pic>
        <p:nvPicPr>
          <p:cNvPr id="95" name="Imagen 76"/>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161430" y="2636838"/>
            <a:ext cx="422275" cy="282575"/>
          </a:xfrm>
          <a:prstGeom prst="rect">
            <a:avLst/>
          </a:prstGeom>
          <a:noFill/>
          <a:ln w="9525">
            <a:noFill/>
            <a:miter lim="800000"/>
            <a:headEnd/>
            <a:tailEnd/>
          </a:ln>
        </p:spPr>
      </p:pic>
      <p:grpSp>
        <p:nvGrpSpPr>
          <p:cNvPr id="96" name="Grupo 3"/>
          <p:cNvGrpSpPr>
            <a:grpSpLocks/>
          </p:cNvGrpSpPr>
          <p:nvPr/>
        </p:nvGrpSpPr>
        <p:grpSpPr bwMode="auto">
          <a:xfrm>
            <a:off x="1932580" y="4149725"/>
            <a:ext cx="2638425" cy="293688"/>
            <a:chOff x="6326063" y="4575175"/>
            <a:chExt cx="2638425" cy="293688"/>
          </a:xfrm>
        </p:grpSpPr>
        <p:grpSp>
          <p:nvGrpSpPr>
            <p:cNvPr id="97" name="Agrupar 133"/>
            <p:cNvGrpSpPr>
              <a:grpSpLocks/>
            </p:cNvGrpSpPr>
            <p:nvPr/>
          </p:nvGrpSpPr>
          <p:grpSpPr bwMode="auto">
            <a:xfrm>
              <a:off x="6326063" y="4575175"/>
              <a:ext cx="2638425" cy="293688"/>
              <a:chOff x="320719" y="1736972"/>
              <a:chExt cx="3240000" cy="360715"/>
            </a:xfrm>
          </p:grpSpPr>
          <p:sp>
            <p:nvSpPr>
              <p:cNvPr id="99" name="7 Rectángulo"/>
              <p:cNvSpPr/>
              <p:nvPr/>
            </p:nvSpPr>
            <p:spPr bwMode="auto">
              <a:xfrm>
                <a:off x="320719" y="1736972"/>
                <a:ext cx="3240000" cy="360715"/>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00" name="2 Marcador de contenido"/>
              <p:cNvSpPr txBox="1">
                <a:spLocks/>
              </p:cNvSpPr>
              <p:nvPr/>
            </p:nvSpPr>
            <p:spPr bwMode="auto">
              <a:xfrm>
                <a:off x="322130" y="1736972"/>
                <a:ext cx="2058202" cy="35670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6. Cuba</a:t>
                </a:r>
              </a:p>
            </p:txBody>
          </p:sp>
        </p:grpSp>
        <p:pic>
          <p:nvPicPr>
            <p:cNvPr id="98" name="Imagen 84"/>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8532813" y="4581525"/>
              <a:ext cx="411162" cy="273050"/>
            </a:xfrm>
            <a:prstGeom prst="rect">
              <a:avLst/>
            </a:prstGeom>
            <a:noFill/>
            <a:ln w="9525">
              <a:noFill/>
              <a:miter lim="800000"/>
              <a:headEnd/>
              <a:tailEnd/>
            </a:ln>
          </p:spPr>
        </p:pic>
      </p:grpSp>
      <p:grpSp>
        <p:nvGrpSpPr>
          <p:cNvPr id="101" name="Agrupar 133"/>
          <p:cNvGrpSpPr>
            <a:grpSpLocks/>
          </p:cNvGrpSpPr>
          <p:nvPr/>
        </p:nvGrpSpPr>
        <p:grpSpPr bwMode="auto">
          <a:xfrm>
            <a:off x="4969468" y="3125788"/>
            <a:ext cx="2636837" cy="293687"/>
            <a:chOff x="320719" y="1736972"/>
            <a:chExt cx="3240000" cy="360715"/>
          </a:xfrm>
          <a:solidFill>
            <a:schemeClr val="bg1"/>
          </a:solidFill>
        </p:grpSpPr>
        <p:sp>
          <p:nvSpPr>
            <p:cNvPr id="102" name="7 Rectángulo"/>
            <p:cNvSpPr/>
            <p:nvPr/>
          </p:nvSpPr>
          <p:spPr bwMode="auto">
            <a:xfrm>
              <a:off x="320719" y="1736972"/>
              <a:ext cx="3240000" cy="360715"/>
            </a:xfrm>
            <a:prstGeom prst="rect">
              <a:avLst/>
            </a:prstGeom>
            <a:grp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03" name="2 Marcador de contenido"/>
            <p:cNvSpPr txBox="1">
              <a:spLocks/>
            </p:cNvSpPr>
            <p:nvPr/>
          </p:nvSpPr>
          <p:spPr bwMode="auto">
            <a:xfrm>
              <a:off x="322130" y="1736972"/>
              <a:ext cx="2058202" cy="356700"/>
            </a:xfrm>
            <a:prstGeom prst="rect">
              <a:avLst/>
            </a:prstGeom>
            <a:grpFill/>
            <a:ln>
              <a:noFill/>
            </a:ln>
            <a:extLst/>
          </p:spPr>
          <p:txBody>
            <a:bodyPr anchor="ct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s-MX" sz="1200" smtClean="0">
                  <a:solidFill>
                    <a:srgbClr val="264D73"/>
                  </a:solidFill>
                  <a:cs typeface="Arial" panose="020B0604020202020204" pitchFamily="34" charset="0"/>
                </a:rPr>
                <a:t>12. Haití</a:t>
              </a:r>
            </a:p>
          </p:txBody>
        </p:sp>
      </p:grpSp>
      <p:pic>
        <p:nvPicPr>
          <p:cNvPr id="104" name="Imagen 88"/>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166568" y="3125788"/>
            <a:ext cx="419100" cy="279400"/>
          </a:xfrm>
          <a:prstGeom prst="rect">
            <a:avLst/>
          </a:prstGeom>
          <a:noFill/>
          <a:ln w="9525">
            <a:noFill/>
            <a:miter lim="800000"/>
            <a:headEnd/>
            <a:tailEnd/>
          </a:ln>
        </p:spPr>
      </p:pic>
      <p:grpSp>
        <p:nvGrpSpPr>
          <p:cNvPr id="105" name="Grupo 4"/>
          <p:cNvGrpSpPr>
            <a:grpSpLocks/>
          </p:cNvGrpSpPr>
          <p:nvPr/>
        </p:nvGrpSpPr>
        <p:grpSpPr bwMode="auto">
          <a:xfrm>
            <a:off x="4956768" y="4724400"/>
            <a:ext cx="2636837" cy="293688"/>
            <a:chOff x="6300788" y="5583238"/>
            <a:chExt cx="2636837" cy="293687"/>
          </a:xfrm>
        </p:grpSpPr>
        <p:grpSp>
          <p:nvGrpSpPr>
            <p:cNvPr id="106" name="Agrupar 133"/>
            <p:cNvGrpSpPr>
              <a:grpSpLocks/>
            </p:cNvGrpSpPr>
            <p:nvPr/>
          </p:nvGrpSpPr>
          <p:grpSpPr bwMode="auto">
            <a:xfrm>
              <a:off x="6300788" y="5583238"/>
              <a:ext cx="2636837" cy="293687"/>
              <a:chOff x="320719" y="1736972"/>
              <a:chExt cx="3240000" cy="360715"/>
            </a:xfrm>
          </p:grpSpPr>
          <p:sp>
            <p:nvSpPr>
              <p:cNvPr id="108" name="7 Rectángulo"/>
              <p:cNvSpPr/>
              <p:nvPr/>
            </p:nvSpPr>
            <p:spPr bwMode="auto">
              <a:xfrm>
                <a:off x="320719" y="1736972"/>
                <a:ext cx="3240000" cy="360715"/>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09" name="2 Marcador de contenido"/>
              <p:cNvSpPr txBox="1">
                <a:spLocks/>
              </p:cNvSpPr>
              <p:nvPr/>
            </p:nvSpPr>
            <p:spPr bwMode="auto">
              <a:xfrm>
                <a:off x="322130" y="1736972"/>
                <a:ext cx="2058202" cy="35670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15. Las Bahamas</a:t>
                </a:r>
              </a:p>
            </p:txBody>
          </p:sp>
        </p:grpSp>
        <p:pic>
          <p:nvPicPr>
            <p:cNvPr id="107" name="Imagen 89"/>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bwMode="auto">
            <a:xfrm>
              <a:off x="8461375" y="5589588"/>
              <a:ext cx="427038" cy="284162"/>
            </a:xfrm>
            <a:prstGeom prst="rect">
              <a:avLst/>
            </a:prstGeom>
            <a:noFill/>
            <a:ln w="9525">
              <a:noFill/>
              <a:miter lim="800000"/>
              <a:headEnd/>
              <a:tailEnd/>
            </a:ln>
          </p:spPr>
        </p:pic>
      </p:grpSp>
      <p:grpSp>
        <p:nvGrpSpPr>
          <p:cNvPr id="110" name="Grupo 6"/>
          <p:cNvGrpSpPr>
            <a:grpSpLocks/>
          </p:cNvGrpSpPr>
          <p:nvPr/>
        </p:nvGrpSpPr>
        <p:grpSpPr bwMode="auto">
          <a:xfrm>
            <a:off x="7909518" y="5734050"/>
            <a:ext cx="2636837" cy="293688"/>
            <a:chOff x="6300788" y="6088063"/>
            <a:chExt cx="2636837" cy="293687"/>
          </a:xfrm>
          <a:solidFill>
            <a:srgbClr val="FFFF00"/>
          </a:solidFill>
        </p:grpSpPr>
        <p:grpSp>
          <p:nvGrpSpPr>
            <p:cNvPr id="111" name="Agrupar 133"/>
            <p:cNvGrpSpPr>
              <a:grpSpLocks/>
            </p:cNvGrpSpPr>
            <p:nvPr/>
          </p:nvGrpSpPr>
          <p:grpSpPr bwMode="auto">
            <a:xfrm>
              <a:off x="6300788" y="6088063"/>
              <a:ext cx="2636837" cy="293687"/>
              <a:chOff x="320719" y="1736972"/>
              <a:chExt cx="3240000" cy="360715"/>
            </a:xfrm>
            <a:grpFill/>
          </p:grpSpPr>
          <p:sp>
            <p:nvSpPr>
              <p:cNvPr id="113" name="7 Rectángulo"/>
              <p:cNvSpPr/>
              <p:nvPr/>
            </p:nvSpPr>
            <p:spPr bwMode="auto">
              <a:xfrm>
                <a:off x="320719" y="1736972"/>
                <a:ext cx="3240000" cy="360715"/>
              </a:xfrm>
              <a:prstGeom prst="rect">
                <a:avLst/>
              </a:prstGeom>
              <a:grp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14" name="2 Marcador de contenido"/>
              <p:cNvSpPr txBox="1">
                <a:spLocks/>
              </p:cNvSpPr>
              <p:nvPr/>
            </p:nvSpPr>
            <p:spPr bwMode="auto">
              <a:xfrm>
                <a:off x="322130" y="1736972"/>
                <a:ext cx="2058202" cy="356700"/>
              </a:xfrm>
              <a:prstGeom prst="rect">
                <a:avLst/>
              </a:prstGeom>
              <a:grpFill/>
              <a:ln>
                <a:noFill/>
              </a:ln>
              <a:extLst/>
            </p:spPr>
            <p:txBody>
              <a:bodyPr anchor="ct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s-MX" sz="1200" smtClean="0">
                    <a:solidFill>
                      <a:srgbClr val="264D73"/>
                    </a:solidFill>
                    <a:cs typeface="Arial" panose="020B0604020202020204" pitchFamily="34" charset="0"/>
                  </a:rPr>
                  <a:t>25. Venezuela</a:t>
                </a:r>
              </a:p>
            </p:txBody>
          </p:sp>
        </p:grpSp>
        <p:pic>
          <p:nvPicPr>
            <p:cNvPr id="112" name="Imagen 93"/>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bwMode="auto">
            <a:xfrm>
              <a:off x="8486775" y="6092825"/>
              <a:ext cx="406400" cy="271463"/>
            </a:xfrm>
            <a:prstGeom prst="rect">
              <a:avLst/>
            </a:prstGeom>
            <a:grpFill/>
            <a:ln>
              <a:noFill/>
            </a:ln>
            <a:extLst/>
          </p:spPr>
        </p:pic>
      </p:grpSp>
      <p:grpSp>
        <p:nvGrpSpPr>
          <p:cNvPr id="115" name="Grupo 2"/>
          <p:cNvGrpSpPr>
            <a:grpSpLocks/>
          </p:cNvGrpSpPr>
          <p:nvPr/>
        </p:nvGrpSpPr>
        <p:grpSpPr bwMode="auto">
          <a:xfrm>
            <a:off x="7898405" y="4114800"/>
            <a:ext cx="2674938" cy="355600"/>
            <a:chOff x="4401046" y="2081574"/>
            <a:chExt cx="2674629" cy="355413"/>
          </a:xfrm>
        </p:grpSpPr>
        <p:grpSp>
          <p:nvGrpSpPr>
            <p:cNvPr id="116" name="Agrupar 155"/>
            <p:cNvGrpSpPr>
              <a:grpSpLocks/>
            </p:cNvGrpSpPr>
            <p:nvPr/>
          </p:nvGrpSpPr>
          <p:grpSpPr bwMode="auto">
            <a:xfrm>
              <a:off x="4401047" y="2091094"/>
              <a:ext cx="2647644" cy="345893"/>
              <a:chOff x="4677322" y="4671877"/>
              <a:chExt cx="3251322" cy="424772"/>
            </a:xfrm>
          </p:grpSpPr>
          <p:sp>
            <p:nvSpPr>
              <p:cNvPr id="118" name="14 Rectángulo"/>
              <p:cNvSpPr/>
              <p:nvPr/>
            </p:nvSpPr>
            <p:spPr bwMode="auto">
              <a:xfrm>
                <a:off x="4689017" y="4671877"/>
                <a:ext cx="3239627" cy="360472"/>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19" name="Rectángulo 102"/>
              <p:cNvSpPr/>
              <p:nvPr/>
            </p:nvSpPr>
            <p:spPr>
              <a:xfrm>
                <a:off x="4677322" y="4722538"/>
                <a:ext cx="2791303" cy="374111"/>
              </a:xfrm>
              <a:prstGeom prst="rect">
                <a:avLst/>
              </a:prstGeom>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1000"/>
                  </a:spcAft>
                  <a:defRPr/>
                </a:pPr>
                <a:r>
                  <a:rPr lang="en-US" sz="1200" dirty="0" smtClean="0">
                    <a:solidFill>
                      <a:srgbClr val="336699">
                        <a:lumMod val="75000"/>
                      </a:srgbClr>
                    </a:solidFill>
                  </a:rPr>
                  <a:t>22. </a:t>
                </a:r>
                <a:r>
                  <a:rPr lang="es-MX" sz="1050" dirty="0" smtClean="0">
                    <a:solidFill>
                      <a:srgbClr val="336699">
                        <a:lumMod val="75000"/>
                      </a:srgbClr>
                    </a:solidFill>
                  </a:rPr>
                  <a:t>Sint Maarten</a:t>
                </a:r>
                <a:endParaRPr lang="es-MX" sz="1050" dirty="0">
                  <a:solidFill>
                    <a:srgbClr val="336699">
                      <a:lumMod val="75000"/>
                    </a:srgbClr>
                  </a:solidFill>
                </a:endParaRPr>
              </a:p>
            </p:txBody>
          </p:sp>
        </p:grpSp>
        <p:pic>
          <p:nvPicPr>
            <p:cNvPr id="117" name="Imagen 1"/>
            <p:cNvPicPr>
              <a:picLocks noChangeAspect="1"/>
            </p:cNvPicPr>
            <p:nvPr/>
          </p:nvPicPr>
          <p:blipFill>
            <a:blip r:embed="rId31" cstate="email">
              <a:extLst>
                <a:ext uri="{28A0092B-C50C-407E-A947-70E740481C1C}">
                  <a14:useLocalDpi xmlns:a14="http://schemas.microsoft.com/office/drawing/2010/main"/>
                </a:ext>
              </a:extLst>
            </a:blip>
            <a:srcRect/>
            <a:stretch>
              <a:fillRect/>
            </a:stretch>
          </p:blipFill>
          <p:spPr bwMode="auto">
            <a:xfrm>
              <a:off x="6588366" y="2081574"/>
              <a:ext cx="487309" cy="322843"/>
            </a:xfrm>
            <a:prstGeom prst="rect">
              <a:avLst/>
            </a:prstGeom>
            <a:noFill/>
            <a:ln w="9525">
              <a:noFill/>
              <a:miter lim="800000"/>
              <a:headEnd/>
              <a:tailEnd/>
            </a:ln>
          </p:spPr>
        </p:pic>
      </p:grpSp>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Technical workshop on introduction of the FOCAHIMECA project to the authorities in charge of official nautical cartography of 18 countries of</a:t>
            </a:r>
            <a:r>
              <a:rPr lang="es-ES_tradnl" sz="20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Mesoamerica and Caribbean Sea, held from December </a:t>
            </a:r>
            <a:r>
              <a:rPr lang="es-ES_tradnl" sz="2000" dirty="0" smtClean="0">
                <a:solidFill>
                  <a:schemeClr val="tx1"/>
                </a:solidFill>
                <a:latin typeface="Arial" panose="020B0604020202020204" pitchFamily="34" charset="0"/>
                <a:cs typeface="Arial" panose="020B0604020202020204" pitchFamily="34" charset="0"/>
              </a:rPr>
              <a:t>1 to 4 of 2015, in México </a:t>
            </a:r>
            <a:r>
              <a:rPr lang="en-US" sz="2000" dirty="0" smtClean="0">
                <a:solidFill>
                  <a:schemeClr val="tx1"/>
                </a:solidFill>
                <a:latin typeface="Arial" panose="020B0604020202020204" pitchFamily="34" charset="0"/>
                <a:cs typeface="Arial" panose="020B0604020202020204" pitchFamily="34" charset="0"/>
              </a:rPr>
              <a:t>city and the port of Veracruz. </a:t>
            </a:r>
          </a:p>
          <a:p>
            <a:pPr marL="981075" indent="-285750" algn="just">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Workshop on “Shallow Water Bathymetry”, held during the “Third Hydrographic Conference” on April 27 to 29 of 2016, in Ciudad del Carmen, Campeche.</a:t>
            </a:r>
          </a:p>
          <a:p>
            <a:pPr marL="981075" indent="-285750" algn="just">
              <a:buFont typeface="Arial" panose="020B0604020202020204" pitchFamily="34" charset="0"/>
              <a:buChar char="•"/>
              <a:defRPr/>
            </a:pPr>
            <a:endParaRPr lang="es-ES_tradnl" sz="2000" dirty="0">
              <a:solidFill>
                <a:schemeClr val="tx1"/>
              </a:solidFill>
              <a:latin typeface="Arial" panose="020B0604020202020204" pitchFamily="34" charset="0"/>
              <a:cs typeface="Arial" panose="020B0604020202020204" pitchFamily="34" charset="0"/>
            </a:endParaRPr>
          </a:p>
          <a:p>
            <a:pPr marL="695325" algn="just">
              <a:defRPr/>
            </a:pPr>
            <a:endParaRPr lang="es-ES_tradnl" sz="2000" dirty="0" smtClean="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20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dirty="0" smtClean="0">
                <a:latin typeface="Arial" panose="020B0604020202020204" pitchFamily="34" charset="0"/>
                <a:cs typeface="Arial" panose="020B0604020202020204" pitchFamily="34" charset="0"/>
              </a:rPr>
              <a:t>Activities.</a:t>
            </a:r>
          </a:p>
        </p:txBody>
      </p:sp>
      <p:pic>
        <p:nvPicPr>
          <p:cNvPr id="12" name="Imagen 5" descr="DSCF014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744" y="3016155"/>
            <a:ext cx="4775325" cy="3581494"/>
          </a:xfrm>
          <a:prstGeom prst="rect">
            <a:avLst/>
          </a:prstGeom>
          <a:noFill/>
          <a:ln w="9525">
            <a:solidFill>
              <a:schemeClr val="accent1"/>
            </a:solidFill>
            <a:miter lim="800000"/>
            <a:headEnd/>
            <a:tailEnd/>
          </a:ln>
        </p:spPr>
      </p:pic>
      <p:pic>
        <p:nvPicPr>
          <p:cNvPr id="16" name="Imagen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67131" y="3016155"/>
            <a:ext cx="4995095" cy="35814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spcAft>
                <a:spcPts val="800"/>
              </a:spcAft>
              <a:buFont typeface="Arial" panose="020B0604020202020204" pitchFamily="34" charset="0"/>
              <a:buChar char="•"/>
              <a:defRPr/>
            </a:pPr>
            <a:r>
              <a:rPr lang="en-US" altLang="es-MX" sz="2000" dirty="0" smtClean="0">
                <a:solidFill>
                  <a:schemeClr val="tx1"/>
                </a:solidFill>
                <a:latin typeface="Arial" panose="020B0604020202020204" pitchFamily="34" charset="0"/>
                <a:cs typeface="Arial" panose="020B0604020202020204" pitchFamily="34" charset="0"/>
              </a:rPr>
              <a:t>Workshop on “Introduction to Bathymetric data Processing”, held at Veracruz from July 13 to 15, with the participation of 19 persons of the FOCAHIMECA project. </a:t>
            </a:r>
          </a:p>
          <a:p>
            <a:pPr marL="981075" indent="-285750" algn="just">
              <a:spcAft>
                <a:spcPts val="800"/>
              </a:spcAft>
              <a:buFont typeface="Arial" panose="020B0604020202020204" pitchFamily="34" charset="0"/>
              <a:buChar char="•"/>
              <a:defRPr/>
            </a:pPr>
            <a:r>
              <a:rPr lang="en-US" altLang="es-MX" sz="2000" dirty="0" smtClean="0">
                <a:solidFill>
                  <a:schemeClr val="tx1"/>
                </a:solidFill>
                <a:latin typeface="Arial" panose="020B0604020202020204" pitchFamily="34" charset="0"/>
                <a:cs typeface="Arial" panose="020B0604020202020204" pitchFamily="34" charset="0"/>
              </a:rPr>
              <a:t>Workshop on “Maritime Spatial Data Infrastructure”, organized in conjunction with the MACHC Capacity Building Program, from October 3 to 7 in Veracruz, with the participation of 32 delegates representing maritime and hydrographic authorities from 22 countries of Mesoamerica and the Caribbean Sea, as well as a person from INEGI. </a:t>
            </a:r>
            <a:endParaRPr lang="es-ES_tradnl" sz="2000" dirty="0" smtClean="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20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dirty="0" smtClean="0">
                <a:latin typeface="Arial" panose="020B0604020202020204" pitchFamily="34" charset="0"/>
                <a:cs typeface="Arial" panose="020B0604020202020204" pitchFamily="34" charset="0"/>
              </a:rPr>
              <a:t>Activities.</a:t>
            </a:r>
          </a:p>
        </p:txBody>
      </p:sp>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932" y="3765071"/>
            <a:ext cx="3803635" cy="2358716"/>
          </a:xfrm>
          <a:prstGeom prst="rect">
            <a:avLst/>
          </a:prstGeom>
          <a:noFill/>
          <a:ln w="9525">
            <a:noFill/>
            <a:miter lim="800000"/>
            <a:headEnd/>
            <a:tailEnd/>
          </a:ln>
          <a:effectLst/>
        </p:spPr>
      </p:pic>
      <p:pic>
        <p:nvPicPr>
          <p:cNvPr id="12" name="6 Imagen" descr="C:\Users\JEFE AYUDAS\Desktop\Taller Veracruz.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5937" y="3765071"/>
            <a:ext cx="3585428" cy="2384541"/>
          </a:xfrm>
          <a:prstGeom prst="rect">
            <a:avLst/>
          </a:prstGeom>
          <a:noFill/>
          <a:ln w="9525">
            <a:solidFill>
              <a:srgbClr val="000000"/>
            </a:solidFill>
            <a:miter lim="800000"/>
            <a:headEnd/>
            <a:tailEnd/>
          </a:ln>
        </p:spPr>
      </p:pic>
      <p:pic>
        <p:nvPicPr>
          <p:cNvPr id="14" name="Imagen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7534" y="3765072"/>
            <a:ext cx="3263313" cy="235871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1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Workshop on “Dissemination of Maritime Safety Information”, from 28 to 30 November in Veracruz, with the attendance of 19 Delegates of the FOCAHIMECA project and 01 from the Secretary of Transportation and Communication of Mexico.</a:t>
            </a:r>
          </a:p>
          <a:p>
            <a:pPr marL="981075" indent="-285750" algn="just">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Reception of hydrographic equipment donated by the Turkish Cooperation Agency (TIKA), on September 29 in coordination with the Mexican International Cooperation Agency for Development.</a:t>
            </a: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dirty="0" smtClean="0">
                <a:latin typeface="Arial" panose="020B0604020202020204" pitchFamily="34" charset="0"/>
                <a:cs typeface="Arial" panose="020B0604020202020204" pitchFamily="34" charset="0"/>
              </a:rPr>
              <a:t>Activities.</a:t>
            </a:r>
          </a:p>
        </p:txBody>
      </p:sp>
      <p:pic>
        <p:nvPicPr>
          <p:cNvPr id="10" name="Imagen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43500" y="3603887"/>
            <a:ext cx="3357348" cy="251763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122" name="AutoShape 2" descr="Mostrando DSC_00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24" name="AutoShape 4" descr="Mostrando DSC_00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26" name="AutoShape 6" descr="Mostrando DSC_00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127"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8365" y="3562255"/>
            <a:ext cx="3862316" cy="2565874"/>
          </a:xfrm>
          <a:prstGeom prst="rect">
            <a:avLst/>
          </a:prstGeom>
          <a:noFill/>
          <a:ln w="9525">
            <a:noFill/>
            <a:miter lim="800000"/>
            <a:headEnd/>
            <a:tailEnd/>
          </a:ln>
          <a:effectLst/>
        </p:spPr>
      </p:pic>
      <p:pic>
        <p:nvPicPr>
          <p:cNvPr id="5128"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48947" y="3575712"/>
            <a:ext cx="3882718" cy="2579427"/>
          </a:xfrm>
          <a:prstGeom prst="rect">
            <a:avLst/>
          </a:prstGeom>
          <a:noFill/>
          <a:ln w="9525">
            <a:noFill/>
            <a:miter lim="800000"/>
            <a:headEnd/>
            <a:tailEnd/>
          </a:ln>
          <a:effectLst/>
        </p:spPr>
      </p:pic>
    </p:spTree>
    <p:extLst>
      <p:ext uri="{BB962C8B-B14F-4D97-AF65-F5344CB8AC3E}">
        <p14:creationId xmlns:p14="http://schemas.microsoft.com/office/powerpoint/2010/main" val="203671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Next Year, the way FOCAHIMECA project is training people from workshops to the one year long specialty of hydrography  on Spanish Language.</a:t>
            </a:r>
          </a:p>
          <a:p>
            <a:pPr marL="981075" indent="-285750" algn="just">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It will be a multiannual program with the participation of 6 Delegates of the FOCAHIMECA project, until all of the countries take the course.</a:t>
            </a:r>
          </a:p>
          <a:p>
            <a:pPr marL="981075" indent="-285750" algn="just">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With this migration countries of the region will have a fully trained person to do bathymetry from acquisition of data to chart production.</a:t>
            </a:r>
          </a:p>
          <a:p>
            <a:pPr marL="981075" indent="-285750" algn="just">
              <a:buFont typeface="Arial" panose="020B0604020202020204" pitchFamily="34" charset="0"/>
              <a:buChar char="•"/>
              <a:defRPr/>
            </a:pPr>
            <a:r>
              <a:rPr lang="es-ES_tradnl" sz="2000" dirty="0" smtClean="0">
                <a:solidFill>
                  <a:schemeClr val="tx1"/>
                </a:solidFill>
                <a:latin typeface="Arial" panose="020B0604020202020204" pitchFamily="34" charset="0"/>
                <a:cs typeface="Arial" panose="020B0604020202020204" pitchFamily="34" charset="0"/>
              </a:rPr>
              <a:t> AMEXCID:</a:t>
            </a:r>
          </a:p>
          <a:p>
            <a:pPr marL="1438275" lvl="1" indent="-285750" algn="just">
              <a:buFont typeface="Wingdings" panose="05000000000000000000" pitchFamily="2" charset="2"/>
              <a:buChar char="ü"/>
              <a:defRPr/>
            </a:pPr>
            <a:r>
              <a:rPr lang="en-US" dirty="0" smtClean="0">
                <a:solidFill>
                  <a:schemeClr val="tx1"/>
                </a:solidFill>
                <a:latin typeface="Arial" panose="020B0604020202020204" pitchFamily="34" charset="0"/>
                <a:cs typeface="Arial" panose="020B0604020202020204" pitchFamily="34" charset="0"/>
              </a:rPr>
              <a:t>Round flight ticket to Veracruz.</a:t>
            </a:r>
          </a:p>
          <a:p>
            <a:pPr marL="1438275" lvl="1" indent="-285750" algn="just">
              <a:buFont typeface="Wingdings" panose="05000000000000000000" pitchFamily="2" charset="2"/>
              <a:buChar char="ü"/>
              <a:defRPr/>
            </a:pPr>
            <a:r>
              <a:rPr lang="en-US" dirty="0" smtClean="0">
                <a:solidFill>
                  <a:schemeClr val="tx1"/>
                </a:solidFill>
                <a:latin typeface="Arial" panose="020B0604020202020204" pitchFamily="34" charset="0"/>
                <a:cs typeface="Arial" panose="020B0604020202020204" pitchFamily="34" charset="0"/>
              </a:rPr>
              <a:t>Scholarship</a:t>
            </a:r>
          </a:p>
          <a:p>
            <a:pPr marL="1438275" lvl="1" indent="-285750" algn="just">
              <a:buFont typeface="Wingdings" panose="05000000000000000000" pitchFamily="2" charset="2"/>
              <a:buChar char="ü"/>
              <a:defRPr/>
            </a:pPr>
            <a:r>
              <a:rPr lang="en-US" dirty="0" smtClean="0">
                <a:solidFill>
                  <a:schemeClr val="tx1"/>
                </a:solidFill>
                <a:latin typeface="Arial" panose="020B0604020202020204" pitchFamily="34" charset="0"/>
                <a:cs typeface="Arial" panose="020B0604020202020204" pitchFamily="34" charset="0"/>
              </a:rPr>
              <a:t>Medical Insurance</a:t>
            </a:r>
            <a:r>
              <a:rPr lang="es-ES_tradnl" dirty="0" smtClean="0">
                <a:solidFill>
                  <a:schemeClr val="tx1"/>
                </a:solidFill>
                <a:latin typeface="Arial" panose="020B0604020202020204" pitchFamily="34" charset="0"/>
                <a:cs typeface="Arial" panose="020B0604020202020204" pitchFamily="34" charset="0"/>
              </a:rPr>
              <a:t> </a:t>
            </a:r>
          </a:p>
          <a:p>
            <a:pPr marL="1438275" lvl="1" indent="-285750" algn="just">
              <a:buFont typeface="Wingdings" panose="05000000000000000000" pitchFamily="2" charset="2"/>
              <a:buChar char="ü"/>
              <a:defRPr/>
            </a:pPr>
            <a:r>
              <a:rPr lang="en-US" dirty="0" smtClean="0">
                <a:solidFill>
                  <a:schemeClr val="tx1"/>
                </a:solidFill>
                <a:latin typeface="Arial" panose="020B0604020202020204" pitchFamily="34" charset="0"/>
                <a:cs typeface="Arial" panose="020B0604020202020204" pitchFamily="34" charset="0"/>
              </a:rPr>
              <a:t>Installation expenses</a:t>
            </a:r>
            <a:r>
              <a:rPr lang="es-ES_tradnl" dirty="0" smtClean="0">
                <a:solidFill>
                  <a:schemeClr val="tx1"/>
                </a:solidFill>
                <a:latin typeface="Arial" panose="020B0604020202020204" pitchFamily="34" charset="0"/>
                <a:cs typeface="Arial" panose="020B0604020202020204" pitchFamily="34" charset="0"/>
              </a:rPr>
              <a:t>.</a:t>
            </a:r>
            <a:endParaRPr lang="es-MX" dirty="0" smtClean="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Mexican Navy</a:t>
            </a:r>
            <a:r>
              <a:rPr lang="es-ES_tradnl" sz="2000" dirty="0" smtClean="0">
                <a:solidFill>
                  <a:schemeClr val="tx1"/>
                </a:solidFill>
                <a:latin typeface="Arial" panose="020B0604020202020204" pitchFamily="34" charset="0"/>
                <a:cs typeface="Arial" panose="020B0604020202020204" pitchFamily="34" charset="0"/>
              </a:rPr>
              <a:t>:</a:t>
            </a:r>
            <a:endParaRPr lang="es-ES_tradnl" sz="2000" dirty="0">
              <a:solidFill>
                <a:schemeClr val="tx1"/>
              </a:solidFill>
              <a:latin typeface="Arial" panose="020B0604020202020204" pitchFamily="34" charset="0"/>
              <a:cs typeface="Arial" panose="020B0604020202020204" pitchFamily="34" charset="0"/>
            </a:endParaRPr>
          </a:p>
          <a:p>
            <a:pPr marL="1438275" lvl="1" indent="-285750" algn="just">
              <a:buFont typeface="Wingdings" panose="05000000000000000000" pitchFamily="2" charset="2"/>
              <a:buChar char="ü"/>
              <a:defRPr/>
            </a:pPr>
            <a:r>
              <a:rPr lang="en-US" dirty="0" smtClean="0">
                <a:solidFill>
                  <a:schemeClr val="tx1"/>
                </a:solidFill>
                <a:latin typeface="Arial" panose="020B0604020202020204" pitchFamily="34" charset="0"/>
                <a:cs typeface="Arial" panose="020B0604020202020204" pitchFamily="34" charset="0"/>
              </a:rPr>
              <a:t>Infrastructure.</a:t>
            </a:r>
          </a:p>
          <a:p>
            <a:pPr marL="1438275" lvl="1" indent="-285750" algn="just">
              <a:buFont typeface="Wingdings" panose="05000000000000000000" pitchFamily="2" charset="2"/>
              <a:buChar char="ü"/>
              <a:defRPr/>
            </a:pPr>
            <a:r>
              <a:rPr lang="en-US" dirty="0" smtClean="0">
                <a:solidFill>
                  <a:schemeClr val="tx1"/>
                </a:solidFill>
                <a:latin typeface="Arial" panose="020B0604020202020204" pitchFamily="34" charset="0"/>
                <a:cs typeface="Arial" panose="020B0604020202020204" pitchFamily="34" charset="0"/>
              </a:rPr>
              <a:t>Education.</a:t>
            </a:r>
          </a:p>
          <a:p>
            <a:pPr marL="1438275" lvl="1" indent="-285750" algn="just">
              <a:buFont typeface="Wingdings" panose="05000000000000000000" pitchFamily="2" charset="2"/>
              <a:buChar char="ü"/>
              <a:defRPr/>
            </a:pPr>
            <a:r>
              <a:rPr lang="en-US" dirty="0" smtClean="0">
                <a:solidFill>
                  <a:schemeClr val="tx1"/>
                </a:solidFill>
                <a:latin typeface="Arial" panose="020B0604020202020204" pitchFamily="34" charset="0"/>
                <a:cs typeface="Arial" panose="020B0604020202020204" pitchFamily="34" charset="0"/>
              </a:rPr>
              <a:t>Workshop and Practice</a:t>
            </a:r>
            <a:r>
              <a:rPr lang="es-ES_tradnl" dirty="0" smtClean="0">
                <a:solidFill>
                  <a:schemeClr val="tx1"/>
                </a:solidFill>
                <a:latin typeface="Arial" panose="020B0604020202020204" pitchFamily="34" charset="0"/>
                <a:cs typeface="Arial" panose="020B0604020202020204" pitchFamily="34" charset="0"/>
              </a:rPr>
              <a:t>.</a:t>
            </a:r>
            <a:endParaRPr lang="es-ES_tradnl" dirty="0">
              <a:solidFill>
                <a:schemeClr val="tx1"/>
              </a:solidFill>
              <a:latin typeface="Arial" panose="020B0604020202020204" pitchFamily="34" charset="0"/>
              <a:cs typeface="Arial" panose="020B0604020202020204" pitchFamily="34" charset="0"/>
            </a:endParaRPr>
          </a:p>
          <a:p>
            <a:pPr marL="695325" algn="just">
              <a:defRPr/>
            </a:pPr>
            <a:endParaRPr lang="es-ES_tradnl" sz="2000"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20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dirty="0" smtClean="0">
                <a:latin typeface="Arial" panose="020B0604020202020204" pitchFamily="34" charset="0"/>
                <a:cs typeface="Arial" panose="020B0604020202020204" pitchFamily="34" charset="0"/>
              </a:rPr>
              <a:t>Migration to Specialty of Hydrography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71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n-US" dirty="0" smtClean="0">
                <a:solidFill>
                  <a:schemeClr val="tx1"/>
                </a:solidFill>
                <a:latin typeface="Arial" panose="020B0604020202020204" pitchFamily="34" charset="0"/>
                <a:cs typeface="Arial" panose="020B0604020202020204" pitchFamily="34" charset="0"/>
              </a:rPr>
              <a:t>There were conducted five workshops, with a total 72 participations.</a:t>
            </a:r>
          </a:p>
          <a:p>
            <a:pPr marL="981075" indent="-285750" algn="just">
              <a:buFont typeface="Arial" panose="020B0604020202020204" pitchFamily="34" charset="0"/>
              <a:buChar char="•"/>
              <a:defRPr/>
            </a:pPr>
            <a:r>
              <a:rPr lang="en-US" dirty="0" smtClean="0">
                <a:solidFill>
                  <a:schemeClr val="tx1"/>
                </a:solidFill>
                <a:latin typeface="Arial" panose="020B0604020202020204" pitchFamily="34" charset="0"/>
                <a:cs typeface="Arial" panose="020B0604020202020204" pitchFamily="34" charset="0"/>
              </a:rPr>
              <a:t>Hydrographic equipment was donated to support the FOCAHIMECA project.</a:t>
            </a:r>
          </a:p>
          <a:p>
            <a:pPr marL="981075" indent="-285750" algn="just">
              <a:buFont typeface="Arial" panose="020B0604020202020204" pitchFamily="34" charset="0"/>
              <a:buChar char="•"/>
              <a:defRPr/>
            </a:pPr>
            <a:r>
              <a:rPr lang="en-US" dirty="0" smtClean="0">
                <a:solidFill>
                  <a:schemeClr val="tx1"/>
                </a:solidFill>
                <a:latin typeface="Arial" panose="020B0604020202020204" pitchFamily="34" charset="0"/>
                <a:cs typeface="Arial" panose="020B0604020202020204" pitchFamily="34" charset="0"/>
              </a:rPr>
              <a:t>With this project México expect to contribute to the aims of the IHO and the development of the </a:t>
            </a:r>
            <a:r>
              <a:rPr lang="en-US" dirty="0">
                <a:solidFill>
                  <a:schemeClr val="tx1"/>
                </a:solidFill>
                <a:latin typeface="Arial" panose="020B0604020202020204" pitchFamily="34" charset="0"/>
                <a:cs typeface="Arial" panose="020B0604020202020204" pitchFamily="34" charset="0"/>
              </a:rPr>
              <a:t>h</a:t>
            </a:r>
            <a:r>
              <a:rPr lang="en-US" dirty="0" smtClean="0">
                <a:solidFill>
                  <a:schemeClr val="tx1"/>
                </a:solidFill>
                <a:latin typeface="Arial" panose="020B0604020202020204" pitchFamily="34" charset="0"/>
                <a:cs typeface="Arial" panose="020B0604020202020204" pitchFamily="34" charset="0"/>
              </a:rPr>
              <a:t>ydrographic capabilities and maritime activities on the region </a:t>
            </a:r>
          </a:p>
          <a:p>
            <a:pPr marL="981075" indent="-285750" algn="just">
              <a:buFont typeface="Arial" panose="020B0604020202020204" pitchFamily="34" charset="0"/>
              <a:buChar char="•"/>
              <a:defRPr/>
            </a:pPr>
            <a:r>
              <a:rPr lang="en-US" dirty="0" smtClean="0">
                <a:solidFill>
                  <a:schemeClr val="tx1"/>
                </a:solidFill>
                <a:latin typeface="Arial" panose="020B0604020202020204" pitchFamily="34" charset="0"/>
                <a:cs typeface="Arial" panose="020B0604020202020204" pitchFamily="34" charset="0"/>
              </a:rPr>
              <a:t>The training workshops provide Mexico with experience in conducting international events and strengthen the bonds of friendship with institutions that carry out hydrography in the countries of Mesoamerica and  the Caribbean Sea.</a:t>
            </a:r>
          </a:p>
          <a:p>
            <a:pPr marL="695325" algn="just">
              <a:defRPr/>
            </a:pPr>
            <a:endParaRPr lang="es-ES_tradnl"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dirty="0" smtClean="0">
                <a:latin typeface="Arial" panose="020B0604020202020204" pitchFamily="34" charset="0"/>
                <a:cs typeface="Arial" panose="020B0604020202020204" pitchFamily="34" charset="0"/>
              </a:rPr>
              <a:t>Conclusions.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76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TotalTime>
  <Words>662</Words>
  <Application>Microsoft Office PowerPoint</Application>
  <PresentationFormat>Widescreen</PresentationFormat>
  <Paragraphs>71</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Arial</vt:lpstr>
      <vt:lpstr>Arial Black</vt:lpstr>
      <vt:lpstr>Calibri</vt:lpstr>
      <vt:lpstr>Calibri Light</vt:lpstr>
      <vt:lpstr>Times</vt:lpstr>
      <vt:lpstr>Wingdings</vt:lpstr>
      <vt:lpstr>Tema de Office</vt:lpstr>
      <vt:lpstr>                                     </vt:lpstr>
      <vt:lpstr>Antecedents</vt:lpstr>
      <vt:lpstr>Objectives.</vt:lpstr>
      <vt:lpstr>Participant Countries.</vt:lpstr>
      <vt:lpstr>Activities.</vt:lpstr>
      <vt:lpstr>Activities.</vt:lpstr>
      <vt:lpstr>Activities.</vt:lpstr>
      <vt:lpstr>Migration to Specialty of Hydrography</vt:lpstr>
      <vt:lpstr>Conclusions.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DEPTO RF</dc:creator>
  <cp:lastModifiedBy>Alberto Costa Neves</cp:lastModifiedBy>
  <cp:revision>370</cp:revision>
  <cp:lastPrinted>2016-11-10T17:25:45Z</cp:lastPrinted>
  <dcterms:created xsi:type="dcterms:W3CDTF">2016-11-09T19:50:24Z</dcterms:created>
  <dcterms:modified xsi:type="dcterms:W3CDTF">2017-04-07T12:16:13Z</dcterms:modified>
</cp:coreProperties>
</file>