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64" r:id="rId2"/>
  </p:sldMasterIdLst>
  <p:notesMasterIdLst>
    <p:notesMasterId r:id="rId29"/>
  </p:notesMasterIdLst>
  <p:sldIdLst>
    <p:sldId id="394" r:id="rId3"/>
    <p:sldId id="380" r:id="rId4"/>
    <p:sldId id="383" r:id="rId5"/>
    <p:sldId id="388" r:id="rId6"/>
    <p:sldId id="389" r:id="rId7"/>
    <p:sldId id="344" r:id="rId8"/>
    <p:sldId id="345" r:id="rId9"/>
    <p:sldId id="392" r:id="rId10"/>
    <p:sldId id="395" r:id="rId11"/>
    <p:sldId id="390" r:id="rId12"/>
    <p:sldId id="402" r:id="rId13"/>
    <p:sldId id="403" r:id="rId14"/>
    <p:sldId id="409" r:id="rId15"/>
    <p:sldId id="408" r:id="rId16"/>
    <p:sldId id="317" r:id="rId17"/>
    <p:sldId id="318" r:id="rId18"/>
    <p:sldId id="417" r:id="rId19"/>
    <p:sldId id="418" r:id="rId20"/>
    <p:sldId id="367" r:id="rId21"/>
    <p:sldId id="415" r:id="rId22"/>
    <p:sldId id="376" r:id="rId23"/>
    <p:sldId id="387" r:id="rId24"/>
    <p:sldId id="384" r:id="rId25"/>
    <p:sldId id="399" r:id="rId26"/>
    <p:sldId id="404" r:id="rId27"/>
    <p:sldId id="405" r:id="rId28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690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381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71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62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4526" algn="l" defTabSz="9138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1432" algn="l" defTabSz="9138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198338" algn="l" defTabSz="9138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5243" algn="l" defTabSz="9138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C80"/>
    <a:srgbClr val="2C6E40"/>
    <a:srgbClr val="003300"/>
    <a:srgbClr val="F29C9C"/>
    <a:srgbClr val="CABDFF"/>
    <a:srgbClr val="E8E8F8"/>
    <a:srgbClr val="D9D9D9"/>
    <a:srgbClr val="365F91"/>
    <a:srgbClr val="F2F2F2"/>
    <a:srgbClr val="A9B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588" autoAdjust="0"/>
  </p:normalViewPr>
  <p:slideViewPr>
    <p:cSldViewPr>
      <p:cViewPr varScale="1">
        <p:scale>
          <a:sx n="108" d="100"/>
          <a:sy n="108" d="100"/>
        </p:scale>
        <p:origin x="14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08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A992C8-4C19-4B61-BCAF-ABC4F41116BA}" type="datetimeFigureOut">
              <a:rPr lang="de-DE"/>
              <a:pPr>
                <a:defRPr/>
              </a:pPr>
              <a:t>07.04.2017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2259750A-D544-4268-98B8-20AB05C8ECF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6896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2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26" algn="l" defTabSz="9138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32" algn="l" defTabSz="9138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38" algn="l" defTabSz="9138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43" algn="l" defTabSz="9138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3C9613-303A-462D-9C39-993C055FD3D5}" type="slidenum">
              <a:rPr lang="en-US">
                <a:latin typeface="Times New Roman" pitchFamily="18" charset="0"/>
                <a:ea typeface="Microsoft YaHei" pitchFamily="34" charset="-122"/>
              </a:rPr>
              <a:pPr/>
              <a:t>2</a:t>
            </a:fld>
            <a:endParaRPr lang="en-US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8088" y="854075"/>
            <a:ext cx="5629275" cy="4222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5346700"/>
            <a:ext cx="6437312" cy="5065713"/>
          </a:xfrm>
          <a:noFill/>
        </p:spPr>
        <p:txBody>
          <a:bodyPr wrap="none" anchor="ctr"/>
          <a:lstStyle/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Founded in 2006 as Spin-Off from the DLR with HQ close to Munich, DE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Since 2013 offices in Singapore, India, USA and representatives for Australia.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Approx. 20 employees including</a:t>
            </a:r>
            <a:r>
              <a:rPr lang="en-US" sz="1200" baseline="0" dirty="0" smtClean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physicist, mathematics, geoinformatics</a:t>
            </a:r>
            <a:r>
              <a:rPr lang="en-US" sz="1200" baseline="0" dirty="0" smtClean="0">
                <a:solidFill>
                  <a:srgbClr val="404040"/>
                </a:solidFill>
                <a:latin typeface="Calibri" pitchFamily="34" charset="0"/>
              </a:rPr>
              <a:t> or</a:t>
            </a: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 (geo)-ecologist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Core services are mapping and monitoring of coastal and marine environments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Headquarter is located in Castle Seefeld, near Munich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Several strategic partnerships as with Digital</a:t>
            </a:r>
            <a:r>
              <a:rPr lang="en-US" sz="1200" baseline="0" dirty="0" smtClean="0">
                <a:solidFill>
                  <a:srgbClr val="404040"/>
                </a:solidFill>
                <a:latin typeface="Calibri" pitchFamily="34" charset="0"/>
              </a:rPr>
              <a:t> Globe 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Various award winning as GMES/Copernicus</a:t>
            </a:r>
            <a:r>
              <a:rPr lang="en-US" sz="1200" baseline="0" dirty="0" smtClean="0">
                <a:solidFill>
                  <a:srgbClr val="404040"/>
                </a:solidFill>
                <a:latin typeface="Calibri" pitchFamily="34" charset="0"/>
              </a:rPr>
              <a:t> Masters 2011 and 2013</a:t>
            </a:r>
            <a:endParaRPr lang="en-US" sz="1200" dirty="0" smtClean="0">
              <a:solidFill>
                <a:srgbClr val="404040"/>
              </a:solidFill>
              <a:latin typeface="Calibri" pitchFamily="34" charset="0"/>
            </a:endParaRPr>
          </a:p>
          <a:p>
            <a:endParaRPr lang="de-DE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1944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9750A-D544-4268-98B8-20AB05C8ECFA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556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62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1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D26C851-86EA-4E6E-B40E-03FFF4196270}" type="slidenum">
              <a:rPr lang="en-US" smtClean="0">
                <a:latin typeface="Times New Roman" pitchFamily="18" charset="0"/>
                <a:ea typeface="Microsoft YaHei" pitchFamily="34" charset="-122"/>
              </a:rPr>
              <a:pPr/>
              <a:t>10</a:t>
            </a:fld>
            <a:endParaRPr lang="en-US" smtClean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854075"/>
            <a:ext cx="5629275" cy="4222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5245" y="5346520"/>
            <a:ext cx="6437028" cy="506577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20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6" rIns="96652" bIns="48326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775DCA0E-A9EE-4972-A9D9-814884526AE9}" type="slidenum">
              <a:rPr lang="en-US" altLang="de-DE" sz="1300"/>
              <a:pPr algn="r"/>
              <a:t>17</a:t>
            </a:fld>
            <a:endParaRPr lang="en-US" altLang="de-DE" sz="13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30"/>
            <a:ext cx="7772400" cy="1470025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1"/>
          </a:xfrm>
          <a:prstGeom prst="rect">
            <a:avLst/>
          </a:prstGeom>
        </p:spPr>
        <p:txBody>
          <a:bodyPr lIns="91381" tIns="45690" rIns="91381" bIns="45690"/>
          <a:lstStyle>
            <a:lvl1pPr marL="0" indent="0" algn="ctr">
              <a:buNone/>
              <a:defRPr/>
            </a:lvl1pPr>
            <a:lvl2pPr marL="456906" indent="0" algn="ctr">
              <a:buNone/>
              <a:defRPr/>
            </a:lvl2pPr>
            <a:lvl3pPr marL="913810" indent="0" algn="ctr">
              <a:buNone/>
              <a:defRPr/>
            </a:lvl3pPr>
            <a:lvl4pPr marL="1370716" indent="0" algn="ctr">
              <a:buNone/>
              <a:defRPr/>
            </a:lvl4pPr>
            <a:lvl5pPr marL="1827622" indent="0" algn="ctr">
              <a:buNone/>
              <a:defRPr/>
            </a:lvl5pPr>
            <a:lvl6pPr marL="2284526" indent="0" algn="ctr">
              <a:buNone/>
              <a:defRPr/>
            </a:lvl6pPr>
            <a:lvl7pPr marL="2741432" indent="0" algn="ctr">
              <a:buNone/>
              <a:defRPr/>
            </a:lvl7pPr>
            <a:lvl8pPr marL="3198338" indent="0" algn="ctr">
              <a:buNone/>
              <a:defRPr/>
            </a:lvl8pPr>
            <a:lvl9pPr marL="365524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574256"/>
      </p:ext>
    </p:extLst>
  </p:cSld>
  <p:clrMapOvr>
    <a:masterClrMapping/>
  </p:clrMapOvr>
  <p:transition spd="med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 lIns="91381" tIns="45690" rIns="91381" bIns="45690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890699"/>
      </p:ext>
    </p:extLst>
  </p:cSld>
  <p:clrMapOvr>
    <a:masterClrMapping/>
  </p:clrMapOvr>
  <p:transition spd="med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399" y="274640"/>
            <a:ext cx="2057401" cy="5851525"/>
          </a:xfrm>
          <a:prstGeom prst="rect">
            <a:avLst/>
          </a:prstGeom>
        </p:spPr>
        <p:txBody>
          <a:bodyPr vert="eaVert"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3" y="274640"/>
            <a:ext cx="6019800" cy="5851525"/>
          </a:xfrm>
          <a:prstGeom prst="rect">
            <a:avLst/>
          </a:prstGeom>
        </p:spPr>
        <p:txBody>
          <a:bodyPr vert="eaVert" lIns="91381" tIns="45690" rIns="91381" bIns="45690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677642"/>
      </p:ext>
    </p:extLst>
  </p:cSld>
  <p:clrMapOvr>
    <a:masterClrMapping/>
  </p:clrMapOvr>
  <p:transition spd="med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1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 algn="ctr">
              <a:buNone/>
              <a:defRPr/>
            </a:lvl1pPr>
            <a:lvl2pPr marL="457127" indent="0" algn="ctr">
              <a:buNone/>
              <a:defRPr/>
            </a:lvl2pPr>
            <a:lvl3pPr marL="914252" indent="0" algn="ctr">
              <a:buNone/>
              <a:defRPr/>
            </a:lvl3pPr>
            <a:lvl4pPr marL="1371379" indent="0" algn="ctr">
              <a:buNone/>
              <a:defRPr/>
            </a:lvl4pPr>
            <a:lvl5pPr marL="1828506" indent="0" algn="ctr">
              <a:buNone/>
              <a:defRPr/>
            </a:lvl5pPr>
            <a:lvl6pPr marL="2285631" indent="0" algn="ctr">
              <a:buNone/>
              <a:defRPr/>
            </a:lvl6pPr>
            <a:lvl7pPr marL="2742758" indent="0" algn="ctr">
              <a:buNone/>
              <a:defRPr/>
            </a:lvl7pPr>
            <a:lvl8pPr marL="3199885" indent="0" algn="ctr">
              <a:buNone/>
              <a:defRPr/>
            </a:lvl8pPr>
            <a:lvl9pPr marL="365701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574256"/>
      </p:ext>
    </p:extLst>
  </p:cSld>
  <p:clrMapOvr>
    <a:masterClrMapping/>
  </p:clrMapOvr>
  <p:transition spd="med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6" tIns="45712" rIns="91426" bIns="4571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003984"/>
      </p:ext>
    </p:extLst>
  </p:cSld>
  <p:clrMapOvr>
    <a:masterClrMapping/>
  </p:clrMapOvr>
  <p:transition spd="med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  <a:prstGeom prst="rect">
            <a:avLst/>
          </a:prstGeom>
        </p:spPr>
        <p:txBody>
          <a:bodyPr lIns="91426" tIns="45712" rIns="91426" bIns="45712" anchor="t"/>
          <a:lstStyle>
            <a:lvl1pPr algn="l">
              <a:defRPr sz="41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  <a:prstGeom prst="rect">
            <a:avLst/>
          </a:prstGeom>
        </p:spPr>
        <p:txBody>
          <a:bodyPr lIns="91426" tIns="45712" rIns="91426" bIns="45712" anchor="b"/>
          <a:lstStyle>
            <a:lvl1pPr marL="0" indent="0">
              <a:buNone/>
              <a:defRPr sz="2000"/>
            </a:lvl1pPr>
            <a:lvl2pPr marL="457127" indent="0">
              <a:buNone/>
              <a:defRPr sz="1800"/>
            </a:lvl2pPr>
            <a:lvl3pPr marL="914252" indent="0">
              <a:buNone/>
              <a:defRPr sz="1600"/>
            </a:lvl3pPr>
            <a:lvl4pPr marL="1371379" indent="0">
              <a:buNone/>
              <a:defRPr sz="1400"/>
            </a:lvl4pPr>
            <a:lvl5pPr marL="1828506" indent="0">
              <a:buNone/>
              <a:defRPr sz="1400"/>
            </a:lvl5pPr>
            <a:lvl6pPr marL="2285631" indent="0">
              <a:buNone/>
              <a:defRPr sz="1400"/>
            </a:lvl6pPr>
            <a:lvl7pPr marL="2742758" indent="0">
              <a:buNone/>
              <a:defRPr sz="1400"/>
            </a:lvl7pPr>
            <a:lvl8pPr marL="3199885" indent="0">
              <a:buNone/>
              <a:defRPr sz="1400"/>
            </a:lvl8pPr>
            <a:lvl9pPr marL="365701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31164325"/>
      </p:ext>
    </p:extLst>
  </p:cSld>
  <p:clrMapOvr>
    <a:masterClrMapping/>
  </p:clrMapOvr>
  <p:transition spd="med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874630"/>
      </p:ext>
    </p:extLst>
  </p:cSld>
  <p:clrMapOvr>
    <a:masterClrMapping/>
  </p:clrMapOvr>
  <p:transition spd="med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  <a:prstGeom prst="rect">
            <a:avLst/>
          </a:prstGeom>
        </p:spPr>
        <p:txBody>
          <a:bodyPr lIns="91426" tIns="45712" rIns="91426" bIns="45712" anchor="b"/>
          <a:lstStyle>
            <a:lvl1pPr marL="0" indent="0">
              <a:buNone/>
              <a:defRPr sz="2500" b="1"/>
            </a:lvl1pPr>
            <a:lvl2pPr marL="457127" indent="0">
              <a:buNone/>
              <a:defRPr sz="2000" b="1"/>
            </a:lvl2pPr>
            <a:lvl3pPr marL="914252" indent="0">
              <a:buNone/>
              <a:defRPr sz="1800" b="1"/>
            </a:lvl3pPr>
            <a:lvl4pPr marL="1371379" indent="0">
              <a:buNone/>
              <a:defRPr sz="1600" b="1"/>
            </a:lvl4pPr>
            <a:lvl5pPr marL="1828506" indent="0">
              <a:buNone/>
              <a:defRPr sz="1600" b="1"/>
            </a:lvl5pPr>
            <a:lvl6pPr marL="2285631" indent="0">
              <a:buNone/>
              <a:defRPr sz="1600" b="1"/>
            </a:lvl6pPr>
            <a:lvl7pPr marL="2742758" indent="0">
              <a:buNone/>
              <a:defRPr sz="1600" b="1"/>
            </a:lvl7pPr>
            <a:lvl8pPr marL="3199885" indent="0">
              <a:buNone/>
              <a:defRPr sz="1600" b="1"/>
            </a:lvl8pPr>
            <a:lvl9pPr marL="365701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  <a:prstGeom prst="rect">
            <a:avLst/>
          </a:prstGeom>
        </p:spPr>
        <p:txBody>
          <a:bodyPr lIns="91426" tIns="45712" rIns="91426" bIns="45712" anchor="b"/>
          <a:lstStyle>
            <a:lvl1pPr marL="0" indent="0">
              <a:buNone/>
              <a:defRPr sz="2500" b="1"/>
            </a:lvl1pPr>
            <a:lvl2pPr marL="457127" indent="0">
              <a:buNone/>
              <a:defRPr sz="2000" b="1"/>
            </a:lvl2pPr>
            <a:lvl3pPr marL="914252" indent="0">
              <a:buNone/>
              <a:defRPr sz="1800" b="1"/>
            </a:lvl3pPr>
            <a:lvl4pPr marL="1371379" indent="0">
              <a:buNone/>
              <a:defRPr sz="1600" b="1"/>
            </a:lvl4pPr>
            <a:lvl5pPr marL="1828506" indent="0">
              <a:buNone/>
              <a:defRPr sz="1600" b="1"/>
            </a:lvl5pPr>
            <a:lvl6pPr marL="2285631" indent="0">
              <a:buNone/>
              <a:defRPr sz="1600" b="1"/>
            </a:lvl6pPr>
            <a:lvl7pPr marL="2742758" indent="0">
              <a:buNone/>
              <a:defRPr sz="1600" b="1"/>
            </a:lvl7pPr>
            <a:lvl8pPr marL="3199885" indent="0">
              <a:buNone/>
              <a:defRPr sz="1600" b="1"/>
            </a:lvl8pPr>
            <a:lvl9pPr marL="365701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433953"/>
      </p:ext>
    </p:extLst>
  </p:cSld>
  <p:clrMapOvr>
    <a:masterClrMapping/>
  </p:clrMapOvr>
  <p:transition spd="med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927291"/>
      </p:ext>
    </p:extLst>
  </p:cSld>
  <p:clrMapOvr>
    <a:masterClrMapping/>
  </p:clrMapOvr>
  <p:transition spd="med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58543"/>
      </p:ext>
    </p:extLst>
  </p:cSld>
  <p:clrMapOvr>
    <a:masterClrMapping/>
  </p:clrMapOvr>
  <p:transition spd="med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lIns="91426" tIns="45712" rIns="91426" bIns="45712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2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400"/>
            </a:lvl1pPr>
            <a:lvl2pPr marL="457127" indent="0">
              <a:buNone/>
              <a:defRPr sz="1200"/>
            </a:lvl2pPr>
            <a:lvl3pPr marL="914252" indent="0">
              <a:buNone/>
              <a:defRPr sz="1000"/>
            </a:lvl3pPr>
            <a:lvl4pPr marL="1371379" indent="0">
              <a:buNone/>
              <a:defRPr sz="900"/>
            </a:lvl4pPr>
            <a:lvl5pPr marL="1828506" indent="0">
              <a:buNone/>
              <a:defRPr sz="900"/>
            </a:lvl5pPr>
            <a:lvl6pPr marL="2285631" indent="0">
              <a:buNone/>
              <a:defRPr sz="900"/>
            </a:lvl6pPr>
            <a:lvl7pPr marL="2742758" indent="0">
              <a:buNone/>
              <a:defRPr sz="900"/>
            </a:lvl7pPr>
            <a:lvl8pPr marL="3199885" indent="0">
              <a:buNone/>
              <a:defRPr sz="900"/>
            </a:lvl8pPr>
            <a:lvl9pPr marL="365701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5750898"/>
      </p:ext>
    </p:extLst>
  </p:cSld>
  <p:clrMapOvr>
    <a:masterClrMapping/>
  </p:clrMapOvr>
  <p:transition spd="med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381" tIns="45690" rIns="91381" bIns="45690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003984"/>
      </p:ext>
    </p:extLst>
  </p:cSld>
  <p:clrMapOvr>
    <a:masterClrMapping/>
  </p:clrMapOvr>
  <p:transition spd="med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1426" tIns="45712" rIns="91426" bIns="45712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3200"/>
            </a:lvl1pPr>
            <a:lvl2pPr marL="457127" indent="0">
              <a:buNone/>
              <a:defRPr sz="2800"/>
            </a:lvl2pPr>
            <a:lvl3pPr marL="914252" indent="0">
              <a:buNone/>
              <a:defRPr sz="2500"/>
            </a:lvl3pPr>
            <a:lvl4pPr marL="1371379" indent="0">
              <a:buNone/>
              <a:defRPr sz="2000"/>
            </a:lvl4pPr>
            <a:lvl5pPr marL="1828506" indent="0">
              <a:buNone/>
              <a:defRPr sz="2000"/>
            </a:lvl5pPr>
            <a:lvl6pPr marL="2285631" indent="0">
              <a:buNone/>
              <a:defRPr sz="2000"/>
            </a:lvl6pPr>
            <a:lvl7pPr marL="2742758" indent="0">
              <a:buNone/>
              <a:defRPr sz="2000"/>
            </a:lvl7pPr>
            <a:lvl8pPr marL="3199885" indent="0">
              <a:buNone/>
              <a:defRPr sz="2000"/>
            </a:lvl8pPr>
            <a:lvl9pPr marL="365701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400"/>
            </a:lvl1pPr>
            <a:lvl2pPr marL="457127" indent="0">
              <a:buNone/>
              <a:defRPr sz="1200"/>
            </a:lvl2pPr>
            <a:lvl3pPr marL="914252" indent="0">
              <a:buNone/>
              <a:defRPr sz="1000"/>
            </a:lvl3pPr>
            <a:lvl4pPr marL="1371379" indent="0">
              <a:buNone/>
              <a:defRPr sz="900"/>
            </a:lvl4pPr>
            <a:lvl5pPr marL="1828506" indent="0">
              <a:buNone/>
              <a:defRPr sz="900"/>
            </a:lvl5pPr>
            <a:lvl6pPr marL="2285631" indent="0">
              <a:buNone/>
              <a:defRPr sz="900"/>
            </a:lvl6pPr>
            <a:lvl7pPr marL="2742758" indent="0">
              <a:buNone/>
              <a:defRPr sz="900"/>
            </a:lvl7pPr>
            <a:lvl8pPr marL="3199885" indent="0">
              <a:buNone/>
              <a:defRPr sz="900"/>
            </a:lvl8pPr>
            <a:lvl9pPr marL="365701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0636164"/>
      </p:ext>
    </p:extLst>
  </p:cSld>
  <p:clrMapOvr>
    <a:masterClrMapping/>
  </p:clrMapOvr>
  <p:transition spd="med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890699"/>
      </p:ext>
    </p:extLst>
  </p:cSld>
  <p:clrMapOvr>
    <a:masterClrMapping/>
  </p:clrMapOvr>
  <p:transition spd="med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399" y="274639"/>
            <a:ext cx="2057401" cy="5851525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677642"/>
      </p:ext>
    </p:extLst>
  </p:cSld>
  <p:clrMapOvr>
    <a:masterClrMapping/>
  </p:clrMapOvr>
  <p:transition spd="med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5"/>
          </a:xfrm>
          <a:prstGeom prst="rect">
            <a:avLst/>
          </a:prstGeom>
        </p:spPr>
        <p:txBody>
          <a:bodyPr lIns="91381" tIns="45690" rIns="91381" bIns="45690" anchor="t"/>
          <a:lstStyle>
            <a:lvl1pPr algn="l">
              <a:defRPr sz="41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5" y="2906718"/>
            <a:ext cx="7772400" cy="1500187"/>
          </a:xfrm>
          <a:prstGeom prst="rect">
            <a:avLst/>
          </a:prstGeom>
        </p:spPr>
        <p:txBody>
          <a:bodyPr lIns="91381" tIns="45690" rIns="91381" bIns="45690" anchor="b"/>
          <a:lstStyle>
            <a:lvl1pPr marL="0" indent="0">
              <a:buNone/>
              <a:defRPr sz="2000"/>
            </a:lvl1pPr>
            <a:lvl2pPr marL="456906" indent="0">
              <a:buNone/>
              <a:defRPr sz="1800"/>
            </a:lvl2pPr>
            <a:lvl3pPr marL="913810" indent="0">
              <a:buNone/>
              <a:defRPr sz="1600"/>
            </a:lvl3pPr>
            <a:lvl4pPr marL="1370716" indent="0">
              <a:buNone/>
              <a:defRPr sz="1400"/>
            </a:lvl4pPr>
            <a:lvl5pPr marL="1827622" indent="0">
              <a:buNone/>
              <a:defRPr sz="1400"/>
            </a:lvl5pPr>
            <a:lvl6pPr marL="2284526" indent="0">
              <a:buNone/>
              <a:defRPr sz="1400"/>
            </a:lvl6pPr>
            <a:lvl7pPr marL="2741432" indent="0">
              <a:buNone/>
              <a:defRPr sz="1400"/>
            </a:lvl7pPr>
            <a:lvl8pPr marL="3198338" indent="0">
              <a:buNone/>
              <a:defRPr sz="1400"/>
            </a:lvl8pPr>
            <a:lvl9pPr marL="365524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31164325"/>
      </p:ext>
    </p:extLst>
  </p:cSld>
  <p:clrMapOvr>
    <a:masterClrMapping/>
  </p:clrMapOvr>
  <p:transition spd="med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3" y="1600202"/>
            <a:ext cx="4038600" cy="4525963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874630"/>
      </p:ext>
    </p:extLst>
  </p:cSld>
  <p:clrMapOvr>
    <a:masterClrMapping/>
  </p:clrMapOvr>
  <p:transition spd="med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  <a:prstGeom prst="rect">
            <a:avLst/>
          </a:prstGeom>
        </p:spPr>
        <p:txBody>
          <a:bodyPr lIns="91381" tIns="45690" rIns="91381" bIns="45690" anchor="b"/>
          <a:lstStyle>
            <a:lvl1pPr marL="0" indent="0">
              <a:buNone/>
              <a:defRPr sz="2500" b="1"/>
            </a:lvl1pPr>
            <a:lvl2pPr marL="456906" indent="0">
              <a:buNone/>
              <a:defRPr sz="2000" b="1"/>
            </a:lvl2pPr>
            <a:lvl3pPr marL="913810" indent="0">
              <a:buNone/>
              <a:defRPr sz="1800" b="1"/>
            </a:lvl3pPr>
            <a:lvl4pPr marL="1370716" indent="0">
              <a:buNone/>
              <a:defRPr sz="1600" b="1"/>
            </a:lvl4pPr>
            <a:lvl5pPr marL="1827622" indent="0">
              <a:buNone/>
              <a:defRPr sz="1600" b="1"/>
            </a:lvl5pPr>
            <a:lvl6pPr marL="2284526" indent="0">
              <a:buNone/>
              <a:defRPr sz="1600" b="1"/>
            </a:lvl6pPr>
            <a:lvl7pPr marL="2741432" indent="0">
              <a:buNone/>
              <a:defRPr sz="1600" b="1"/>
            </a:lvl7pPr>
            <a:lvl8pPr marL="3198338" indent="0">
              <a:buNone/>
              <a:defRPr sz="1600" b="1"/>
            </a:lvl8pPr>
            <a:lvl9pPr marL="365524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  <a:prstGeom prst="rect">
            <a:avLst/>
          </a:prstGeom>
        </p:spPr>
        <p:txBody>
          <a:bodyPr lIns="91381" tIns="45690" rIns="91381" bIns="45690" anchor="b"/>
          <a:lstStyle>
            <a:lvl1pPr marL="0" indent="0">
              <a:buNone/>
              <a:defRPr sz="2500" b="1"/>
            </a:lvl1pPr>
            <a:lvl2pPr marL="456906" indent="0">
              <a:buNone/>
              <a:defRPr sz="2000" b="1"/>
            </a:lvl2pPr>
            <a:lvl3pPr marL="913810" indent="0">
              <a:buNone/>
              <a:defRPr sz="1800" b="1"/>
            </a:lvl3pPr>
            <a:lvl4pPr marL="1370716" indent="0">
              <a:buNone/>
              <a:defRPr sz="1600" b="1"/>
            </a:lvl4pPr>
            <a:lvl5pPr marL="1827622" indent="0">
              <a:buNone/>
              <a:defRPr sz="1600" b="1"/>
            </a:lvl5pPr>
            <a:lvl6pPr marL="2284526" indent="0">
              <a:buNone/>
              <a:defRPr sz="1600" b="1"/>
            </a:lvl6pPr>
            <a:lvl7pPr marL="2741432" indent="0">
              <a:buNone/>
              <a:defRPr sz="1600" b="1"/>
            </a:lvl7pPr>
            <a:lvl8pPr marL="3198338" indent="0">
              <a:buNone/>
              <a:defRPr sz="1600" b="1"/>
            </a:lvl8pPr>
            <a:lvl9pPr marL="365524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433953"/>
      </p:ext>
    </p:extLst>
  </p:cSld>
  <p:clrMapOvr>
    <a:masterClrMapping/>
  </p:clrMapOvr>
  <p:transition spd="med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927291"/>
      </p:ext>
    </p:extLst>
  </p:cSld>
  <p:clrMapOvr>
    <a:masterClrMapping/>
  </p:clrMapOvr>
  <p:transition spd="med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58543"/>
      </p:ext>
    </p:extLst>
  </p:cSld>
  <p:clrMapOvr>
    <a:masterClrMapping/>
  </p:clrMapOvr>
  <p:transition spd="med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lIns="91381" tIns="45690" rIns="91381" bIns="45690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3" y="273052"/>
            <a:ext cx="5111750" cy="5853112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  <a:prstGeom prst="rect">
            <a:avLst/>
          </a:prstGeom>
        </p:spPr>
        <p:txBody>
          <a:bodyPr lIns="91381" tIns="45690" rIns="91381" bIns="45690"/>
          <a:lstStyle>
            <a:lvl1pPr marL="0" indent="0">
              <a:buNone/>
              <a:defRPr sz="1400"/>
            </a:lvl1pPr>
            <a:lvl2pPr marL="456906" indent="0">
              <a:buNone/>
              <a:defRPr sz="1200"/>
            </a:lvl2pPr>
            <a:lvl3pPr marL="913810" indent="0">
              <a:buNone/>
              <a:defRPr sz="1000"/>
            </a:lvl3pPr>
            <a:lvl4pPr marL="1370716" indent="0">
              <a:buNone/>
              <a:defRPr sz="900"/>
            </a:lvl4pPr>
            <a:lvl5pPr marL="1827622" indent="0">
              <a:buNone/>
              <a:defRPr sz="900"/>
            </a:lvl5pPr>
            <a:lvl6pPr marL="2284526" indent="0">
              <a:buNone/>
              <a:defRPr sz="900"/>
            </a:lvl6pPr>
            <a:lvl7pPr marL="2741432" indent="0">
              <a:buNone/>
              <a:defRPr sz="900"/>
            </a:lvl7pPr>
            <a:lvl8pPr marL="3198338" indent="0">
              <a:buNone/>
              <a:defRPr sz="900"/>
            </a:lvl8pPr>
            <a:lvl9pPr marL="365524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5750898"/>
      </p:ext>
    </p:extLst>
  </p:cSld>
  <p:clrMapOvr>
    <a:masterClrMapping/>
  </p:clrMapOvr>
  <p:transition spd="med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1381" tIns="45690" rIns="91381" bIns="45690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81" tIns="45690" rIns="91381" bIns="45690"/>
          <a:lstStyle>
            <a:lvl1pPr marL="0" indent="0">
              <a:buNone/>
              <a:defRPr sz="3200"/>
            </a:lvl1pPr>
            <a:lvl2pPr marL="456906" indent="0">
              <a:buNone/>
              <a:defRPr sz="2800"/>
            </a:lvl2pPr>
            <a:lvl3pPr marL="913810" indent="0">
              <a:buNone/>
              <a:defRPr sz="2500"/>
            </a:lvl3pPr>
            <a:lvl4pPr marL="1370716" indent="0">
              <a:buNone/>
              <a:defRPr sz="2000"/>
            </a:lvl4pPr>
            <a:lvl5pPr marL="1827622" indent="0">
              <a:buNone/>
              <a:defRPr sz="2000"/>
            </a:lvl5pPr>
            <a:lvl6pPr marL="2284526" indent="0">
              <a:buNone/>
              <a:defRPr sz="2000"/>
            </a:lvl6pPr>
            <a:lvl7pPr marL="2741432" indent="0">
              <a:buNone/>
              <a:defRPr sz="2000"/>
            </a:lvl7pPr>
            <a:lvl8pPr marL="3198338" indent="0">
              <a:buNone/>
              <a:defRPr sz="2000"/>
            </a:lvl8pPr>
            <a:lvl9pPr marL="3655243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 lIns="91381" tIns="45690" rIns="91381" bIns="45690"/>
          <a:lstStyle>
            <a:lvl1pPr marL="0" indent="0">
              <a:buNone/>
              <a:defRPr sz="1400"/>
            </a:lvl1pPr>
            <a:lvl2pPr marL="456906" indent="0">
              <a:buNone/>
              <a:defRPr sz="1200"/>
            </a:lvl2pPr>
            <a:lvl3pPr marL="913810" indent="0">
              <a:buNone/>
              <a:defRPr sz="1000"/>
            </a:lvl3pPr>
            <a:lvl4pPr marL="1370716" indent="0">
              <a:buNone/>
              <a:defRPr sz="900"/>
            </a:lvl4pPr>
            <a:lvl5pPr marL="1827622" indent="0">
              <a:buNone/>
              <a:defRPr sz="900"/>
            </a:lvl5pPr>
            <a:lvl6pPr marL="2284526" indent="0">
              <a:buNone/>
              <a:defRPr sz="900"/>
            </a:lvl6pPr>
            <a:lvl7pPr marL="2741432" indent="0">
              <a:buNone/>
              <a:defRPr sz="900"/>
            </a:lvl7pPr>
            <a:lvl8pPr marL="3198338" indent="0">
              <a:buNone/>
              <a:defRPr sz="900"/>
            </a:lvl8pPr>
            <a:lvl9pPr marL="365524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0636164"/>
      </p:ext>
    </p:extLst>
  </p:cSld>
  <p:clrMapOvr>
    <a:masterClrMapping/>
  </p:clrMapOvr>
  <p:transition spd="med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d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foot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3152"/>
            <a:ext cx="9144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 userDrawn="1"/>
        </p:nvSpPr>
        <p:spPr>
          <a:xfrm>
            <a:off x="4572000" y="6308725"/>
            <a:ext cx="2592388" cy="3603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1" tIns="45690" rIns="91381" bIns="45690"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med" advTm="3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5pPr>
      <a:lvl6pPr marL="456906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6pPr>
      <a:lvl7pPr marL="91381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7pPr>
      <a:lvl8pPr marL="1370716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8pPr>
      <a:lvl9pPr marL="1827622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9pPr>
    </p:titleStyle>
    <p:bodyStyle>
      <a:lvl1pPr marL="342679" indent="-34267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72" indent="-28556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263" indent="-22845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cs typeface="+mn-cs"/>
        </a:defRPr>
      </a:lvl3pPr>
      <a:lvl4pPr marL="1599169" indent="-2284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075" indent="-2284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2979" indent="-2284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69885" indent="-2284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6792" indent="-2284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3695" indent="-2284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0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16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2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26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32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38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43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d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foot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3151"/>
            <a:ext cx="9144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 userDrawn="1"/>
        </p:nvSpPr>
        <p:spPr>
          <a:xfrm>
            <a:off x="4572000" y="6308725"/>
            <a:ext cx="2592388" cy="3603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anchor="ctr"/>
          <a:lstStyle/>
          <a:p>
            <a:pPr algn="ctr" eaLnBrk="1" hangingPunct="1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med" advTm="3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5pPr>
      <a:lvl6pPr marL="457127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6pPr>
      <a:lvl7pPr marL="914252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7pPr>
      <a:lvl8pPr marL="1371379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8pPr>
      <a:lvl9pPr marL="1828506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9pPr>
    </p:titleStyle>
    <p:bodyStyle>
      <a:lvl1pPr marL="342845" indent="-34284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6" indent="-22856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cs typeface="+mn-cs"/>
        </a:defRPr>
      </a:lvl3pPr>
      <a:lvl4pPr marL="1599942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9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5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21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8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74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2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9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6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1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8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5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0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gif"/><Relationship Id="rId26" Type="http://schemas.openxmlformats.org/officeDocument/2006/relationships/image" Target="../media/image32.jpeg"/><Relationship Id="rId39" Type="http://schemas.openxmlformats.org/officeDocument/2006/relationships/image" Target="../media/image45.jpe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eg"/><Relationship Id="rId29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jpe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21.gif"/><Relationship Id="rId23" Type="http://schemas.openxmlformats.org/officeDocument/2006/relationships/image" Target="../media/image29.jpe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gif"/><Relationship Id="rId31" Type="http://schemas.openxmlformats.org/officeDocument/2006/relationships/image" Target="../media/image37.png"/><Relationship Id="rId44" Type="http://schemas.openxmlformats.org/officeDocument/2006/relationships/image" Target="../media/image50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jpeg"/><Relationship Id="rId43" Type="http://schemas.openxmlformats.org/officeDocument/2006/relationships/image" Target="../media/image49.jpe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gif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jpeg"/><Relationship Id="rId20" Type="http://schemas.openxmlformats.org/officeDocument/2006/relationships/image" Target="../media/image26.jpeg"/><Relationship Id="rId41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T:\doc\design_presentation\Presse_Werbe_Bildmaterial\Satellites\ESA_Copyright_Sentinel123\Lowres_Sentinel2\Sentinel2_Transparent.gif"/>
          <p:cNvPicPr>
            <a:picLocks noChangeAspect="1" noChangeArrowheads="1"/>
          </p:cNvPicPr>
          <p:nvPr/>
        </p:nvPicPr>
        <p:blipFill>
          <a:blip r:embed="rId2" cstate="email">
            <a:lum bright="8000" contrast="-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3740" y="-252739"/>
            <a:ext cx="1021884" cy="7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697760"/>
            <a:ext cx="9144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/>
          </p:cNvSpPr>
          <p:nvPr/>
        </p:nvSpPr>
        <p:spPr>
          <a:xfrm>
            <a:off x="0" y="188640"/>
            <a:ext cx="9144000" cy="677305"/>
          </a:xfrm>
          <a:prstGeom prst="rect">
            <a:avLst/>
          </a:prstGeom>
        </p:spPr>
        <p:txBody>
          <a:bodyPr lIns="91381" tIns="45690" rIns="91381" bIns="45690"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5pPr>
            <a:lvl6pPr marL="456906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6pPr>
            <a:lvl7pPr marL="91381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7pPr>
            <a:lvl8pPr marL="1370716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8pPr>
            <a:lvl9pPr marL="1827622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kern="0" dirty="0" smtClean="0">
                <a:latin typeface="Calibri Light" pitchFamily="34" charset="0"/>
              </a:rPr>
              <a:t>Satellite derived bathymetry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01" y="3203037"/>
            <a:ext cx="1872016" cy="57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23528" y="1894236"/>
            <a:ext cx="32403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Thomas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Heege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CEO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heege@eomap.de</a:t>
            </a:r>
          </a:p>
          <a:p>
            <a:endParaRPr lang="en-US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		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88554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1886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de-DE" sz="30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Applications</a:t>
            </a:r>
            <a:r>
              <a:rPr lang="de-DE" sz="3000" kern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&amp; </a:t>
            </a:r>
            <a:r>
              <a:rPr lang="de-DE" sz="30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requirements</a:t>
            </a:r>
            <a:endParaRPr lang="de-DE" sz="30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637" y="2852936"/>
            <a:ext cx="3871835" cy="2983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11" y="2852199"/>
            <a:ext cx="3974794" cy="2983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153611" y="1151478"/>
            <a:ext cx="8666861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defRPr/>
            </a:pPr>
            <a:r>
              <a:rPr lang="de-DE" sz="2400" i="1" kern="0" dirty="0" smtClean="0">
                <a:latin typeface="Calibri Light" panose="020F0302020204030204" pitchFamily="34" charset="0"/>
              </a:rPr>
              <a:t>SDB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for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offshore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industry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surveys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	SDB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for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Nautical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charts</a:t>
            </a:r>
            <a:endParaRPr lang="de-DE" sz="2400" i="1" kern="0" dirty="0" smtClean="0">
              <a:latin typeface="Calibri Light" panose="020F0302020204030204" pitchFamily="34" charset="0"/>
            </a:endParaRPr>
          </a:p>
          <a:p>
            <a:pPr>
              <a:spcBef>
                <a:spcPts val="400"/>
              </a:spcBef>
              <a:defRPr/>
            </a:pPr>
            <a:r>
              <a:rPr lang="de-DE" sz="2400" i="1" kern="0" dirty="0" smtClean="0">
                <a:latin typeface="Calibri Light" panose="020F0302020204030204" pitchFamily="34" charset="0"/>
              </a:rPr>
              <a:t>e.g. Shell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Qatar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			UKHO		</a:t>
            </a:r>
          </a:p>
        </p:txBody>
      </p:sp>
      <p:sp>
        <p:nvSpPr>
          <p:cNvPr id="9" name="Rechteck 8"/>
          <p:cNvSpPr/>
          <p:nvPr/>
        </p:nvSpPr>
        <p:spPr>
          <a:xfrm>
            <a:off x="153610" y="2276872"/>
            <a:ext cx="8666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Timely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and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deliverable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reliability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accuracy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uncertainty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forecast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costs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… </a:t>
            </a:r>
          </a:p>
        </p:txBody>
      </p:sp>
    </p:spTree>
    <p:extLst>
      <p:ext uri="{BB962C8B-B14F-4D97-AF65-F5344CB8AC3E}">
        <p14:creationId xmlns:p14="http://schemas.microsoft.com/office/powerpoint/2010/main" val="939850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465" y="3934896"/>
            <a:ext cx="4081782" cy="233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1143001"/>
          </a:xfrm>
          <a:prstGeom prst="rect">
            <a:avLst/>
          </a:prstGeom>
        </p:spPr>
        <p:txBody>
          <a:bodyPr/>
          <a:lstStyle/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Calibri Light" pitchFamily="34" charset="0"/>
              </a:rPr>
              <a:t>Use case South China Sea: Den Haag </a:t>
            </a:r>
            <a:r>
              <a:rPr lang="en-US" sz="2400" dirty="0" err="1" smtClean="0">
                <a:solidFill>
                  <a:schemeClr val="bg1"/>
                </a:solidFill>
                <a:latin typeface="Calibri Light" pitchFamily="34" charset="0"/>
              </a:rPr>
              <a:t>Courtcase</a:t>
            </a:r>
            <a:endParaRPr lang="en-US" sz="2400" dirty="0" smtClean="0">
              <a:solidFill>
                <a:schemeClr val="bg1"/>
              </a:solidFill>
              <a:latin typeface="Calibri Light" pitchFamily="34" charset="0"/>
            </a:endParaRPr>
          </a:p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Calibri Light" pitchFamily="34" charset="0"/>
              </a:rPr>
              <a:t>Using Very High resolution Satellite Images for Den Haag court case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792" y="1340768"/>
            <a:ext cx="4066688" cy="238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71" y="1340768"/>
            <a:ext cx="4052559" cy="23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155" y="3938173"/>
            <a:ext cx="4046723" cy="233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hteck 6"/>
          <p:cNvSpPr/>
          <p:nvPr/>
        </p:nvSpPr>
        <p:spPr>
          <a:xfrm>
            <a:off x="394589" y="930869"/>
            <a:ext cx="8666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Requirements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Independently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of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in-situ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data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plausibility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&amp;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transparency</a:t>
            </a:r>
            <a:endParaRPr lang="de-DE" i="1" kern="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2506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617857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45"/>
          <a:stretch>
            <a:fillRect/>
          </a:stretch>
        </p:blipFill>
        <p:spPr bwMode="auto">
          <a:xfrm>
            <a:off x="6300192" y="1628800"/>
            <a:ext cx="281485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57200" y="116632"/>
            <a:ext cx="8229600" cy="562074"/>
          </a:xfrm>
          <a:prstGeom prst="rect">
            <a:avLst/>
          </a:prstGeom>
        </p:spPr>
        <p:txBody>
          <a:bodyPr/>
          <a:lstStyle/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Calibri Light" pitchFamily="34" charset="0"/>
              </a:rPr>
              <a:t>Seamless Digital Surface Model Land-Water</a:t>
            </a:r>
          </a:p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Calibri Light" pitchFamily="34" charset="0"/>
              </a:rPr>
              <a:t>Using Very High resolution Satellite Images to derive land elevation and bathymetry</a:t>
            </a:r>
          </a:p>
        </p:txBody>
      </p:sp>
      <p:sp>
        <p:nvSpPr>
          <p:cNvPr id="6" name="Rechteck 5"/>
          <p:cNvSpPr/>
          <p:nvPr/>
        </p:nvSpPr>
        <p:spPr>
          <a:xfrm>
            <a:off x="6300192" y="4869160"/>
            <a:ext cx="252028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i="1" kern="0" dirty="0" smtClean="0">
                <a:solidFill>
                  <a:srgbClr val="FF7C80"/>
                </a:solidFill>
                <a:latin typeface="Calibri Light" pitchFamily="34" charset="0"/>
              </a:rPr>
              <a:t>All elevation data were derived from satellite data, remote and rapid</a:t>
            </a:r>
            <a:endParaRPr lang="de-DE" b="1" i="1" dirty="0">
              <a:solidFill>
                <a:srgbClr val="FF7C80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45344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44624"/>
            <a:ext cx="8229600" cy="562074"/>
          </a:xfrm>
          <a:prstGeom prst="rect">
            <a:avLst/>
          </a:prstGeom>
        </p:spPr>
        <p:txBody>
          <a:bodyPr/>
          <a:lstStyle/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Calibri Light" pitchFamily="34" charset="0"/>
              </a:rPr>
              <a:t>Seamless Digital Surface Model Land-Water</a:t>
            </a:r>
          </a:p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Calibri Light" pitchFamily="34" charset="0"/>
              </a:rPr>
              <a:t>Cross-national</a:t>
            </a:r>
          </a:p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2400" dirty="0" smtClean="0">
              <a:solidFill>
                <a:schemeClr val="bg1"/>
              </a:solidFill>
              <a:latin typeface="Calibri Light" pitchFamily="34" charset="0"/>
            </a:endParaRPr>
          </a:p>
        </p:txBody>
      </p:sp>
      <p:pic>
        <p:nvPicPr>
          <p:cNvPr id="7" name="Grafik 6" descr="3Dfigure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56992"/>
            <a:ext cx="8713251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hteck 7"/>
          <p:cNvSpPr/>
          <p:nvPr/>
        </p:nvSpPr>
        <p:spPr>
          <a:xfrm>
            <a:off x="153611" y="1151478"/>
            <a:ext cx="8739152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defRPr/>
            </a:pPr>
            <a:r>
              <a:rPr lang="de-DE" sz="2400" i="1" kern="0" dirty="0" smtClean="0">
                <a:latin typeface="Calibri Light" panose="020F0302020204030204" pitchFamily="34" charset="0"/>
              </a:rPr>
              <a:t>Transnational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data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for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intergovernmental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organizations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, </a:t>
            </a:r>
          </a:p>
          <a:p>
            <a:pPr>
              <a:spcBef>
                <a:spcPts val="400"/>
              </a:spcBef>
              <a:defRPr/>
            </a:pPr>
            <a:r>
              <a:rPr lang="de-DE" sz="2400" i="1" kern="0" dirty="0" smtClean="0">
                <a:latin typeface="Calibri Light" panose="020F0302020204030204" pitchFamily="34" charset="0"/>
              </a:rPr>
              <a:t>e.g.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for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Tsunami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modelling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		</a:t>
            </a:r>
          </a:p>
        </p:txBody>
      </p:sp>
      <p:sp>
        <p:nvSpPr>
          <p:cNvPr id="9" name="Rechteck 8"/>
          <p:cNvSpPr/>
          <p:nvPr/>
        </p:nvSpPr>
        <p:spPr>
          <a:xfrm>
            <a:off x="153610" y="2276872"/>
            <a:ext cx="8666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Requirements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Consistency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capacity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reliability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costs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… </a:t>
            </a:r>
          </a:p>
        </p:txBody>
      </p:sp>
    </p:spTree>
    <p:extLst>
      <p:ext uri="{BB962C8B-B14F-4D97-AF65-F5344CB8AC3E}">
        <p14:creationId xmlns:p14="http://schemas.microsoft.com/office/powerpoint/2010/main" val="4109248876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Vergleich_Bathy50-Tcarta\Vergleich_GEBCO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270918"/>
            <a:ext cx="7915276" cy="4678362"/>
          </a:xfrm>
          <a:prstGeom prst="rect">
            <a:avLst/>
          </a:prstGeom>
          <a:noFill/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58618"/>
            <a:ext cx="8229600" cy="706086"/>
          </a:xfrm>
        </p:spPr>
        <p:txBody>
          <a:bodyPr/>
          <a:lstStyle/>
          <a:p>
            <a:pPr algn="ctr"/>
            <a:r>
              <a:rPr lang="de-DE" sz="2200" dirty="0" err="1" smtClean="0">
                <a:latin typeface="Calibri Light" pitchFamily="34" charset="0"/>
              </a:rPr>
              <a:t>Comparison</a:t>
            </a:r>
            <a:r>
              <a:rPr lang="de-DE" sz="2200" dirty="0" smtClean="0">
                <a:latin typeface="Calibri Light" pitchFamily="34" charset="0"/>
              </a:rPr>
              <a:t/>
            </a:r>
            <a:br>
              <a:rPr lang="de-DE" sz="2200" dirty="0" smtClean="0">
                <a:latin typeface="Calibri Light" pitchFamily="34" charset="0"/>
              </a:rPr>
            </a:br>
            <a:r>
              <a:rPr lang="de-DE" sz="2200" dirty="0" smtClean="0">
                <a:latin typeface="Calibri Light" pitchFamily="34" charset="0"/>
              </a:rPr>
              <a:t>BATHY45 vs. GEBCO</a:t>
            </a:r>
            <a:endParaRPr lang="de-DE" sz="22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64927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798065"/>
            <a:ext cx="7200000" cy="429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1663" cy="490537"/>
          </a:xfrm>
        </p:spPr>
        <p:txBody>
          <a:bodyPr/>
          <a:lstStyle/>
          <a:p>
            <a:pPr algn="ctr"/>
            <a:r>
              <a:rPr lang="de-DE" altLang="en-US" sz="2800" dirty="0" smtClean="0">
                <a:solidFill>
                  <a:schemeClr val="bg1"/>
                </a:solidFill>
                <a:latin typeface="Calibri Light" pitchFamily="34" charset="0"/>
              </a:rPr>
              <a:t>Demonstration: </a:t>
            </a:r>
            <a:r>
              <a:rPr lang="de-DE" altLang="en-US" sz="2800" dirty="0" err="1" smtClean="0">
                <a:solidFill>
                  <a:schemeClr val="bg1"/>
                </a:solidFill>
                <a:latin typeface="Calibri Light" pitchFamily="34" charset="0"/>
              </a:rPr>
              <a:t>Updating</a:t>
            </a:r>
            <a:r>
              <a:rPr lang="de-DE" altLang="en-US" sz="2800" dirty="0" smtClean="0">
                <a:solidFill>
                  <a:schemeClr val="bg1"/>
                </a:solidFill>
                <a:latin typeface="Calibri Light" pitchFamily="34" charset="0"/>
              </a:rPr>
              <a:t> ENCs </a:t>
            </a:r>
          </a:p>
        </p:txBody>
      </p:sp>
      <p:sp>
        <p:nvSpPr>
          <p:cNvPr id="9" name="Rechteck 8"/>
          <p:cNvSpPr/>
          <p:nvPr/>
        </p:nvSpPr>
        <p:spPr>
          <a:xfrm>
            <a:off x="1115616" y="980728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Calibri Light" pitchFamily="34" charset="0"/>
              </a:rPr>
              <a:t>Edition 5, Update 2, </a:t>
            </a:r>
            <a:r>
              <a:rPr lang="de-DE" dirty="0" err="1" smtClean="0">
                <a:latin typeface="Calibri Light" pitchFamily="34" charset="0"/>
              </a:rPr>
              <a:t>Issues</a:t>
            </a:r>
            <a:r>
              <a:rPr lang="de-DE" dirty="0" smtClean="0">
                <a:latin typeface="Calibri Light" pitchFamily="34" charset="0"/>
              </a:rPr>
              <a:t> Date 20160310 ENC </a:t>
            </a:r>
          </a:p>
          <a:p>
            <a:r>
              <a:rPr lang="de-DE" dirty="0" err="1" smtClean="0">
                <a:latin typeface="Calibri Light" pitchFamily="34" charset="0"/>
              </a:rPr>
              <a:t>Indonesia</a:t>
            </a:r>
            <a:r>
              <a:rPr lang="de-DE" dirty="0" smtClean="0">
                <a:latin typeface="Calibri Light" pitchFamily="34" charset="0"/>
              </a:rPr>
              <a:t>, </a:t>
            </a:r>
            <a:r>
              <a:rPr lang="de-DE" dirty="0" err="1" smtClean="0">
                <a:latin typeface="Calibri Light" pitchFamily="34" charset="0"/>
              </a:rPr>
              <a:t>Pulau</a:t>
            </a:r>
            <a:r>
              <a:rPr lang="de-DE" dirty="0" smtClean="0">
                <a:latin typeface="Calibri Light" pitchFamily="34" charset="0"/>
              </a:rPr>
              <a:t> L.: 	</a:t>
            </a:r>
            <a:r>
              <a:rPr lang="de-DE" dirty="0" err="1" smtClean="0">
                <a:latin typeface="Calibri Light" pitchFamily="34" charset="0"/>
              </a:rPr>
              <a:t>Use</a:t>
            </a:r>
            <a:r>
              <a:rPr lang="de-DE" dirty="0" smtClean="0">
                <a:latin typeface="Calibri Light" pitchFamily="34" charset="0"/>
              </a:rPr>
              <a:t> </a:t>
            </a:r>
            <a:r>
              <a:rPr lang="de-DE" dirty="0" err="1" smtClean="0">
                <a:latin typeface="Calibri Light" pitchFamily="34" charset="0"/>
              </a:rPr>
              <a:t>Bathymetry</a:t>
            </a:r>
            <a:r>
              <a:rPr lang="de-DE" dirty="0" smtClean="0">
                <a:latin typeface="Calibri Light" pitchFamily="34" charset="0"/>
              </a:rPr>
              <a:t> Plotter, </a:t>
            </a:r>
            <a:r>
              <a:rPr lang="de-DE" dirty="0" err="1" smtClean="0">
                <a:latin typeface="Calibri Light" pitchFamily="34" charset="0"/>
              </a:rPr>
              <a:t>load</a:t>
            </a:r>
            <a:r>
              <a:rPr lang="de-DE" dirty="0" smtClean="0">
                <a:latin typeface="Calibri Light" pitchFamily="34" charset="0"/>
              </a:rPr>
              <a:t> </a:t>
            </a:r>
            <a:r>
              <a:rPr lang="de-DE" dirty="0" err="1" smtClean="0">
                <a:latin typeface="Calibri Light" pitchFamily="34" charset="0"/>
              </a:rPr>
              <a:t>data</a:t>
            </a:r>
            <a:r>
              <a:rPr lang="de-DE" dirty="0" smtClean="0">
                <a:latin typeface="Calibri Light" pitchFamily="34" charset="0"/>
              </a:rPr>
              <a:t>, </a:t>
            </a:r>
            <a:r>
              <a:rPr lang="de-DE" dirty="0" err="1" smtClean="0">
                <a:latin typeface="Calibri Light" pitchFamily="34" charset="0"/>
              </a:rPr>
              <a:t>generate</a:t>
            </a:r>
            <a:r>
              <a:rPr lang="de-DE" dirty="0" smtClean="0">
                <a:latin typeface="Calibri Light" pitchFamily="34" charset="0"/>
              </a:rPr>
              <a:t> 3d-Model..</a:t>
            </a:r>
            <a:endParaRPr lang="de-DE" dirty="0">
              <a:latin typeface="Calibri Ligh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50" y="1052736"/>
            <a:ext cx="7048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792436"/>
            <a:ext cx="7200000" cy="430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50" y="1052736"/>
            <a:ext cx="7048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1115616" y="980728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kern="0" dirty="0" smtClean="0">
                <a:latin typeface="Calibri Light" pitchFamily="34" charset="0"/>
              </a:rPr>
              <a:t>ENC </a:t>
            </a:r>
            <a:r>
              <a:rPr lang="de-DE" kern="0" dirty="0" err="1" smtClean="0">
                <a:latin typeface="Calibri Light" pitchFamily="34" charset="0"/>
              </a:rPr>
              <a:t>creation</a:t>
            </a:r>
            <a:r>
              <a:rPr lang="de-DE" kern="0" dirty="0" smtClean="0">
                <a:latin typeface="Calibri Light" pitchFamily="34" charset="0"/>
              </a:rPr>
              <a:t>: </a:t>
            </a:r>
            <a:r>
              <a:rPr lang="de-DE" kern="0" dirty="0" err="1" smtClean="0">
                <a:latin typeface="Calibri Light" pitchFamily="34" charset="0"/>
              </a:rPr>
              <a:t>ChartPlotter</a:t>
            </a:r>
            <a:r>
              <a:rPr lang="de-DE" kern="0" dirty="0" smtClean="0">
                <a:latin typeface="Calibri Light" pitchFamily="34" charset="0"/>
              </a:rPr>
              <a:t>, 7Cs</a:t>
            </a:r>
          </a:p>
          <a:p>
            <a:r>
              <a:rPr lang="de-DE" kern="0" dirty="0" err="1" smtClean="0">
                <a:latin typeface="Calibri Light" pitchFamily="34" charset="0"/>
              </a:rPr>
              <a:t>Satellite</a:t>
            </a:r>
            <a:r>
              <a:rPr lang="de-DE" kern="0" dirty="0" smtClean="0">
                <a:latin typeface="Calibri Light" pitchFamily="34" charset="0"/>
              </a:rPr>
              <a:t> </a:t>
            </a:r>
            <a:r>
              <a:rPr lang="de-DE" kern="0" dirty="0" err="1" smtClean="0">
                <a:latin typeface="Calibri Light" pitchFamily="34" charset="0"/>
              </a:rPr>
              <a:t>Derived</a:t>
            </a:r>
            <a:r>
              <a:rPr lang="de-DE" kern="0" dirty="0" smtClean="0">
                <a:latin typeface="Calibri Light" pitchFamily="34" charset="0"/>
              </a:rPr>
              <a:t> </a:t>
            </a:r>
            <a:r>
              <a:rPr lang="de-DE" kern="0" dirty="0" err="1" smtClean="0">
                <a:latin typeface="Calibri Light" pitchFamily="34" charset="0"/>
              </a:rPr>
              <a:t>Bathymetry</a:t>
            </a:r>
            <a:r>
              <a:rPr lang="de-DE" kern="0" dirty="0" smtClean="0">
                <a:latin typeface="Calibri Light" pitchFamily="34" charset="0"/>
              </a:rPr>
              <a:t>: 10m </a:t>
            </a:r>
            <a:r>
              <a:rPr lang="de-DE" kern="0" dirty="0" err="1" smtClean="0">
                <a:latin typeface="Calibri Light" pitchFamily="34" charset="0"/>
              </a:rPr>
              <a:t>grid</a:t>
            </a:r>
            <a:endParaRPr lang="de-DE" kern="0" dirty="0" smtClean="0">
              <a:latin typeface="Calibri Light" pitchFamily="34" charset="0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60768" y="44624"/>
            <a:ext cx="8221663" cy="490537"/>
          </a:xfrm>
        </p:spPr>
        <p:txBody>
          <a:bodyPr/>
          <a:lstStyle/>
          <a:p>
            <a:pPr algn="ctr"/>
            <a:r>
              <a:rPr lang="de-DE" altLang="en-US" sz="2800" dirty="0" smtClean="0">
                <a:solidFill>
                  <a:schemeClr val="bg1"/>
                </a:solidFill>
                <a:latin typeface="Calibri Light" pitchFamily="34" charset="0"/>
              </a:rPr>
              <a:t>Demonstration: </a:t>
            </a:r>
            <a:r>
              <a:rPr lang="de-DE" altLang="en-US" sz="2800" dirty="0" err="1" smtClean="0">
                <a:solidFill>
                  <a:schemeClr val="bg1"/>
                </a:solidFill>
                <a:latin typeface="Calibri Light" pitchFamily="34" charset="0"/>
              </a:rPr>
              <a:t>Updating</a:t>
            </a:r>
            <a:r>
              <a:rPr lang="de-DE" altLang="en-US" sz="2800" dirty="0" smtClean="0">
                <a:solidFill>
                  <a:schemeClr val="bg1"/>
                </a:solidFill>
                <a:latin typeface="Calibri Light" pitchFamily="34" charset="0"/>
              </a:rPr>
              <a:t> ENCs</a:t>
            </a:r>
            <a:br>
              <a:rPr lang="de-DE" altLang="en-US" sz="2800" dirty="0" smtClean="0">
                <a:solidFill>
                  <a:schemeClr val="bg1"/>
                </a:solidFill>
                <a:latin typeface="Calibri Light" pitchFamily="34" charset="0"/>
              </a:rPr>
            </a:br>
            <a:r>
              <a:rPr lang="de-DE" altLang="en-US" sz="2800" dirty="0" err="1" smtClean="0">
                <a:latin typeface="Calibri Light" pitchFamily="34" charset="0"/>
              </a:rPr>
              <a:t>Increasing</a:t>
            </a:r>
            <a:r>
              <a:rPr lang="de-DE" altLang="en-US" sz="2800" dirty="0" smtClean="0">
                <a:latin typeface="Calibri Light" pitchFamily="34" charset="0"/>
              </a:rPr>
              <a:t> </a:t>
            </a:r>
            <a:r>
              <a:rPr lang="de-DE" altLang="en-US" sz="2800" dirty="0" err="1" smtClean="0">
                <a:latin typeface="Calibri Light" pitchFamily="34" charset="0"/>
              </a:rPr>
              <a:t>safety</a:t>
            </a:r>
            <a:r>
              <a:rPr lang="de-DE" altLang="en-US" sz="2800" dirty="0" smtClean="0">
                <a:solidFill>
                  <a:schemeClr val="bg1"/>
                </a:solidFill>
                <a:latin typeface="Calibri Light" pitchFamily="34" charset="0"/>
              </a:rPr>
              <a:t> </a:t>
            </a:r>
          </a:p>
        </p:txBody>
      </p:sp>
      <p:sp>
        <p:nvSpPr>
          <p:cNvPr id="8" name="Rechteck 7"/>
          <p:cNvSpPr/>
          <p:nvPr/>
        </p:nvSpPr>
        <p:spPr>
          <a:xfrm>
            <a:off x="5292081" y="1052736"/>
            <a:ext cx="3851920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Requirements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Consistency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</a:p>
          <a:p>
            <a:pPr>
              <a:spcBef>
                <a:spcPts val="400"/>
              </a:spcBef>
              <a:defRPr/>
            </a:pP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capacity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reliability</a:t>
            </a:r>
            <a:r>
              <a:rPr lang="de-DE" i="1" kern="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de-DE" i="1" kern="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costs</a:t>
            </a:r>
            <a:r>
              <a:rPr lang="de-DE" i="1" kern="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… </a:t>
            </a: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9144000" cy="32129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/>
            <a:ext uri="{91240B29-F687-4f45-9708-019B960494DF}"/>
          </a:extLst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856216" y="230982"/>
            <a:ext cx="8942388" cy="89376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400" kern="0" dirty="0">
                <a:latin typeface="Calibri Light" pitchFamily="34" charset="0"/>
              </a:rPr>
              <a:t>Questions? </a:t>
            </a:r>
          </a:p>
          <a:p>
            <a:pPr>
              <a:defRPr/>
            </a:pPr>
            <a:endParaRPr lang="en-US" sz="2400" kern="0" dirty="0"/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  <a:p>
            <a:pPr>
              <a:defRPr/>
            </a:pPr>
            <a:endParaRPr lang="en-US" sz="1400" kern="0" dirty="0"/>
          </a:p>
          <a:p>
            <a:pPr>
              <a:defRPr/>
            </a:pPr>
            <a:endParaRPr lang="en-US" sz="1400" kern="0" dirty="0"/>
          </a:p>
          <a:p>
            <a:pPr>
              <a:defRPr/>
            </a:pPr>
            <a:endParaRPr lang="en-US" sz="1400" kern="0" dirty="0"/>
          </a:p>
          <a:p>
            <a:pPr>
              <a:defRPr/>
            </a:pPr>
            <a:endParaRPr lang="en-US" sz="1400" kern="0" dirty="0"/>
          </a:p>
          <a:p>
            <a:pPr>
              <a:defRPr/>
            </a:pPr>
            <a:endParaRPr lang="en-US" sz="1400" kern="0" dirty="0"/>
          </a:p>
          <a:p>
            <a:pPr>
              <a:defRPr/>
            </a:pPr>
            <a:endParaRPr lang="en-US" sz="1400" kern="0" dirty="0"/>
          </a:p>
          <a:p>
            <a:pPr>
              <a:defRPr/>
            </a:pPr>
            <a:endParaRPr lang="en-US" sz="1400" kern="0" dirty="0"/>
          </a:p>
          <a:p>
            <a:pPr>
              <a:defRPr/>
            </a:pPr>
            <a:r>
              <a:rPr lang="en-US" kern="0" dirty="0"/>
              <a:t>	</a:t>
            </a:r>
            <a:br>
              <a:rPr lang="en-US" kern="0" dirty="0"/>
            </a:br>
            <a:endParaRPr lang="en-US" kern="0" dirty="0"/>
          </a:p>
          <a:p>
            <a:pPr>
              <a:defRPr/>
            </a:pPr>
            <a:endParaRPr lang="en-US" sz="2000" kern="0" dirty="0"/>
          </a:p>
          <a:p>
            <a:pPr>
              <a:defRPr/>
            </a:pPr>
            <a:endParaRPr lang="en-US" sz="2000" kern="0" dirty="0"/>
          </a:p>
          <a:p>
            <a:pPr>
              <a:defRPr/>
            </a:pPr>
            <a:r>
              <a:rPr lang="en-US" sz="2000" kern="0" dirty="0"/>
              <a:t>		</a:t>
            </a:r>
            <a:br>
              <a:rPr lang="en-US" sz="2000" kern="0" dirty="0"/>
            </a:br>
            <a:r>
              <a:rPr lang="en-US" sz="2400" kern="0" dirty="0"/>
              <a:t/>
            </a:r>
            <a:br>
              <a:rPr lang="en-US" sz="2400" kern="0" dirty="0"/>
            </a:br>
            <a:endParaRPr lang="en-US" sz="2400" kern="0" dirty="0"/>
          </a:p>
          <a:p>
            <a:pPr>
              <a:defRPr/>
            </a:pPr>
            <a:endParaRPr lang="en-US" sz="1400" kern="0" dirty="0">
              <a:solidFill>
                <a:srgbClr val="FFC000"/>
              </a:solidFill>
            </a:endParaRP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302" y="2282765"/>
            <a:ext cx="1872208" cy="57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827584" y="610246"/>
            <a:ext cx="8496944" cy="303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829" tIns="54914" rIns="109829" bIns="54914">
            <a:spAutoFit/>
          </a:bodyPr>
          <a:lstStyle/>
          <a:p>
            <a:pPr lvl="1" defTabSz="913332">
              <a:lnSpc>
                <a:spcPct val="150000"/>
              </a:lnSpc>
              <a:defRPr/>
            </a:pPr>
            <a:endParaRPr lang="en-US" sz="400" dirty="0">
              <a:solidFill>
                <a:schemeClr val="tx1">
                  <a:lumMod val="85000"/>
                  <a:lumOff val="15000"/>
                </a:schemeClr>
              </a:solidFill>
              <a:latin typeface="Myriad Pro" pitchFamily="34" charset="0"/>
              <a:cs typeface="Arial" charset="0"/>
            </a:endParaRPr>
          </a:p>
          <a:p>
            <a:pPr defTabSz="913332">
              <a:tabLst>
                <a:tab pos="361950" algn="l"/>
              </a:tabLst>
              <a:defRPr/>
            </a:pPr>
            <a:endParaRPr lang="en-US" sz="1600" dirty="0" smtClean="0">
              <a:solidFill>
                <a:schemeClr val="bg2">
                  <a:lumMod val="50000"/>
                </a:schemeClr>
              </a:solidFill>
              <a:latin typeface="Calibri Light" pitchFamily="34" charset="0"/>
              <a:cs typeface="Arial" charset="0"/>
            </a:endParaRPr>
          </a:p>
          <a:p>
            <a:pPr defTabSz="913332">
              <a:tabLst>
                <a:tab pos="361950" algn="l"/>
              </a:tabLst>
              <a:defRPr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Thomas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Calibri Light" pitchFamily="34" charset="0"/>
                <a:cs typeface="Calibri Light" panose="020F0302020204030204" pitchFamily="34" charset="0"/>
              </a:rPr>
              <a:t>Heege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Calibri Light" pitchFamily="34" charset="0"/>
              <a:cs typeface="Calibri Light" panose="020F0302020204030204" pitchFamily="34" charset="0"/>
            </a:endParaRPr>
          </a:p>
          <a:p>
            <a:pPr defTabSz="913332">
              <a:tabLst>
                <a:tab pos="361950" algn="l"/>
              </a:tabLst>
              <a:defRPr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alibri Light" pitchFamily="34" charset="0"/>
                <a:cs typeface="Calibri Light" panose="020F0302020204030204" pitchFamily="34" charset="0"/>
              </a:rPr>
              <a:t>heege@eomap.de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913332">
              <a:tabLst>
                <a:tab pos="361950" algn="l"/>
              </a:tabLst>
              <a:defRPr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defTabSz="913332">
              <a:tabLst>
                <a:tab pos="361950" algn="l"/>
              </a:tabLst>
              <a:defRPr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defTabSz="913332">
              <a:tabLst>
                <a:tab pos="361950" algn="l"/>
              </a:tabLst>
              <a:defRPr/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defTabSz="913332">
              <a:tabLst>
                <a:tab pos="361950" algn="l"/>
              </a:tabLst>
              <a:defRPr/>
            </a:pP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  <a:cs typeface="Arial" charset="0"/>
            </a:endParaRPr>
          </a:p>
          <a:p>
            <a:pPr defTabSz="913332">
              <a:tabLst>
                <a:tab pos="361950" algn="l"/>
              </a:tabLst>
              <a:defRPr/>
            </a:pPr>
            <a:endParaRPr lang="en-US" sz="1600" dirty="0">
              <a:latin typeface="Calibri Light" panose="020F0302020204030204" pitchFamily="34" charset="0"/>
              <a:cs typeface="Arial" charset="0"/>
            </a:endParaRPr>
          </a:p>
          <a:p>
            <a:pPr defTabSz="913332">
              <a:tabLst>
                <a:tab pos="361950" algn="l"/>
              </a:tabLst>
              <a:defRPr/>
            </a:pPr>
            <a:r>
              <a:rPr lang="en-US" sz="1600" dirty="0">
                <a:latin typeface="Calibri Light" panose="020F0302020204030204" pitchFamily="34" charset="0"/>
                <a:cs typeface="Arial" charset="0"/>
              </a:rPr>
              <a:t>EOMAP GmbH &amp; Co.KG</a:t>
            </a:r>
          </a:p>
          <a:p>
            <a:pPr defTabSz="913332">
              <a:tabLst>
                <a:tab pos="361950" algn="l"/>
              </a:tabLst>
              <a:defRPr/>
            </a:pPr>
            <a:r>
              <a:rPr lang="en-US" sz="1600" dirty="0" err="1">
                <a:latin typeface="Calibri Light" panose="020F0302020204030204" pitchFamily="34" charset="0"/>
                <a:cs typeface="Arial" charset="0"/>
              </a:rPr>
              <a:t>Schlosshof</a:t>
            </a:r>
            <a:r>
              <a:rPr lang="en-US" sz="1600" dirty="0">
                <a:latin typeface="Calibri Light" panose="020F0302020204030204" pitchFamily="34" charset="0"/>
                <a:cs typeface="Arial" charset="0"/>
              </a:rPr>
              <a:t> 4, 82229 </a:t>
            </a:r>
            <a:r>
              <a:rPr lang="en-US" sz="1600" dirty="0" err="1">
                <a:latin typeface="Calibri Light" panose="020F0302020204030204" pitchFamily="34" charset="0"/>
                <a:cs typeface="Arial" charset="0"/>
              </a:rPr>
              <a:t>Seefeld</a:t>
            </a:r>
            <a:r>
              <a:rPr lang="en-US" sz="1600" dirty="0">
                <a:latin typeface="Calibri Light" panose="020F0302020204030204" pitchFamily="34" charset="0"/>
                <a:cs typeface="Arial" charset="0"/>
              </a:rPr>
              <a:t>, Germany</a:t>
            </a:r>
          </a:p>
          <a:p>
            <a:pPr defTabSz="913332">
              <a:tabLst>
                <a:tab pos="361950" algn="l"/>
              </a:tabLst>
              <a:defRPr/>
            </a:pPr>
            <a:r>
              <a:rPr lang="en-US" sz="1600" dirty="0">
                <a:latin typeface="Calibri Light" panose="020F0302020204030204" pitchFamily="34" charset="0"/>
                <a:cs typeface="Arial" charset="0"/>
              </a:rPr>
              <a:t>info@eomap.com, +49 (0)8152 9986 110</a:t>
            </a:r>
          </a:p>
        </p:txBody>
      </p:sp>
    </p:spTree>
    <p:extLst>
      <p:ext uri="{BB962C8B-B14F-4D97-AF65-F5344CB8AC3E}">
        <p14:creationId xmlns:p14="http://schemas.microsoft.com/office/powerpoint/2010/main" val="3643313739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86"/>
          </a:xfrm>
        </p:spPr>
        <p:txBody>
          <a:bodyPr/>
          <a:lstStyle/>
          <a:p>
            <a:pPr algn="ctr"/>
            <a:r>
              <a:rPr lang="de-DE" sz="2200" b="1" dirty="0" err="1" smtClean="0">
                <a:latin typeface="Calibri Light" pitchFamily="34" charset="0"/>
              </a:rPr>
              <a:t>Comparison</a:t>
            </a:r>
            <a:r>
              <a:rPr lang="de-DE" sz="2200" b="1" dirty="0" smtClean="0">
                <a:latin typeface="Calibri Light" pitchFamily="34" charset="0"/>
              </a:rPr>
              <a:t/>
            </a:r>
            <a:br>
              <a:rPr lang="de-DE" sz="2200" b="1" dirty="0" smtClean="0">
                <a:latin typeface="Calibri Light" pitchFamily="34" charset="0"/>
              </a:rPr>
            </a:br>
            <a:r>
              <a:rPr lang="de-DE" sz="2200" b="1" dirty="0" smtClean="0">
                <a:latin typeface="Calibri Light" pitchFamily="34" charset="0"/>
              </a:rPr>
              <a:t>BATHY45 vs. GEBCO</a:t>
            </a:r>
            <a:endParaRPr lang="de-DE" sz="2200" b="1" dirty="0">
              <a:latin typeface="Calibri Light" pitchFamily="34" charset="0"/>
            </a:endParaRPr>
          </a:p>
        </p:txBody>
      </p:sp>
      <p:pic>
        <p:nvPicPr>
          <p:cNvPr id="2051" name="Picture 3" descr="D:\Vergleich_Bathy50-Tcarta\Vergleich_GEBCO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164" y="1270917"/>
            <a:ext cx="7915276" cy="4678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989228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3960000" cy="2795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3960000" cy="278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213667"/>
            <a:ext cx="3960000" cy="2807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400" dirty="0" smtClean="0">
                <a:solidFill>
                  <a:schemeClr val="bg1"/>
                </a:solidFill>
                <a:latin typeface="Calibri Light" pitchFamily="34" charset="0"/>
              </a:rPr>
              <a:t>Seafloor Habitat Mapping</a:t>
            </a:r>
          </a:p>
          <a:p>
            <a:pPr marL="336550" indent="-336550" algn="ctr">
              <a:lnSpc>
                <a:spcPct val="100000"/>
              </a:lnSpc>
              <a:spcBef>
                <a:spcPts val="363"/>
              </a:spcBef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>
                <a:solidFill>
                  <a:schemeClr val="bg1"/>
                </a:solidFill>
                <a:latin typeface="Calibri Light" pitchFamily="34" charset="0"/>
              </a:rPr>
              <a:t>Integrated Coastal Zone Management India, ESA-</a:t>
            </a:r>
            <a:r>
              <a:rPr lang="en-US" sz="1600" dirty="0" err="1" smtClean="0">
                <a:solidFill>
                  <a:schemeClr val="bg1"/>
                </a:solidFill>
                <a:latin typeface="Calibri Light" pitchFamily="34" charset="0"/>
              </a:rPr>
              <a:t>WorldBank</a:t>
            </a:r>
            <a:r>
              <a:rPr lang="en-US" sz="1600" dirty="0" smtClean="0">
                <a:solidFill>
                  <a:schemeClr val="bg1"/>
                </a:solidFill>
                <a:latin typeface="Calibri Light" pitchFamily="34" charset="0"/>
              </a:rPr>
              <a:t> eoworld2</a:t>
            </a:r>
          </a:p>
        </p:txBody>
      </p:sp>
      <p:sp>
        <p:nvSpPr>
          <p:cNvPr id="6" name="Rechteck 5"/>
          <p:cNvSpPr/>
          <p:nvPr/>
        </p:nvSpPr>
        <p:spPr>
          <a:xfrm>
            <a:off x="4572000" y="980728"/>
            <a:ext cx="33073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Lakshadweep region and Palk Bay</a:t>
            </a:r>
          </a:p>
          <a:p>
            <a:pPr>
              <a:buFont typeface="Arial" pitchFamily="34" charset="0"/>
              <a:buChar char="•"/>
            </a:pPr>
            <a:r>
              <a:rPr 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Major benthic classes</a:t>
            </a:r>
          </a:p>
          <a:p>
            <a:pPr>
              <a:buFont typeface="Arial" pitchFamily="34" charset="0"/>
              <a:buChar char="•"/>
            </a:pPr>
            <a:r>
              <a:rPr 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Subclasses</a:t>
            </a:r>
          </a:p>
          <a:p>
            <a:pPr>
              <a:buFont typeface="Arial" pitchFamily="34" charset="0"/>
              <a:buChar char="•"/>
            </a:pPr>
            <a:r>
              <a:rPr 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Geomorphology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323528" y="1052736"/>
            <a:ext cx="8820472" cy="2450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marL="336550" indent="-336550">
              <a:spcBef>
                <a:spcPts val="363"/>
              </a:spcBef>
              <a:spcAft>
                <a:spcPts val="1200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Global satellite service provider</a:t>
            </a:r>
            <a:r>
              <a:rPr lang="en-US" sz="2000" dirty="0" smtClean="0">
                <a:solidFill>
                  <a:srgbClr val="404040"/>
                </a:solidFill>
                <a:latin typeface="Calibri Light" pitchFamily="34" charset="0"/>
              </a:rPr>
              <a:t> for offshore and water industries</a:t>
            </a:r>
            <a:endParaRPr lang="en-US" sz="2000" dirty="0">
              <a:solidFill>
                <a:srgbClr val="404040"/>
              </a:solidFill>
              <a:latin typeface="Calibri Light" pitchFamily="34" charset="0"/>
            </a:endParaRPr>
          </a:p>
          <a:p>
            <a:pPr marL="336550" indent="-336550">
              <a:spcBef>
                <a:spcPts val="363"/>
              </a:spcBef>
              <a:spcAft>
                <a:spcPts val="1200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Core services: </a:t>
            </a:r>
            <a:r>
              <a:rPr lang="en-US" sz="2000" b="1" dirty="0">
                <a:solidFill>
                  <a:srgbClr val="404040"/>
                </a:solidFill>
                <a:latin typeface="Calibri Light" pitchFamily="34" charset="0"/>
              </a:rPr>
              <a:t>mapping </a:t>
            </a: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&amp; </a:t>
            </a:r>
            <a:r>
              <a:rPr lang="en-US" sz="2000" b="1" dirty="0">
                <a:solidFill>
                  <a:srgbClr val="404040"/>
                </a:solidFill>
                <a:latin typeface="Calibri Light" pitchFamily="34" charset="0"/>
              </a:rPr>
              <a:t>monitoring of </a:t>
            </a: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inland, coastal </a:t>
            </a:r>
            <a:r>
              <a:rPr lang="en-US" sz="2000" b="1" dirty="0">
                <a:solidFill>
                  <a:srgbClr val="404040"/>
                </a:solidFill>
                <a:latin typeface="Calibri Light" pitchFamily="34" charset="0"/>
              </a:rPr>
              <a:t>and marine </a:t>
            </a: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environments</a:t>
            </a:r>
          </a:p>
          <a:p>
            <a:pPr marL="336550" indent="-336550">
              <a:spcBef>
                <a:spcPts val="363"/>
              </a:spcBef>
              <a:spcAft>
                <a:spcPts val="1200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000" dirty="0" smtClean="0">
                <a:solidFill>
                  <a:srgbClr val="404040"/>
                </a:solidFill>
                <a:latin typeface="Calibri Light" pitchFamily="34" charset="0"/>
              </a:rPr>
              <a:t>15 years of systematic development on SDB related technologies</a:t>
            </a:r>
          </a:p>
          <a:p>
            <a:pPr>
              <a:spcBef>
                <a:spcPts val="363"/>
              </a:spcBef>
              <a:spcAft>
                <a:spcPts val="120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2000" dirty="0" smtClean="0">
              <a:solidFill>
                <a:srgbClr val="404040"/>
              </a:solidFill>
              <a:latin typeface="Calibri Light" pitchFamily="34" charset="0"/>
            </a:endParaRP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2000" dirty="0">
              <a:solidFill>
                <a:srgbClr val="404040"/>
              </a:solidFill>
              <a:latin typeface="Calibri Light" pitchFamily="34" charset="0"/>
            </a:endParaRPr>
          </a:p>
        </p:txBody>
      </p:sp>
      <p:sp>
        <p:nvSpPr>
          <p:cNvPr id="16" name="Textfeld 12"/>
          <p:cNvSpPr txBox="1"/>
          <p:nvPr/>
        </p:nvSpPr>
        <p:spPr>
          <a:xfrm>
            <a:off x="792163" y="231775"/>
            <a:ext cx="75596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ts val="4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About EOMAP </a:t>
            </a:r>
            <a:endParaRPr lang="de-DE" sz="2400" dirty="0">
              <a:solidFill>
                <a:schemeClr val="bg1"/>
              </a:solidFill>
              <a:latin typeface="Calibri Light" pitchFamily="34" charset="0"/>
              <a:ea typeface="+mj-ea"/>
              <a:cs typeface="+mj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59326" y="6320356"/>
            <a:ext cx="3671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kern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Headquarter in Castle </a:t>
            </a:r>
            <a:r>
              <a:rPr lang="en-US" sz="1600" kern="0" dirty="0" err="1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Seefeld</a:t>
            </a:r>
            <a:r>
              <a:rPr lang="en-US" sz="1600" kern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 </a:t>
            </a:r>
          </a:p>
          <a:p>
            <a:pPr algn="ctr" eaLnBrk="0" hangingPunct="0">
              <a:defRPr/>
            </a:pPr>
            <a:r>
              <a:rPr lang="en-US" sz="1200" kern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(30min distance to Munich)</a:t>
            </a:r>
            <a:endParaRPr lang="en-US" sz="1200" kern="0" dirty="0">
              <a:solidFill>
                <a:schemeClr val="bg2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" name="Picture 4" descr="http://www.eisenherz.com/wp-content/themes/eisenherz/images/Locati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87" y="3150572"/>
            <a:ext cx="3954311" cy="254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 descr="Ic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11760" y="4270601"/>
            <a:ext cx="353336" cy="45454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051" y="3140968"/>
            <a:ext cx="4692437" cy="255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305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462856" y="1419126"/>
            <a:ext cx="2095743" cy="829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Kompsat-3, 0.7m</a:t>
            </a:r>
          </a:p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Red Sea</a:t>
            </a:r>
          </a:p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Validated against MBES</a:t>
            </a:r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3545735" y="1412776"/>
            <a:ext cx="2025596" cy="829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WorldView-2, 2m</a:t>
            </a:r>
          </a:p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West-Australia</a:t>
            </a:r>
          </a:p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Validated against </a:t>
            </a:r>
            <a:r>
              <a:rPr lang="en-US" altLang="en-US" sz="1600" dirty="0" err="1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Lidar</a:t>
            </a:r>
            <a:endParaRPr lang="en-US" altLang="en-US" sz="1600" dirty="0">
              <a:solidFill>
                <a:srgbClr val="404040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289600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205184"/>
            <a:ext cx="296000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468313" y="188913"/>
            <a:ext cx="7704137" cy="557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eaLnBrk="1" hangingPunct="1">
              <a:lnSpc>
                <a:spcPct val="115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800" dirty="0" smtClean="0">
                <a:solidFill>
                  <a:srgbClr val="FFFFFF"/>
                </a:solidFill>
                <a:latin typeface="Calibri Light" pitchFamily="34" charset="0"/>
                <a:cs typeface="Calibri Light" pitchFamily="34" charset="0"/>
              </a:rPr>
              <a:t>Vertical uncertainties</a:t>
            </a:r>
            <a:endParaRPr lang="en-US" altLang="en-US" sz="2800" dirty="0">
              <a:solidFill>
                <a:srgbClr val="FFFFFF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347" y="2205184"/>
            <a:ext cx="2930653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516216" y="1412776"/>
            <a:ext cx="2025596" cy="829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WorldView-2, 2m</a:t>
            </a:r>
          </a:p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Caribbean Sea</a:t>
            </a:r>
          </a:p>
          <a:p>
            <a: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1600" dirty="0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Validated against </a:t>
            </a:r>
            <a:r>
              <a:rPr lang="en-US" altLang="en-US" sz="1600" dirty="0" err="1">
                <a:solidFill>
                  <a:srgbClr val="404040"/>
                </a:solidFill>
                <a:latin typeface="Calibri Light" pitchFamily="34" charset="0"/>
                <a:cs typeface="Calibri Light" pitchFamily="34" charset="0"/>
              </a:rPr>
              <a:t>Lidar</a:t>
            </a:r>
            <a:endParaRPr lang="en-US" altLang="en-US" sz="1600" dirty="0">
              <a:solidFill>
                <a:srgbClr val="404040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9" name="Rechteck 9"/>
          <p:cNvSpPr>
            <a:spLocks noChangeArrowheads="1"/>
          </p:cNvSpPr>
          <p:nvPr/>
        </p:nvSpPr>
        <p:spPr bwMode="auto">
          <a:xfrm>
            <a:off x="179512" y="5301208"/>
            <a:ext cx="8784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528763" indent="-1528763">
              <a:tabLst>
                <a:tab pos="1528763" algn="l"/>
              </a:tabLst>
            </a:pPr>
            <a:r>
              <a:rPr lang="en-US" dirty="0" smtClean="0">
                <a:latin typeface="Calibri Light" pitchFamily="34" charset="0"/>
                <a:cs typeface="Calibri Light" pitchFamily="34" charset="0"/>
              </a:rPr>
              <a:t>Uncertainties = 	</a:t>
            </a:r>
            <a:r>
              <a:rPr lang="en-US" i="1" dirty="0" smtClean="0">
                <a:latin typeface="Calibri Light" pitchFamily="34" charset="0"/>
                <a:cs typeface="Calibri Light" pitchFamily="34" charset="0"/>
              </a:rPr>
              <a:t>f(atm., adjacency, water surface, </a:t>
            </a:r>
            <a:r>
              <a:rPr lang="en-US" i="1" dirty="0" err="1" smtClean="0">
                <a:latin typeface="Calibri Light" pitchFamily="34" charset="0"/>
                <a:cs typeface="Calibri Light" pitchFamily="34" charset="0"/>
              </a:rPr>
              <a:t>aborbers</a:t>
            </a:r>
            <a:r>
              <a:rPr lang="en-US" i="1" dirty="0" smtClean="0">
                <a:latin typeface="Calibri Light" pitchFamily="34" charset="0"/>
                <a:cs typeface="Calibri Light" pitchFamily="34" charset="0"/>
              </a:rPr>
              <a:t> and </a:t>
            </a:r>
            <a:r>
              <a:rPr lang="en-US" i="1" dirty="0" err="1" smtClean="0">
                <a:latin typeface="Calibri Light" pitchFamily="34" charset="0"/>
                <a:cs typeface="Calibri Light" pitchFamily="34" charset="0"/>
              </a:rPr>
              <a:t>backscatterers</a:t>
            </a:r>
            <a:r>
              <a:rPr lang="en-US" i="1" dirty="0" smtClean="0">
                <a:latin typeface="Calibri Light" pitchFamily="34" charset="0"/>
                <a:cs typeface="Calibri Light" pitchFamily="34" charset="0"/>
              </a:rPr>
              <a:t> of the water column, seafloor, water depth, </a:t>
            </a:r>
            <a:r>
              <a:rPr lang="en-US" i="1" dirty="0" err="1" smtClean="0">
                <a:latin typeface="Calibri Light" pitchFamily="34" charset="0"/>
                <a:cs typeface="Calibri Light" pitchFamily="34" charset="0"/>
              </a:rPr>
              <a:t>seastate</a:t>
            </a:r>
            <a:r>
              <a:rPr lang="en-US" i="1" dirty="0" smtClean="0">
                <a:latin typeface="Calibri Light" pitchFamily="34" charset="0"/>
                <a:cs typeface="Calibri Light" pitchFamily="34" charset="0"/>
              </a:rPr>
              <a:t>, sun and sensor geometry, SNR ratio) </a:t>
            </a:r>
            <a:endParaRPr lang="en-US" i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835696" y="4221088"/>
            <a:ext cx="1152128" cy="50405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788024" y="4221088"/>
            <a:ext cx="1152128" cy="50405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2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7812360" y="4221088"/>
            <a:ext cx="1152128" cy="50405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003887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095" y="2029297"/>
            <a:ext cx="8460432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3528392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3528392" cy="249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548680"/>
            <a:ext cx="3542803" cy="24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059832" cy="194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03648" y="3501008"/>
            <a:ext cx="133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5605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852936"/>
            <a:ext cx="43924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392488" cy="278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989660" cy="28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7987268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0" y="188913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400"/>
              </a:spcBef>
              <a:defRPr/>
            </a:pPr>
            <a:r>
              <a:rPr lang="de-DE" sz="2800" kern="0" dirty="0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Online: </a:t>
            </a:r>
            <a:r>
              <a:rPr lang="de-DE" sz="2800" kern="0" dirty="0" err="1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actual</a:t>
            </a:r>
            <a:r>
              <a:rPr lang="de-DE" sz="2800" kern="0" dirty="0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2800" kern="0" dirty="0" err="1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and</a:t>
            </a:r>
            <a:r>
              <a:rPr lang="de-DE" sz="2800" kern="0" dirty="0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2800" kern="0" dirty="0" err="1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historic</a:t>
            </a:r>
            <a:r>
              <a:rPr lang="de-DE" sz="2800" kern="0" dirty="0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 marine environmental </a:t>
            </a:r>
            <a:r>
              <a:rPr lang="de-DE" sz="2800" kern="0" dirty="0" err="1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information</a:t>
            </a:r>
            <a:endParaRPr lang="de-DE" sz="2800" kern="0" dirty="0">
              <a:solidFill>
                <a:schemeClr val="bg1"/>
              </a:solidFill>
              <a:latin typeface="Calibri Light" pitchFamily="34" charset="0"/>
              <a:cs typeface="Arial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68760"/>
            <a:ext cx="8580942" cy="455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777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116632"/>
            <a:ext cx="9036495" cy="76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lnSpc>
                <a:spcPct val="115000"/>
              </a:lnSpc>
            </a:pPr>
            <a:r>
              <a:rPr lang="en-US" altLang="de-DE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Continental monitoring &amp; access within few hours</a:t>
            </a:r>
          </a:p>
          <a:p>
            <a:pPr hangingPunct="1">
              <a:lnSpc>
                <a:spcPct val="115000"/>
              </a:lnSpc>
            </a:pPr>
            <a:r>
              <a:rPr lang="en-US" altLang="de-DE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e.g. http</a:t>
            </a:r>
            <a:r>
              <a:rPr lang="en-US" altLang="de-DE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://</a:t>
            </a:r>
            <a:r>
              <a:rPr lang="en-US" altLang="de-DE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eoapp.eomap.com</a:t>
            </a:r>
            <a:r>
              <a:rPr lang="en-US" altLang="de-DE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/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908720"/>
            <a:ext cx="9165364" cy="533532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016" y="884042"/>
            <a:ext cx="9144000" cy="549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904656" cy="354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771390042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:\Users\Knut\Dropbox_EOMAP\Dropbox\HeronIsland_Pic5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99592" y="188640"/>
            <a:ext cx="7459289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Bathymetric Grid, GBR,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en-US" sz="24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Australia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829826" y="1268760"/>
            <a:ext cx="3317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Calibri Light" pitchFamily="34" charset="0"/>
              </a:rPr>
              <a:t>Satellite Derived Bathymetric Grid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Calibri Light" pitchFamily="34" charset="0"/>
              </a:rPr>
              <a:t>2.0m grid spacing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Calibri Light" pitchFamily="34" charset="0"/>
              </a:rPr>
              <a:t>0-25m water depth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49292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99592" y="188640"/>
            <a:ext cx="7459289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Seafloor Reflectance over Bathymetric Data, </a:t>
            </a:r>
            <a:r>
              <a:rPr lang="en-US" sz="2400" kern="0" noProof="0" dirty="0" smtClean="0">
                <a:solidFill>
                  <a:schemeClr val="bg1"/>
                </a:solidFill>
                <a:latin typeface="Calibri Light" pitchFamily="34" charset="0"/>
              </a:rPr>
              <a:t>GBR, </a:t>
            </a:r>
            <a:r>
              <a:rPr lang="en-US" sz="2400" kern="0" dirty="0" smtClean="0">
                <a:solidFill>
                  <a:schemeClr val="bg1"/>
                </a:solidFill>
                <a:latin typeface="Calibri Light" pitchFamily="34" charset="0"/>
              </a:rPr>
              <a:t>Australia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506276" y="1268760"/>
            <a:ext cx="3641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Calibri Light" pitchFamily="34" charset="0"/>
              </a:rPr>
              <a:t>Satellite Derived Seafloor Reflectance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Calibri Light" pitchFamily="34" charset="0"/>
              </a:rPr>
              <a:t>2.0m grid spacing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42019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58614"/>
            <a:ext cx="8229600" cy="562074"/>
          </a:xfrm>
        </p:spPr>
        <p:txBody>
          <a:bodyPr/>
          <a:lstStyle/>
          <a:p>
            <a:pPr algn="ctr"/>
            <a:r>
              <a:rPr lang="de-DE" sz="2400" dirty="0" err="1" smtClean="0">
                <a:latin typeface="Calibri Light" pitchFamily="34" charset="0"/>
              </a:rPr>
              <a:t>Markets</a:t>
            </a:r>
            <a:r>
              <a:rPr lang="de-DE" sz="2400" dirty="0" smtClean="0">
                <a:latin typeface="Calibri Light" pitchFamily="34" charset="0"/>
              </a:rPr>
              <a:t> </a:t>
            </a:r>
            <a:r>
              <a:rPr lang="de-DE" sz="2400" dirty="0" err="1" smtClean="0">
                <a:latin typeface="Calibri Light" pitchFamily="34" charset="0"/>
              </a:rPr>
              <a:t>and</a:t>
            </a:r>
            <a:r>
              <a:rPr lang="de-DE" sz="2400" dirty="0" smtClean="0">
                <a:latin typeface="Calibri Light" pitchFamily="34" charset="0"/>
              </a:rPr>
              <a:t> </a:t>
            </a:r>
            <a:r>
              <a:rPr lang="de-DE" sz="2400" dirty="0" err="1" smtClean="0">
                <a:latin typeface="Calibri Light" pitchFamily="34" charset="0"/>
              </a:rPr>
              <a:t>client</a:t>
            </a:r>
            <a:r>
              <a:rPr lang="de-DE" sz="2400" dirty="0" smtClean="0">
                <a:latin typeface="Calibri Light" pitchFamily="34" charset="0"/>
              </a:rPr>
              <a:t> </a:t>
            </a:r>
            <a:r>
              <a:rPr lang="de-DE" sz="2400" dirty="0" err="1" smtClean="0">
                <a:latin typeface="Calibri Light" pitchFamily="34" charset="0"/>
              </a:rPr>
              <a:t>groups</a:t>
            </a:r>
            <a:r>
              <a:rPr lang="de-DE" sz="2400" dirty="0" smtClean="0">
                <a:latin typeface="Calibri Light" pitchFamily="34" charset="0"/>
              </a:rPr>
              <a:t>: </a:t>
            </a:r>
            <a:br>
              <a:rPr lang="de-DE" sz="2400" dirty="0" smtClean="0">
                <a:latin typeface="Calibri Light" pitchFamily="34" charset="0"/>
              </a:rPr>
            </a:br>
            <a:r>
              <a:rPr lang="de-DE" sz="2400" dirty="0" smtClean="0">
                <a:latin typeface="Calibri Light" pitchFamily="34" charset="0"/>
              </a:rPr>
              <a:t>Blue </a:t>
            </a:r>
            <a:r>
              <a:rPr lang="de-DE" sz="2400" dirty="0" err="1" smtClean="0">
                <a:latin typeface="Calibri Light" pitchFamily="34" charset="0"/>
              </a:rPr>
              <a:t>economy</a:t>
            </a:r>
            <a:endParaRPr lang="de-DE" sz="2400" dirty="0">
              <a:latin typeface="Calibri Light" pitchFamily="34" charset="0"/>
            </a:endParaRPr>
          </a:p>
        </p:txBody>
      </p:sp>
      <p:sp>
        <p:nvSpPr>
          <p:cNvPr id="18434" name="AutoShape 2" descr="Bildergebnis für fugro"/>
          <p:cNvSpPr>
            <a:spLocks noChangeAspect="1" noChangeArrowheads="1"/>
          </p:cNvSpPr>
          <p:nvPr/>
        </p:nvSpPr>
        <p:spPr bwMode="auto">
          <a:xfrm>
            <a:off x="155575" y="-288925"/>
            <a:ext cx="876300" cy="609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Picture 14" descr="ILF Consulting Engineer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797154"/>
            <a:ext cx="520302" cy="6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ustralian Government - Geoscience Australi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7" y="2132856"/>
            <a:ext cx="624069" cy="432048"/>
          </a:xfrm>
          <a:prstGeom prst="rect">
            <a:avLst/>
          </a:prstGeom>
          <a:noFill/>
        </p:spPr>
      </p:pic>
      <p:pic>
        <p:nvPicPr>
          <p:cNvPr id="13" name="Picture 8" descr="NOAA logo.sv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490494" cy="4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ONABI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412778"/>
            <a:ext cx="1050216" cy="3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ttp://auvac.org/uploads/organization/Atlas%20Elektronik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3284984"/>
            <a:ext cx="1320969" cy="25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woodside-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5517234"/>
            <a:ext cx="776043" cy="42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Shell Logo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5" y="5445224"/>
            <a:ext cx="565109" cy="5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 descr="Logo der BP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445226"/>
            <a:ext cx="434598" cy="57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://cdn.vanoord.com/profiles/vanoord/themes/vanoord/images/logo-vanoord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869162"/>
            <a:ext cx="1059600" cy="332041"/>
          </a:xfrm>
          <a:prstGeom prst="rect">
            <a:avLst/>
          </a:prstGeom>
          <a:noFill/>
        </p:spPr>
      </p:pic>
      <p:pic>
        <p:nvPicPr>
          <p:cNvPr id="20" name="Picture 8" descr="Emblem of the BSH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2132856"/>
            <a:ext cx="293849" cy="575944"/>
          </a:xfrm>
          <a:prstGeom prst="rect">
            <a:avLst/>
          </a:prstGeom>
          <a:noFill/>
        </p:spPr>
      </p:pic>
      <p:pic>
        <p:nvPicPr>
          <p:cNvPr id="21" name="Picture 10" descr="https://avanti.envitia.com/inc/img/pig/ukho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9" y="2060848"/>
            <a:ext cx="669725" cy="504056"/>
          </a:xfrm>
          <a:prstGeom prst="rect">
            <a:avLst/>
          </a:prstGeom>
          <a:noFill/>
        </p:spPr>
      </p:pic>
      <p:pic>
        <p:nvPicPr>
          <p:cNvPr id="22" name="Picture 12" descr="http://www.commissionoceanindien.org/images/logos/coi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5" y="1052738"/>
            <a:ext cx="1159859" cy="287095"/>
          </a:xfrm>
          <a:prstGeom prst="rect">
            <a:avLst/>
          </a:prstGeom>
          <a:noFill/>
        </p:spPr>
      </p:pic>
      <p:pic>
        <p:nvPicPr>
          <p:cNvPr id="23" name="Picture 16" descr="Government Site Builde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2132856"/>
            <a:ext cx="648072" cy="432048"/>
          </a:xfrm>
          <a:prstGeom prst="rect">
            <a:avLst/>
          </a:prstGeom>
          <a:noFill/>
        </p:spPr>
      </p:pic>
      <p:pic>
        <p:nvPicPr>
          <p:cNvPr id="24" name="Picture 18" descr="http://www.eifl.net/system/files/201305/world-bank-logo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5" y="4581128"/>
            <a:ext cx="1322588" cy="294604"/>
          </a:xfrm>
          <a:prstGeom prst="rect">
            <a:avLst/>
          </a:prstGeom>
          <a:noFill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2708920"/>
            <a:ext cx="71645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INPEX CORPORATION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564"/>
          <a:stretch>
            <a:fillRect/>
          </a:stretch>
        </p:blipFill>
        <p:spPr bwMode="auto">
          <a:xfrm>
            <a:off x="5724129" y="5805266"/>
            <a:ext cx="1230977" cy="222229"/>
          </a:xfrm>
          <a:prstGeom prst="rect">
            <a:avLst/>
          </a:prstGeom>
          <a:noFill/>
        </p:spPr>
      </p:pic>
      <p:pic>
        <p:nvPicPr>
          <p:cNvPr id="27" name="Picture 4" descr="Home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3" y="3861048"/>
            <a:ext cx="1248139" cy="288032"/>
          </a:xfrm>
          <a:prstGeom prst="rect">
            <a:avLst/>
          </a:prstGeom>
          <a:noFill/>
        </p:spPr>
      </p:pic>
      <p:pic>
        <p:nvPicPr>
          <p:cNvPr id="28" name="Picture 2" descr="https://encrypted-tbn3.gstatic.com/images?q=tbn:ANd9GcSinl9SzC73xph2jgYTUSMPG8i4vAuiGg39b4K4oHv2HGodhdlF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3429000"/>
            <a:ext cx="34256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52736"/>
            <a:ext cx="360040" cy="360040"/>
          </a:xfrm>
          <a:prstGeom prst="rect">
            <a:avLst/>
          </a:prstGeom>
        </p:spPr>
      </p:pic>
      <p:pic>
        <p:nvPicPr>
          <p:cNvPr id="30" name="Picture 18" descr="http://www.burrenconnect.ie/UserFiles/Image/GSI_LOGO.jp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2"/>
            <a:ext cx="648072" cy="28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http://www.dolphingeo.com/homepage/logo.jp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705078" cy="360040"/>
          </a:xfrm>
          <a:prstGeom prst="rect">
            <a:avLst/>
          </a:prstGeom>
          <a:noFill/>
        </p:spPr>
      </p:pic>
      <p:pic>
        <p:nvPicPr>
          <p:cNvPr id="32" name="Picture 4" descr="http://media.directionsmedia.net/directionsmag/channels/pressreleases/Proteus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5" y="1700810"/>
            <a:ext cx="576064" cy="161611"/>
          </a:xfrm>
          <a:prstGeom prst="rect">
            <a:avLst/>
          </a:prstGeom>
          <a:noFill/>
        </p:spPr>
      </p:pic>
      <p:pic>
        <p:nvPicPr>
          <p:cNvPr id="33" name="Picture 6" descr="http://www.abpmer.co.uk/admin/content/files/assets/logo-48px-height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5346357"/>
            <a:ext cx="1141488" cy="314893"/>
          </a:xfrm>
          <a:prstGeom prst="rect">
            <a:avLst/>
          </a:prstGeom>
          <a:noFill/>
        </p:spPr>
      </p:pic>
      <p:pic>
        <p:nvPicPr>
          <p:cNvPr id="34" name="Picture 11" descr="http://vancouver.setac.org/wp-content/uploads/2014/03/rio-tinto-logo.jp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5517232"/>
            <a:ext cx="745042" cy="153168"/>
          </a:xfrm>
          <a:prstGeom prst="rect">
            <a:avLst/>
          </a:prstGeom>
          <a:noFill/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672438" cy="39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648072" cy="28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1" descr="http://www.movab-d.de/BG/logo.gif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9" y="2780928"/>
            <a:ext cx="708793" cy="177916"/>
          </a:xfrm>
          <a:prstGeom prst="rect">
            <a:avLst/>
          </a:prstGeom>
          <a:noFill/>
        </p:spPr>
      </p:pic>
      <p:pic>
        <p:nvPicPr>
          <p:cNvPr id="45" name="Picture 4" descr="Fugro Logo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5733256"/>
            <a:ext cx="474336" cy="331202"/>
          </a:xfrm>
          <a:prstGeom prst="rect">
            <a:avLst/>
          </a:prstGeom>
          <a:noFill/>
        </p:spPr>
      </p:pic>
      <p:pic>
        <p:nvPicPr>
          <p:cNvPr id="46" name="Picture 6" descr="International Mappi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556794"/>
            <a:ext cx="1080914" cy="326061"/>
          </a:xfrm>
          <a:prstGeom prst="rect">
            <a:avLst/>
          </a:prstGeom>
          <a:noFill/>
        </p:spPr>
      </p:pic>
      <p:pic>
        <p:nvPicPr>
          <p:cNvPr id="47" name="Picture 8" descr="Universidad de Puerto Rico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7" y="1484784"/>
            <a:ext cx="628911" cy="248420"/>
          </a:xfrm>
          <a:prstGeom prst="rect">
            <a:avLst/>
          </a:prstGeom>
          <a:noFill/>
        </p:spPr>
      </p:pic>
      <p:pic>
        <p:nvPicPr>
          <p:cNvPr id="48" name="Picture 10" descr="http://www.esa.int/esalogo/images/logotype_screen/42_digital_logo_dark_blue_sign_A.png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5" y="5085184"/>
            <a:ext cx="751541" cy="476672"/>
          </a:xfrm>
          <a:prstGeom prst="rect">
            <a:avLst/>
          </a:prstGeom>
          <a:noFill/>
        </p:spPr>
      </p:pic>
      <p:pic>
        <p:nvPicPr>
          <p:cNvPr id="49" name="Picture 2" descr="https://www.usgs.gov/sites/all/themes/usgs_palladium/assets/css/img/USGS_black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7" y="2276874"/>
            <a:ext cx="712268" cy="262905"/>
          </a:xfrm>
          <a:prstGeom prst="rect">
            <a:avLst/>
          </a:prstGeom>
          <a:noFill/>
        </p:spPr>
      </p:pic>
      <p:pic>
        <p:nvPicPr>
          <p:cNvPr id="50" name="Picture 8" descr="http://www.kisrtalk.com/images/kisr%20logo%20master%20art%20work_kisr%20master%20c.jpg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9" y="1844824"/>
            <a:ext cx="827584" cy="262068"/>
          </a:xfrm>
          <a:prstGeom prst="rect">
            <a:avLst/>
          </a:prstGeom>
          <a:noFill/>
        </p:spPr>
      </p:pic>
      <p:pic>
        <p:nvPicPr>
          <p:cNvPr id="51" name="Picture 9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1" y="1772818"/>
            <a:ext cx="501169" cy="5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1" descr="http://www.vault.com/media/8995033/Foley-Hoag-Logo-WWH_4_2015.png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124746"/>
            <a:ext cx="890464" cy="290885"/>
          </a:xfrm>
          <a:prstGeom prst="rect">
            <a:avLst/>
          </a:prstGeom>
          <a:noFill/>
        </p:spPr>
      </p:pic>
      <p:pic>
        <p:nvPicPr>
          <p:cNvPr id="53" name="Picture 15" descr="http://misc.gis.tu-berlin.de/typo3-igg/ISPRS/workshop11/logos/logo_CSRSR.jpg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7" y="1988842"/>
            <a:ext cx="994593" cy="355899"/>
          </a:xfrm>
          <a:prstGeom prst="rect">
            <a:avLst/>
          </a:prstGeom>
          <a:noFill/>
        </p:spPr>
      </p:pic>
      <p:pic>
        <p:nvPicPr>
          <p:cNvPr id="54" name="Picture 17" descr="http://www.lak2007.uni-kiel.de/CAU-Logo.jp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493912" cy="228206"/>
          </a:xfrm>
          <a:prstGeom prst="rect">
            <a:avLst/>
          </a:prstGeom>
          <a:noFill/>
        </p:spPr>
      </p:pic>
      <p:pic>
        <p:nvPicPr>
          <p:cNvPr id="55" name="Picture 18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5" y="5085186"/>
            <a:ext cx="1061095" cy="34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0" descr="http://www.amecfw.com/multimedia/media/logo/logo.pn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5" y="3140968"/>
            <a:ext cx="557777" cy="576064"/>
          </a:xfrm>
          <a:prstGeom prst="rect">
            <a:avLst/>
          </a:prstGeom>
          <a:noFill/>
        </p:spPr>
      </p:pic>
      <p:pic>
        <p:nvPicPr>
          <p:cNvPr id="63" name="Picture 22" descr="http://web.proes.es/media/159/proes.jpg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9" y="5805264"/>
            <a:ext cx="910471" cy="290712"/>
          </a:xfrm>
          <a:prstGeom prst="rect">
            <a:avLst/>
          </a:prstGeom>
          <a:noFill/>
        </p:spPr>
      </p:pic>
      <p:pic>
        <p:nvPicPr>
          <p:cNvPr id="64" name="Picture 24" descr="https://pbs.twimg.com/profile_images/460711829543469056/as1qQajh.jpeg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844824"/>
            <a:ext cx="353616" cy="353616"/>
          </a:xfrm>
          <a:prstGeom prst="rect">
            <a:avLst/>
          </a:prstGeom>
          <a:noFill/>
        </p:spPr>
      </p:pic>
      <p:pic>
        <p:nvPicPr>
          <p:cNvPr id="65" name="Picture 26" descr="http://maritimes-cluster.de/CMSPages/GetFile.aspx?guid=4ff1ee21-3194-4710-b0a1-cbf8f2e7ba57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5805264"/>
            <a:ext cx="456928" cy="297632"/>
          </a:xfrm>
          <a:prstGeom prst="rect">
            <a:avLst/>
          </a:prstGeom>
          <a:noFill/>
        </p:spPr>
      </p:pic>
      <p:sp>
        <p:nvSpPr>
          <p:cNvPr id="66" name="Rechteck 65"/>
          <p:cNvSpPr/>
          <p:nvPr/>
        </p:nvSpPr>
        <p:spPr>
          <a:xfrm>
            <a:off x="0" y="908720"/>
            <a:ext cx="9144000" cy="52565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2406068" y="2348880"/>
            <a:ext cx="432617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117651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de-DE" sz="2800" kern="0" noProof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What</a:t>
            </a:r>
            <a:r>
              <a:rPr lang="de-DE" sz="2800" kern="0" noProof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800" kern="0" noProof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it‘s</a:t>
            </a:r>
            <a:r>
              <a:rPr lang="de-DE" sz="2800" kern="0" noProof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800" kern="0" noProof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about</a:t>
            </a:r>
            <a:r>
              <a:rPr lang="de-DE" sz="2800" kern="0" noProof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?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180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 rot="1412262">
            <a:off x="3301786" y="2347003"/>
            <a:ext cx="114941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Surface</a:t>
            </a:r>
            <a:r>
              <a:rPr lang="de-DE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oil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20298628">
            <a:off x="395536" y="3717032"/>
            <a:ext cx="125675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bathymetry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18977107">
            <a:off x="467544" y="4437112"/>
            <a:ext cx="145520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infrastructure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56176" y="5013176"/>
            <a:ext cx="206877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Surface</a:t>
            </a:r>
            <a:r>
              <a:rPr lang="de-DE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obstructions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308304" y="3645024"/>
            <a:ext cx="107446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platforms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19779992">
            <a:off x="2720962" y="3656629"/>
            <a:ext cx="156293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Water</a:t>
            </a:r>
            <a:r>
              <a:rPr lang="de-DE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column</a:t>
            </a:r>
            <a:endParaRPr lang="de-DE" dirty="0" smtClean="0">
              <a:latin typeface="Calibri Light" pitchFamily="34" charset="0"/>
              <a:cs typeface="Calibri Light" pitchFamily="34" charset="0"/>
            </a:endParaRPr>
          </a:p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properties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 rot="2406633">
            <a:off x="413633" y="1156213"/>
            <a:ext cx="1004249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Seafloor</a:t>
            </a:r>
            <a:r>
              <a:rPr lang="de-DE" dirty="0" smtClean="0">
                <a:latin typeface="Calibri Light" pitchFamily="34" charset="0"/>
                <a:cs typeface="Calibri Light" pitchFamily="34" charset="0"/>
              </a:rPr>
              <a:t> </a:t>
            </a:r>
          </a:p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habitats</a:t>
            </a:r>
            <a:r>
              <a:rPr lang="de-DE" dirty="0" smtClean="0">
                <a:latin typeface="Calibri Light" pitchFamily="34" charset="0"/>
                <a:cs typeface="Calibri Light" pitchFamily="34" charset="0"/>
              </a:rPr>
              <a:t> 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838508">
            <a:off x="5675638" y="2104517"/>
            <a:ext cx="207877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Seastate</a:t>
            </a:r>
            <a:r>
              <a:rPr lang="de-DE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parameters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20561827">
            <a:off x="2076173" y="4733317"/>
            <a:ext cx="2560316" cy="553998"/>
          </a:xfrm>
          <a:prstGeom prst="rect">
            <a:avLst/>
          </a:prstGeom>
          <a:solidFill>
            <a:srgbClr val="FF7C8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3000" b="1" dirty="0" smtClean="0">
                <a:latin typeface="Calibri Light" pitchFamily="34" charset="0"/>
                <a:cs typeface="Calibri Light" pitchFamily="34" charset="0"/>
              </a:rPr>
              <a:t>In 4 </a:t>
            </a:r>
            <a:r>
              <a:rPr lang="de-DE" sz="3000" b="1" dirty="0" err="1" smtClean="0">
                <a:latin typeface="Calibri Light" pitchFamily="34" charset="0"/>
                <a:cs typeface="Calibri Light" pitchFamily="34" charset="0"/>
              </a:rPr>
              <a:t>dimensions</a:t>
            </a:r>
            <a:endParaRPr lang="de-DE" sz="3000" b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0008473">
            <a:off x="3935062" y="5224381"/>
            <a:ext cx="135537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Vessel</a:t>
            </a:r>
            <a:r>
              <a:rPr lang="de-DE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traffic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 rot="897855">
            <a:off x="6038089" y="4003186"/>
            <a:ext cx="114941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Surface</a:t>
            </a:r>
            <a:r>
              <a:rPr lang="de-DE" dirty="0" smtClean="0"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oil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 rot="20818813">
            <a:off x="1286504" y="2739582"/>
            <a:ext cx="114608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coastline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 rot="2925254">
            <a:off x="2034086" y="1350043"/>
            <a:ext cx="134126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 Light" pitchFamily="34" charset="0"/>
                <a:cs typeface="Calibri Light" pitchFamily="34" charset="0"/>
              </a:rPr>
              <a:t>obstructions</a:t>
            </a:r>
            <a:endParaRPr lang="de-DE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457200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de-DE" sz="28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Hidden </a:t>
            </a:r>
            <a:r>
              <a:rPr lang="de-DE" sz="28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geoinformation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2539212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908720"/>
            <a:ext cx="91440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10"/>
          <p:cNvSpPr>
            <a:spLocks noChangeArrowheads="1"/>
          </p:cNvSpPr>
          <p:nvPr/>
        </p:nvSpPr>
        <p:spPr bwMode="auto">
          <a:xfrm>
            <a:off x="252413" y="908050"/>
            <a:ext cx="33115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r>
              <a:rPr lang="de-DE" altLang="de-DE" b="1" dirty="0" err="1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Record</a:t>
            </a:r>
            <a:r>
              <a:rPr lang="de-DE" altLang="de-DE" b="1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 1</a:t>
            </a:r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  <a:p>
            <a:r>
              <a:rPr lang="de-DE" altLang="de-DE" b="1" dirty="0" err="1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Record</a:t>
            </a:r>
            <a:r>
              <a:rPr lang="de-DE" altLang="de-DE" b="1" dirty="0" smtClean="0">
                <a:solidFill>
                  <a:schemeClr val="bg1"/>
                </a:solidFill>
                <a:latin typeface="Calibri Light" pitchFamily="34" charset="0"/>
                <a:cs typeface="Calibri Light" pitchFamily="34" charset="0"/>
              </a:rPr>
              <a:t> 2</a:t>
            </a:r>
            <a:endParaRPr lang="de-DE" altLang="de-DE" b="1" dirty="0">
              <a:solidFill>
                <a:schemeClr val="bg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7200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de-DE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Example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: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Correction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modul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sunglitter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and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atmosphere</a:t>
            </a:r>
            <a:endParaRPr kumimoji="0" lang="de-DE" sz="2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1395784"/>
      </p:ext>
    </p:extLst>
  </p:cSld>
  <p:clrMapOvr>
    <a:masterClrMapping/>
  </p:clrMapOvr>
  <p:transition spd="med" advClick="0" advTm="1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57200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Output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of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the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sunglitter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and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atmospheric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correction</a:t>
            </a:r>
            <a:r>
              <a:rPr lang="de-DE" sz="2600" kern="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de-DE" sz="2600" kern="0" dirty="0" err="1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modul</a:t>
            </a:r>
            <a:endParaRPr kumimoji="0" lang="de-DE" sz="2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1484762"/>
      </p:ext>
    </p:extLst>
  </p:cSld>
  <p:clrMapOvr>
    <a:masterClrMapping/>
  </p:clrMapOvr>
  <p:transition spd="med" advClick="0" advTm="1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10"/>
          <p:cNvSpPr/>
          <p:nvPr/>
        </p:nvSpPr>
        <p:spPr>
          <a:xfrm>
            <a:off x="2123728" y="5157312"/>
            <a:ext cx="2880000" cy="935984"/>
          </a:xfrm>
          <a:prstGeom prst="trapezoid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49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habitats</a:t>
            </a:r>
            <a:endParaRPr lang="de-DE" b="1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6" name="Trapezoid 5"/>
          <p:cNvSpPr/>
          <p:nvPr/>
        </p:nvSpPr>
        <p:spPr>
          <a:xfrm>
            <a:off x="2123728" y="1628920"/>
            <a:ext cx="2880000" cy="935984"/>
          </a:xfrm>
          <a:prstGeom prst="trapezoid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49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atmosphere</a:t>
            </a:r>
            <a:endParaRPr lang="de-DE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2123728" y="1628920"/>
            <a:ext cx="2880000" cy="935984"/>
          </a:xfrm>
          <a:prstGeom prst="trapezoid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49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Subsurface </a:t>
            </a:r>
            <a:r>
              <a:rPr lang="de-DE" b="1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reflectance</a:t>
            </a:r>
            <a:endParaRPr lang="de-DE" b="1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7" name="Trapezoid 6"/>
          <p:cNvSpPr/>
          <p:nvPr/>
        </p:nvSpPr>
        <p:spPr>
          <a:xfrm>
            <a:off x="2123728" y="1628920"/>
            <a:ext cx="2880000" cy="935984"/>
          </a:xfrm>
          <a:prstGeom prst="trapezoid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49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bathymetry</a:t>
            </a:r>
            <a:endParaRPr lang="de-DE" b="1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8" name="Trapezoid 7"/>
          <p:cNvSpPr/>
          <p:nvPr/>
        </p:nvSpPr>
        <p:spPr>
          <a:xfrm>
            <a:off x="2123728" y="1628920"/>
            <a:ext cx="2880000" cy="935984"/>
          </a:xfrm>
          <a:prstGeom prst="trapezoid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49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adjacency</a:t>
            </a:r>
            <a:endParaRPr lang="de-DE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2123728" y="1628920"/>
            <a:ext cx="2880000" cy="935984"/>
          </a:xfrm>
          <a:prstGeom prst="trapezoid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49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sunglint</a:t>
            </a:r>
            <a:endParaRPr lang="de-DE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2123728" y="1628920"/>
            <a:ext cx="2880000" cy="935984"/>
          </a:xfrm>
          <a:prstGeom prst="trapezoid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349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water</a:t>
            </a:r>
            <a:r>
              <a:rPr lang="de-DE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column</a:t>
            </a:r>
            <a:endParaRPr lang="de-DE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5" name="Trapezoid 4"/>
          <p:cNvSpPr/>
          <p:nvPr/>
        </p:nvSpPr>
        <p:spPr>
          <a:xfrm>
            <a:off x="2123728" y="1628920"/>
            <a:ext cx="2880000" cy="935984"/>
          </a:xfrm>
          <a:prstGeom prst="trapezoid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492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Satellite</a:t>
            </a:r>
            <a:r>
              <a:rPr lang="de-DE" b="1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b="1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radiance</a:t>
            </a:r>
            <a:r>
              <a:rPr lang="de-DE" b="1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 </a:t>
            </a:r>
            <a:r>
              <a:rPr lang="de-DE" b="1" dirty="0" err="1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image</a:t>
            </a:r>
            <a:endParaRPr lang="de-DE" b="1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4287" y="188640"/>
            <a:ext cx="7704137" cy="557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1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FFFFFF"/>
                </a:solidFill>
                <a:latin typeface="Calibri Light" pitchFamily="34" charset="0"/>
              </a:rPr>
              <a:t>EOMAP’s physics based method</a:t>
            </a:r>
            <a:endParaRPr lang="en-US" sz="2800" dirty="0">
              <a:solidFill>
                <a:srgbClr val="FFFFFF"/>
              </a:solidFill>
              <a:latin typeface="Calibri Light" pitchFamily="34" charset="0"/>
            </a:endParaRPr>
          </a:p>
        </p:txBody>
      </p:sp>
      <p:sp>
        <p:nvSpPr>
          <p:cNvPr id="13" name="Rechteck 9"/>
          <p:cNvSpPr>
            <a:spLocks noChangeArrowheads="1"/>
          </p:cNvSpPr>
          <p:nvPr/>
        </p:nvSpPr>
        <p:spPr bwMode="auto">
          <a:xfrm>
            <a:off x="395536" y="908720"/>
            <a:ext cx="8352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27063" indent="-627063">
              <a:tabLst>
                <a:tab pos="355600" algn="l"/>
                <a:tab pos="627063" algn="l"/>
              </a:tabLst>
            </a:pPr>
            <a:r>
              <a:rPr lang="en-US" dirty="0" smtClean="0">
                <a:latin typeface="Calibri Light" pitchFamily="34" charset="0"/>
              </a:rPr>
              <a:t>pixel = </a:t>
            </a:r>
            <a:r>
              <a:rPr lang="en-US" i="1" dirty="0" smtClean="0">
                <a:latin typeface="Calibri Light" pitchFamily="34" charset="0"/>
              </a:rPr>
              <a:t>f(atm., adjacency, water surface, </a:t>
            </a:r>
            <a:r>
              <a:rPr lang="en-US" i="1" dirty="0" err="1" smtClean="0">
                <a:latin typeface="Calibri Light" pitchFamily="34" charset="0"/>
              </a:rPr>
              <a:t>aborbers</a:t>
            </a:r>
            <a:r>
              <a:rPr lang="en-US" i="1" dirty="0" smtClean="0">
                <a:latin typeface="Calibri Light" pitchFamily="34" charset="0"/>
              </a:rPr>
              <a:t> and </a:t>
            </a:r>
            <a:r>
              <a:rPr lang="en-US" i="1" dirty="0" err="1" smtClean="0">
                <a:latin typeface="Calibri Light" pitchFamily="34" charset="0"/>
              </a:rPr>
              <a:t>backscatterers</a:t>
            </a:r>
            <a:r>
              <a:rPr lang="en-US" i="1" dirty="0" smtClean="0">
                <a:latin typeface="Calibri Light" pitchFamily="34" charset="0"/>
              </a:rPr>
              <a:t> of the water column, seafloor, water depth, </a:t>
            </a:r>
            <a:r>
              <a:rPr lang="en-US" i="1" dirty="0" err="1" smtClean="0">
                <a:latin typeface="Calibri Light" pitchFamily="34" charset="0"/>
              </a:rPr>
              <a:t>seastate</a:t>
            </a:r>
            <a:r>
              <a:rPr lang="en-US" i="1" dirty="0" smtClean="0">
                <a:latin typeface="Calibri Light" pitchFamily="34" charset="0"/>
              </a:rPr>
              <a:t>, sun and sensor geometry, SNR ratio) </a:t>
            </a:r>
            <a:endParaRPr lang="en-US" i="1" dirty="0">
              <a:latin typeface="Calibri Light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026034"/>
            <a:ext cx="2016224" cy="134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6465485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3.05556E-6 0.08634 C 3.05556E-6 0.12523 0.09531 0.17338 0.17326 0.17338 L 0.34652 0.1733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3.05556E-6 0.10162 C 3.05556E-6 0.14745 0.09514 0.20486 0.17326 0.20486 L 0.34652 0.20486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3.05556E-6 0.11736 C 3.05556E-6 0.17037 0.09514 0.23634 0.17326 0.23634 L 0.34652 0.23634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3.05556E-6 0.13264 C 3.05556E-6 0.19305 0.09514 0.26782 0.17326 0.26782 L 0.34652 0.26782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533 L 3.05556E-6 0.535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15231 L 3.05556E-6 0.372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0.33073 1.85185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 animBg="1"/>
      <p:bldP spid="4" grpId="0" animBg="1"/>
      <p:bldP spid="7" grpId="0" animBg="1"/>
      <p:bldP spid="8" grpId="0" animBg="1"/>
      <p:bldP spid="9" grpId="0" animBg="1"/>
      <p:bldP spid="1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60810" flipH="1">
            <a:off x="3229166" y="2733770"/>
            <a:ext cx="1390739" cy="8934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1886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de-DE" sz="3000" kern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Innovation </a:t>
            </a:r>
            <a:r>
              <a:rPr lang="de-DE" sz="30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process</a:t>
            </a:r>
            <a:endParaRPr lang="de-DE" sz="30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933540" y="2747656"/>
            <a:ext cx="1210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Foto: Volvo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6661692"/>
            <a:ext cx="19078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</a:rPr>
              <a:t>Foto: Csaba </a:t>
            </a:r>
            <a:r>
              <a:rPr lang="de-DE" sz="1100" dirty="0">
                <a:solidFill>
                  <a:schemeClr val="bg1"/>
                </a:solidFill>
              </a:rPr>
              <a:t>Peter </a:t>
            </a:r>
            <a:r>
              <a:rPr lang="de-DE" sz="1100" dirty="0" err="1">
                <a:solidFill>
                  <a:schemeClr val="bg1"/>
                </a:solidFill>
              </a:rPr>
              <a:t>Rakoczy</a:t>
            </a:r>
            <a:endParaRPr lang="de-DE" sz="1100" dirty="0">
              <a:solidFill>
                <a:schemeClr val="bg1"/>
              </a:solidFill>
            </a:endParaRPr>
          </a:p>
        </p:txBody>
      </p:sp>
      <p:cxnSp>
        <p:nvCxnSpPr>
          <p:cNvPr id="8" name="Gekrümmte Verbindung 7"/>
          <p:cNvCxnSpPr/>
          <p:nvPr/>
        </p:nvCxnSpPr>
        <p:spPr>
          <a:xfrm flipV="1">
            <a:off x="2576580" y="2348880"/>
            <a:ext cx="3651604" cy="2742348"/>
          </a:xfrm>
          <a:prstGeom prst="curvedConnector3">
            <a:avLst>
              <a:gd name="adj1" fmla="val 50000"/>
            </a:avLst>
          </a:prstGeom>
          <a:ln w="254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Bildergebnis für planwagen clipar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320" y="4640911"/>
            <a:ext cx="2528841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ldergebnis für fliewatüü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380" y="106451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hteck 27"/>
          <p:cNvSpPr/>
          <p:nvPr/>
        </p:nvSpPr>
        <p:spPr>
          <a:xfrm>
            <a:off x="153611" y="1151478"/>
            <a:ext cx="4861099" cy="302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defRPr/>
            </a:pPr>
            <a:r>
              <a:rPr lang="de-DE" sz="2400" i="1" kern="0" dirty="0" smtClean="0">
                <a:latin typeface="Calibri Light" panose="020F0302020204030204" pitchFamily="34" charset="0"/>
              </a:rPr>
              <a:t>Approach &amp;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service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: Fit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for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 </a:t>
            </a:r>
            <a:r>
              <a:rPr lang="de-DE" sz="2400" i="1" kern="0" dirty="0" err="1" smtClean="0">
                <a:latin typeface="Calibri Light" panose="020F0302020204030204" pitchFamily="34" charset="0"/>
              </a:rPr>
              <a:t>purpose</a:t>
            </a:r>
            <a:r>
              <a:rPr lang="de-DE" sz="2400" i="1" kern="0" dirty="0" smtClean="0">
                <a:latin typeface="Calibri Light" panose="020F0302020204030204" pitchFamily="34" charset="0"/>
              </a:rPr>
              <a:t>?</a:t>
            </a:r>
          </a:p>
          <a:p>
            <a:pPr marL="457200" indent="-4572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lang="de-DE" sz="3000" kern="0" dirty="0" err="1" smtClean="0">
                <a:latin typeface="Calibri Light" panose="020F0302020204030204" pitchFamily="34" charset="0"/>
              </a:rPr>
              <a:t>Consistency</a:t>
            </a:r>
            <a:endParaRPr lang="de-DE" sz="3000" kern="0" dirty="0" smtClean="0">
              <a:latin typeface="Calibri Light" panose="020F0302020204030204" pitchFamily="34" charset="0"/>
            </a:endParaRPr>
          </a:p>
          <a:p>
            <a:pPr marL="457200" indent="-4572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lang="de-DE" sz="3000" kern="0" dirty="0" err="1" smtClean="0">
                <a:latin typeface="Calibri Light" panose="020F0302020204030204" pitchFamily="34" charset="0"/>
              </a:rPr>
              <a:t>Reliability</a:t>
            </a:r>
            <a:r>
              <a:rPr lang="de-DE" sz="3000" kern="0" dirty="0" smtClean="0">
                <a:latin typeface="Calibri Light" panose="020F0302020204030204" pitchFamily="34" charset="0"/>
              </a:rPr>
              <a:t> &amp; QC</a:t>
            </a:r>
            <a:endParaRPr lang="de-DE" sz="3000" kern="0" dirty="0">
              <a:latin typeface="Calibri Light" panose="020F0302020204030204" pitchFamily="34" charset="0"/>
            </a:endParaRPr>
          </a:p>
          <a:p>
            <a:pPr marL="457200" indent="-4572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lang="de-DE" sz="3000" kern="0" dirty="0" err="1" smtClean="0">
                <a:latin typeface="Calibri Light" panose="020F0302020204030204" pitchFamily="34" charset="0"/>
              </a:rPr>
              <a:t>Independency</a:t>
            </a:r>
            <a:endParaRPr lang="de-DE" sz="3000" kern="0" dirty="0" smtClean="0">
              <a:latin typeface="Calibri Light" panose="020F0302020204030204" pitchFamily="34" charset="0"/>
            </a:endParaRPr>
          </a:p>
          <a:p>
            <a:pPr marL="457200" indent="-4572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lang="de-DE" sz="3000" kern="0" dirty="0" err="1" smtClean="0">
                <a:latin typeface="Calibri Light" panose="020F0302020204030204" pitchFamily="34" charset="0"/>
              </a:rPr>
              <a:t>Capacity</a:t>
            </a:r>
            <a:endParaRPr lang="de-DE" sz="3000" kern="0" dirty="0" smtClean="0">
              <a:latin typeface="Calibri Light" panose="020F0302020204030204" pitchFamily="34" charset="0"/>
            </a:endParaRPr>
          </a:p>
          <a:p>
            <a:pPr marL="457200" indent="-457200">
              <a:spcBef>
                <a:spcPts val="400"/>
              </a:spcBef>
              <a:buFont typeface="Courier New" panose="02070309020205020404" pitchFamily="49" charset="0"/>
              <a:buChar char="o"/>
              <a:defRPr/>
            </a:pPr>
            <a:r>
              <a:rPr lang="de-DE" sz="3000" kern="0" dirty="0" smtClean="0">
                <a:latin typeface="Calibri Light" panose="020F0302020204030204" pitchFamily="34" charset="0"/>
              </a:rPr>
              <a:t>Total </a:t>
            </a:r>
            <a:r>
              <a:rPr lang="de-DE" sz="3000" kern="0" dirty="0" err="1" smtClean="0">
                <a:latin typeface="Calibri Light" panose="020F0302020204030204" pitchFamily="34" charset="0"/>
              </a:rPr>
              <a:t>costs</a:t>
            </a:r>
            <a:endParaRPr lang="de-DE" sz="3000" kern="0" dirty="0">
              <a:latin typeface="Calibri Light" panose="020F030202020403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228850" y="980728"/>
            <a:ext cx="4031431" cy="5040560"/>
            <a:chOff x="5228850" y="980728"/>
            <a:chExt cx="4031431" cy="504056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3857" y="980728"/>
              <a:ext cx="3562023" cy="4906868"/>
            </a:xfrm>
            <a:prstGeom prst="rect">
              <a:avLst/>
            </a:prstGeom>
          </p:spPr>
        </p:pic>
        <p:sp>
          <p:nvSpPr>
            <p:cNvPr id="11" name="Ellipse 10"/>
            <p:cNvSpPr/>
            <p:nvPr/>
          </p:nvSpPr>
          <p:spPr>
            <a:xfrm>
              <a:off x="5228850" y="4005064"/>
              <a:ext cx="4031431" cy="20162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677755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2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Myriad Pro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Myriad Pro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544</Words>
  <Application>Microsoft Office PowerPoint</Application>
  <PresentationFormat>On-screen Show (4:3)</PresentationFormat>
  <Paragraphs>163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Microsoft YaHei</vt:lpstr>
      <vt:lpstr>ＭＳ Ｐゴシック</vt:lpstr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2_Standarddesign</vt:lpstr>
      <vt:lpstr>3_Standarddesign</vt:lpstr>
      <vt:lpstr>PowerPoint Presentation</vt:lpstr>
      <vt:lpstr>PowerPoint Presentation</vt:lpstr>
      <vt:lpstr>Markets and client groups:  Blue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 South China Sea: Den Haag Courtcase Using Very High resolution Satellite Images for Den Haag court case</vt:lpstr>
      <vt:lpstr>PowerPoint Presentation</vt:lpstr>
      <vt:lpstr>PowerPoint Presentation</vt:lpstr>
      <vt:lpstr>Comparison BATHY45 vs. GEBCO</vt:lpstr>
      <vt:lpstr>Demonstration: Updating ENCs </vt:lpstr>
      <vt:lpstr>Demonstration: Updating ENCs Increasing safety </vt:lpstr>
      <vt:lpstr>PowerPoint Presentation</vt:lpstr>
      <vt:lpstr>Comparison BATHY45 vs. GEBCO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Brigitta</dc:creator>
  <cp:lastModifiedBy>Alberto Costa Neves</cp:lastModifiedBy>
  <cp:revision>661</cp:revision>
  <cp:lastPrinted>2014-08-05T12:58:59Z</cp:lastPrinted>
  <dcterms:created xsi:type="dcterms:W3CDTF">2013-10-08T13:06:12Z</dcterms:created>
  <dcterms:modified xsi:type="dcterms:W3CDTF">2017-04-07T11:45:04Z</dcterms:modified>
</cp:coreProperties>
</file>