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75" r:id="rId2"/>
    <p:sldId id="276" r:id="rId3"/>
    <p:sldId id="279" r:id="rId4"/>
    <p:sldId id="277" r:id="rId5"/>
    <p:sldId id="278" r:id="rId6"/>
    <p:sldId id="280" r:id="rId7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Tech" initials="Abri" lastIdx="1" clrIdx="0">
    <p:extLst>
      <p:ext uri="{19B8F6BF-5375-455C-9EA6-DF929625EA0E}">
        <p15:presenceInfo xmlns:p15="http://schemas.microsoft.com/office/powerpoint/2012/main" userId="DTec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444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3A9B22A-55EC-4A68-A1AE-1A1AE03C8C30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16508" y="6276122"/>
            <a:ext cx="4114800" cy="365125"/>
          </a:xfrm>
        </p:spPr>
        <p:txBody>
          <a:bodyPr/>
          <a:lstStyle/>
          <a:p>
            <a:r>
              <a:rPr lang="de-DE" dirty="0" smtClean="0"/>
              <a:t>HCA-15, Niteroi, Brazil, 26 – 28 June 2018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16508" y="6276122"/>
            <a:ext cx="4114800" cy="365125"/>
          </a:xfrm>
        </p:spPr>
        <p:txBody>
          <a:bodyPr/>
          <a:lstStyle/>
          <a:p>
            <a:r>
              <a:rPr lang="de-DE" dirty="0" smtClean="0"/>
              <a:t>HCA-15, Niteroi, Brazil, 26 – 28 June 2018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16508" y="6276122"/>
            <a:ext cx="4114800" cy="365125"/>
          </a:xfrm>
        </p:spPr>
        <p:txBody>
          <a:bodyPr/>
          <a:lstStyle/>
          <a:p>
            <a:r>
              <a:rPr lang="de-DE" dirty="0" smtClean="0"/>
              <a:t>HCA-15, Niteroi, Brazil, 26 – 28 June 2018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86777" y="6276121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16508" y="6276122"/>
            <a:ext cx="4114800" cy="365125"/>
          </a:xfrm>
        </p:spPr>
        <p:txBody>
          <a:bodyPr/>
          <a:lstStyle/>
          <a:p>
            <a:r>
              <a:rPr lang="de-DE" dirty="0" smtClean="0"/>
              <a:t>HCA-15, Niteroi, Brazil, 26 – 28 June 2018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16508" y="6276122"/>
            <a:ext cx="4114800" cy="365125"/>
          </a:xfrm>
        </p:spPr>
        <p:txBody>
          <a:bodyPr/>
          <a:lstStyle/>
          <a:p>
            <a:r>
              <a:rPr lang="de-DE" dirty="0" smtClean="0"/>
              <a:t>HCA-15, Niteroi, Brazil, 26 – 28 June 2018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16508" y="6276122"/>
            <a:ext cx="4114800" cy="365125"/>
          </a:xfrm>
        </p:spPr>
        <p:txBody>
          <a:bodyPr/>
          <a:lstStyle/>
          <a:p>
            <a:r>
              <a:rPr lang="de-DE" dirty="0" smtClean="0"/>
              <a:t>HCA-15, Niteroi, Brazil, 26 – 28 June 2018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16508" y="6276122"/>
            <a:ext cx="4114800" cy="365125"/>
          </a:xfrm>
        </p:spPr>
        <p:txBody>
          <a:bodyPr/>
          <a:lstStyle/>
          <a:p>
            <a:r>
              <a:rPr lang="de-DE" dirty="0" smtClean="0"/>
              <a:t>HCA-15, Niteroi, Brazil, 26 – 28 June 2018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16508" y="6276122"/>
            <a:ext cx="4114800" cy="365125"/>
          </a:xfrm>
        </p:spPr>
        <p:txBody>
          <a:bodyPr/>
          <a:lstStyle/>
          <a:p>
            <a:r>
              <a:rPr lang="de-DE" dirty="0" smtClean="0"/>
              <a:t>HCA-15, Niteroi, Brazil, 26 – 28 June 2018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16508" y="6276122"/>
            <a:ext cx="4114800" cy="365125"/>
          </a:xfrm>
        </p:spPr>
        <p:txBody>
          <a:bodyPr/>
          <a:lstStyle/>
          <a:p>
            <a:r>
              <a:rPr lang="de-DE" dirty="0" smtClean="0"/>
              <a:t>HCA-15, Niteroi, Brazil, 26 – 28 June 2018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16508" y="6276122"/>
            <a:ext cx="4114800" cy="365125"/>
          </a:xfrm>
        </p:spPr>
        <p:txBody>
          <a:bodyPr/>
          <a:lstStyle/>
          <a:p>
            <a:r>
              <a:rPr lang="de-DE" dirty="0" smtClean="0"/>
              <a:t>HCA-15, Niteroi, Brazil, 26 – 28 June 2018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16508" y="6276122"/>
            <a:ext cx="4114800" cy="365125"/>
          </a:xfrm>
        </p:spPr>
        <p:txBody>
          <a:bodyPr/>
          <a:lstStyle/>
          <a:p>
            <a:r>
              <a:rPr lang="de-DE" dirty="0" smtClean="0"/>
              <a:t>HCA-15, Niteroi, Brazil, 26 – 28 June 2018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316508" y="627612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HCA-15, Niteroi, Brazil, 26 – 28 June 2018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2259" y="496742"/>
            <a:ext cx="9144000" cy="784432"/>
          </a:xfrm>
        </p:spPr>
        <p:txBody>
          <a:bodyPr>
            <a:normAutofit/>
          </a:bodyPr>
          <a:lstStyle/>
          <a:p>
            <a:r>
              <a:rPr lang="en-AU" dirty="0" smtClean="0"/>
              <a:t>IHO Hydrographic Commission on Antarctica (HCA)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16508" y="6276122"/>
            <a:ext cx="4114800" cy="365125"/>
          </a:xfrm>
        </p:spPr>
        <p:txBody>
          <a:bodyPr/>
          <a:lstStyle/>
          <a:p>
            <a:r>
              <a:rPr lang="de-DE" dirty="0" smtClean="0"/>
              <a:t>HCA-15, Niteroi, Brazil, 26 – 28 June 2018</a:t>
            </a:r>
            <a:endParaRPr lang="de-DE" dirty="0" smtClean="0"/>
          </a:p>
        </p:txBody>
      </p:sp>
      <p:sp>
        <p:nvSpPr>
          <p:cNvPr id="5" name="Subtitle 2"/>
          <p:cNvSpPr>
            <a:spLocks noGrp="1"/>
          </p:cNvSpPr>
          <p:nvPr>
            <p:ph type="ctrTitle"/>
          </p:nvPr>
        </p:nvSpPr>
        <p:spPr>
          <a:xfrm>
            <a:off x="1524000" y="2045729"/>
            <a:ext cx="9144000" cy="247248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AU" sz="3600" dirty="0" smtClean="0"/>
              <a:t>National Report by </a:t>
            </a:r>
            <a:r>
              <a:rPr lang="en-AU" sz="3600" dirty="0" smtClean="0"/>
              <a:t/>
            </a:r>
            <a:br>
              <a:rPr lang="en-AU" sz="3600" dirty="0" smtClean="0"/>
            </a:br>
            <a:r>
              <a:rPr lang="en-AU" sz="3600" dirty="0" smtClean="0"/>
              <a:t> </a:t>
            </a:r>
            <a:endParaRPr lang="en-AU" sz="3600" dirty="0"/>
          </a:p>
          <a:p>
            <a:pPr eaLnBrk="1" hangingPunct="1">
              <a:defRPr/>
            </a:pPr>
            <a:r>
              <a:rPr lang="fr-FR" sz="3600" dirty="0" smtClean="0"/>
              <a:t>(HCA </a:t>
            </a:r>
            <a:r>
              <a:rPr lang="fr-FR" sz="3600" dirty="0" err="1" smtClean="0"/>
              <a:t>Member</a:t>
            </a:r>
            <a:r>
              <a:rPr lang="fr-FR" sz="3600" dirty="0" smtClean="0"/>
              <a:t> State)</a:t>
            </a:r>
            <a:endParaRPr lang="en-AU" sz="3600" dirty="0"/>
          </a:p>
          <a:p>
            <a:pPr eaLnBrk="1" hangingPunct="1">
              <a:defRPr/>
            </a:pP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4929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0335"/>
            <a:ext cx="11438965" cy="60063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dirty="0" smtClean="0"/>
              <a:t>Survey </a:t>
            </a:r>
            <a:r>
              <a:rPr lang="en-US" sz="3600" dirty="0"/>
              <a:t>and charting progress in Antarctica since </a:t>
            </a:r>
            <a:r>
              <a:rPr lang="en-US" sz="3600" dirty="0" smtClean="0"/>
              <a:t>HCA-14 (</a:t>
            </a:r>
            <a:r>
              <a:rPr lang="en-US" sz="3600" smtClean="0"/>
              <a:t>June 2016)</a:t>
            </a:r>
            <a:endParaRPr lang="en-AU" sz="36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16508" y="6276122"/>
            <a:ext cx="4114800" cy="365125"/>
          </a:xfrm>
        </p:spPr>
        <p:txBody>
          <a:bodyPr/>
          <a:lstStyle/>
          <a:p>
            <a:r>
              <a:rPr lang="de-DE" dirty="0" smtClean="0"/>
              <a:t>HCA-15, Niteroi, Brazil, 26 – 28 June 2018</a:t>
            </a:r>
            <a:endParaRPr lang="de-DE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74700" y="1600200"/>
            <a:ext cx="7488238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AU" smtClean="0"/>
              <a:t>new charts produced (INT, national, ENC)</a:t>
            </a:r>
          </a:p>
          <a:p>
            <a:pPr>
              <a:defRPr/>
            </a:pPr>
            <a:r>
              <a:rPr lang="en-AU" smtClean="0"/>
              <a:t>areas surveyed</a:t>
            </a:r>
          </a:p>
          <a:p>
            <a:pPr>
              <a:defRPr/>
            </a:pPr>
            <a:r>
              <a:rPr lang="en-AU" smtClean="0"/>
              <a:t>risk assessment studies</a:t>
            </a:r>
          </a:p>
          <a:p>
            <a:pPr>
              <a:defRPr/>
            </a:pPr>
            <a:r>
              <a:rPr lang="en-AU" smtClean="0"/>
              <a:t>impact of Polar Code on your activities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8604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69" y="277815"/>
            <a:ext cx="10181177" cy="63658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Status </a:t>
            </a:r>
            <a:r>
              <a:rPr lang="en-US" dirty="0"/>
              <a:t>of Relations with Other </a:t>
            </a:r>
            <a:r>
              <a:rPr lang="en-US" dirty="0" smtClean="0"/>
              <a:t>Organizations</a:t>
            </a:r>
            <a:endParaRPr lang="en-AU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16508" y="6276122"/>
            <a:ext cx="4114800" cy="365125"/>
          </a:xfrm>
        </p:spPr>
        <p:txBody>
          <a:bodyPr/>
          <a:lstStyle/>
          <a:p>
            <a:r>
              <a:rPr lang="de-DE" dirty="0" smtClean="0"/>
              <a:t>HCA-15, Niteroi, Brazil, 26 – 28 June 2018</a:t>
            </a:r>
            <a:endParaRPr lang="de-DE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74700" y="1600200"/>
            <a:ext cx="9480924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AU" dirty="0" smtClean="0"/>
              <a:t>scientific and polar institutes</a:t>
            </a:r>
          </a:p>
          <a:p>
            <a:pPr>
              <a:defRPr/>
            </a:pPr>
            <a:r>
              <a:rPr lang="en-AU" dirty="0" smtClean="0"/>
              <a:t>cruise vessels</a:t>
            </a:r>
          </a:p>
          <a:p>
            <a:pPr>
              <a:defRPr/>
            </a:pPr>
            <a:r>
              <a:rPr lang="en-AU" dirty="0" smtClean="0"/>
              <a:t>hydrographic data </a:t>
            </a:r>
            <a:r>
              <a:rPr lang="en-AU" i="1" u="sng" dirty="0" smtClean="0"/>
              <a:t>received</a:t>
            </a:r>
            <a:r>
              <a:rPr lang="en-AU" dirty="0" smtClean="0"/>
              <a:t> from other organizations</a:t>
            </a:r>
          </a:p>
          <a:p>
            <a:pPr>
              <a:defRPr/>
            </a:pPr>
            <a:r>
              <a:rPr lang="en-AU" dirty="0" smtClean="0"/>
              <a:t>hydrographic data </a:t>
            </a:r>
            <a:r>
              <a:rPr lang="en-AU" i="1" u="sng" dirty="0" smtClean="0"/>
              <a:t>provided</a:t>
            </a:r>
            <a:r>
              <a:rPr lang="en-AU" dirty="0" smtClean="0"/>
              <a:t> to other primary charting authorities and/or GEBCO</a:t>
            </a:r>
          </a:p>
          <a:p>
            <a:pPr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2940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 smtClean="0"/>
              <a:t>Planned Activities for 2018-17</a:t>
            </a:r>
            <a:endParaRPr lang="en-AU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16508" y="6276122"/>
            <a:ext cx="4114800" cy="365125"/>
          </a:xfrm>
        </p:spPr>
        <p:txBody>
          <a:bodyPr/>
          <a:lstStyle/>
          <a:p>
            <a:r>
              <a:rPr lang="de-DE" dirty="0" smtClean="0"/>
              <a:t>HCA-15, Niteroi, Brazil, 26 – 28 June 2018</a:t>
            </a:r>
            <a:endParaRPr lang="de-DE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74700" y="1600200"/>
            <a:ext cx="78359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AU" smtClean="0"/>
              <a:t>new charts</a:t>
            </a:r>
          </a:p>
          <a:p>
            <a:pPr>
              <a:defRPr/>
            </a:pPr>
            <a:r>
              <a:rPr lang="en-AU" smtClean="0"/>
              <a:t>new surveys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10678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 smtClean="0"/>
              <a:t>Any other matters of relevance to HCA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dirty="0" smtClean="0"/>
              <a:t>…</a:t>
            </a:r>
            <a:endParaRPr lang="en-GB" sz="2400" b="1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16508" y="6276122"/>
            <a:ext cx="4114800" cy="365125"/>
          </a:xfrm>
        </p:spPr>
        <p:txBody>
          <a:bodyPr/>
          <a:lstStyle/>
          <a:p>
            <a:r>
              <a:rPr lang="de-DE" dirty="0" smtClean="0"/>
              <a:t>HCA-15, Niteroi, Brazil, 26 – 28 June 2018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296354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69" y="277815"/>
            <a:ext cx="11041790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 smtClean="0"/>
              <a:t>Particular Issues that may require HCA Consideration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dirty="0" smtClean="0"/>
              <a:t>…</a:t>
            </a:r>
            <a:endParaRPr lang="en-GB" sz="2400" b="1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16508" y="6276122"/>
            <a:ext cx="4114800" cy="365125"/>
          </a:xfrm>
        </p:spPr>
        <p:txBody>
          <a:bodyPr/>
          <a:lstStyle/>
          <a:p>
            <a:r>
              <a:rPr lang="de-DE" dirty="0" smtClean="0"/>
              <a:t>HCA-15, Niteroi, Brazil, 26 – 28 June 2018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449166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C657DD33-74A5-46FF-87DC-702489CC64DD}" vid="{C4CF7E2C-A930-4DFE-9432-DAC967E2A5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 presentations template</Template>
  <TotalTime>500</TotalTime>
  <Words>163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National Report by    (HCA Member State) </vt:lpstr>
      <vt:lpstr>Survey and charting progress in Antarctica since HCA-14 (June 2016)</vt:lpstr>
      <vt:lpstr>Status of Relations with Other Organizations</vt:lpstr>
      <vt:lpstr>Planned Activities for 2018-17</vt:lpstr>
      <vt:lpstr>Any other matters of relevance to HCA</vt:lpstr>
      <vt:lpstr>Particular Issues that may require HCA Consideration</vt:lpstr>
    </vt:vector>
  </TitlesOfParts>
  <Company>IHO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DTech</dc:creator>
  <cp:lastModifiedBy>Yves</cp:lastModifiedBy>
  <cp:revision>65</cp:revision>
  <cp:lastPrinted>2017-10-13T08:19:11Z</cp:lastPrinted>
  <dcterms:created xsi:type="dcterms:W3CDTF">2017-10-09T13:46:17Z</dcterms:created>
  <dcterms:modified xsi:type="dcterms:W3CDTF">2018-02-13T09:02:15Z</dcterms:modified>
</cp:coreProperties>
</file>