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7" r:id="rId2"/>
    <p:sldId id="262" r:id="rId3"/>
    <p:sldId id="272" r:id="rId4"/>
    <p:sldId id="268" r:id="rId5"/>
    <p:sldId id="273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'[Depenses-1.xlsx]GRAPHS'!$A$3:$A$6</c:f>
              <c:strCache>
                <c:ptCount val="4"/>
                <c:pt idx="0">
                  <c:v>PERSONNEL COSTS</c:v>
                </c:pt>
                <c:pt idx="1">
                  <c:v>CURRENT OPERATING COSTS</c:v>
                </c:pt>
                <c:pt idx="2">
                  <c:v>CAPITAL EXPENDITURE</c:v>
                </c:pt>
                <c:pt idx="3">
                  <c:v>FUNDS </c:v>
                </c:pt>
              </c:strCache>
            </c:strRef>
          </c:cat>
          <c:val>
            <c:numRef>
              <c:f>'[Depenses-1.xlsx]GRAPHS'!$B$3:$B$6</c:f>
              <c:numCache>
                <c:formatCode>General</c:formatCode>
                <c:ptCount val="4"/>
                <c:pt idx="0">
                  <c:v>2417500</c:v>
                </c:pt>
                <c:pt idx="1">
                  <c:v>587400</c:v>
                </c:pt>
                <c:pt idx="2">
                  <c:v>61000</c:v>
                </c:pt>
                <c:pt idx="3">
                  <c:v>288200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PERSONNEL COSTS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5.7211658503457503E-2"/>
                  <c:y val="7.956619817555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153655539383719E-2"/>
                  <c:y val="0.12870036064440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 Graphs 2'!$A$3:$A$7</c:f>
              <c:strCache>
                <c:ptCount val="5"/>
                <c:pt idx="0">
                  <c:v> SALARIES = 75 %</c:v>
                </c:pt>
                <c:pt idx="1">
                  <c:v>PAYMENT TO RETIREMENT SCHEMES = 16 %</c:v>
                </c:pt>
                <c:pt idx="2">
                  <c:v>ALLOWANCES</c:v>
                </c:pt>
                <c:pt idx="3">
                  <c:v>MEDICAL COSTS</c:v>
                </c:pt>
                <c:pt idx="4">
                  <c:v>MISCELLANEOUS</c:v>
                </c:pt>
              </c:strCache>
            </c:strRef>
          </c:cat>
          <c:val>
            <c:numRef>
              <c:f>' Graphs 2'!$B$3:$B$7</c:f>
              <c:numCache>
                <c:formatCode>#,##0.00_ ;\-#,##0.00\ </c:formatCode>
                <c:ptCount val="5"/>
                <c:pt idx="0">
                  <c:v>1806500</c:v>
                </c:pt>
                <c:pt idx="1">
                  <c:v>397000</c:v>
                </c:pt>
                <c:pt idx="2">
                  <c:v>47000</c:v>
                </c:pt>
                <c:pt idx="3">
                  <c:v>155000</c:v>
                </c:pt>
                <c:pt idx="4">
                  <c:v>12000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CURRENT OPERATING COSTS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655259539943171E-2"/>
          <c:y val="0.14292697388743983"/>
          <c:w val="0.62422800933819333"/>
          <c:h val="0.830743239429903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8.6731496478005946E-2"/>
                  <c:y val="2.19972352572199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D734951-1AAF-461B-A3B8-8DFCBDD4D95D}" type="PERCENTAGE">
                      <a:rPr lang="en-US" smtClean="0"/>
                      <a:pPr/>
                      <a:t>[PERCENTAGE]</a:t>
                    </a:fld>
                    <a:r>
                      <a:rPr lang="en-US" smtClean="0"/>
                      <a:t> </a:t>
                    </a:r>
                    <a:br>
                      <a:rPr lang="en-US" smtClean="0"/>
                    </a:br>
                    <a:r>
                      <a:rPr lang="en-US" smtClean="0"/>
                      <a:t>(9.8 % of</a:t>
                    </a:r>
                    <a:r>
                      <a:rPr lang="en-US" baseline="0" smtClean="0"/>
                      <a:t> total budget)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'[Depenses-1.xlsx]Graphs 3'!$A$3:$A$9</c:f>
              <c:strCache>
                <c:ptCount val="7"/>
                <c:pt idx="0">
                  <c:v>Maintenance  of building</c:v>
                </c:pt>
                <c:pt idx="1">
                  <c:v>Maintenance of  IT equipements</c:v>
                </c:pt>
                <c:pt idx="2">
                  <c:v>Contract support</c:v>
                </c:pt>
                <c:pt idx="3">
                  <c:v>Travel</c:v>
                </c:pt>
                <c:pt idx="4">
                  <c:v>Publications costs</c:v>
                </c:pt>
                <c:pt idx="5">
                  <c:v>Miscellaneous Operating Expenses</c:v>
                </c:pt>
                <c:pt idx="6">
                  <c:v>Provision for bad debts</c:v>
                </c:pt>
              </c:strCache>
            </c:strRef>
          </c:cat>
          <c:val>
            <c:numRef>
              <c:f>'[Depenses-1.xlsx]Graphs 3'!$B$3:$B$9</c:f>
              <c:numCache>
                <c:formatCode>#,##0.00_);\(#,##0.00\)</c:formatCode>
                <c:ptCount val="7"/>
                <c:pt idx="0" formatCode="#\ ##0.00_ ;\-#\ ##0.00\ ">
                  <c:v>49000</c:v>
                </c:pt>
                <c:pt idx="1">
                  <c:v>62000</c:v>
                </c:pt>
                <c:pt idx="2">
                  <c:v>30000</c:v>
                </c:pt>
                <c:pt idx="3" formatCode="#\ ##0.00_ ;\-#\ ##0.00\ ">
                  <c:v>301800</c:v>
                </c:pt>
                <c:pt idx="4" formatCode="#\ ##0.00_ ;\-#\ ##0.00\ ">
                  <c:v>11600</c:v>
                </c:pt>
                <c:pt idx="5" formatCode="#\ ##0.00_ ;\-#\ ##0.00\ ">
                  <c:v>83000</c:v>
                </c:pt>
                <c:pt idx="6">
                  <c:v>50000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 Budget 2017: </a:t>
            </a:r>
            <a:r>
              <a:rPr lang="fr-FR" sz="1862" b="0" i="0" u="none" strike="noStrike" baseline="0" dirty="0" smtClean="0"/>
              <a:t>3,040,900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Savings versus Total Budget = 3,8 %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2"/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Total</c:v>
                </c:pt>
                <c:pt idx="1">
                  <c:v>Surplus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General</c:formatCode>
                <c:ptCount val="2"/>
                <c:pt idx="0">
                  <c:v>3040900</c:v>
                </c:pt>
                <c:pt idx="1">
                  <c:v>114716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5% of the operating</a:t>
            </a:r>
            <a:r>
              <a:rPr lang="de-DE" baseline="0" dirty="0" smtClean="0"/>
              <a:t> costs are approx. 30.000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Financial Status and proposed Budget for 2018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References: C-1 Agenda item 4.1 and 4.3 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</p:spTree>
    <p:extLst>
      <p:ext uri="{BB962C8B-B14F-4D97-AF65-F5344CB8AC3E}">
        <p14:creationId xmlns:p14="http://schemas.microsoft.com/office/powerpoint/2010/main" val="11348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Income (Sept. 2017)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1032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Contributions for the year</a:t>
            </a:r>
            <a:endParaRPr lang="fr-FR" dirty="0"/>
          </a:p>
          <a:p>
            <a:pPr marL="0" indent="0">
              <a:buNone/>
            </a:pPr>
            <a:r>
              <a:rPr lang="en-GB" dirty="0"/>
              <a:t>The recovery of contributions, with a percentage of 81.18%, is lower than last year (81.28%) and lower than the average on the last 5 years (81.25%).  </a:t>
            </a:r>
            <a:endParaRPr lang="fr-FR" dirty="0"/>
          </a:p>
          <a:p>
            <a:pPr marL="0" lvl="0" indent="0">
              <a:buNone/>
            </a:pPr>
            <a:endParaRPr lang="en-GB" u="sng" dirty="0" smtClean="0"/>
          </a:p>
          <a:p>
            <a:pPr marL="0" lvl="0" indent="0">
              <a:buNone/>
            </a:pPr>
            <a:r>
              <a:rPr lang="en-GB" u="sng" dirty="0" smtClean="0"/>
              <a:t>Outstanding </a:t>
            </a:r>
            <a:r>
              <a:rPr lang="en-GB" u="sng" dirty="0"/>
              <a:t>Contributions</a:t>
            </a:r>
            <a:endParaRPr lang="fr-FR" dirty="0"/>
          </a:p>
          <a:p>
            <a:pPr marL="0" indent="0">
              <a:buNone/>
            </a:pPr>
            <a:r>
              <a:rPr lang="en-GB" dirty="0" smtClean="0"/>
              <a:t>X Member </a:t>
            </a:r>
            <a:r>
              <a:rPr lang="en-GB" dirty="0"/>
              <a:t>States have not settled their outstanding 2016 contributions: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Advance Payment received from: …</a:t>
            </a:r>
          </a:p>
          <a:p>
            <a:pPr marL="0" indent="0">
              <a:buNone/>
            </a:pPr>
            <a:r>
              <a:rPr lang="en-US" i="1" dirty="0" smtClean="0"/>
              <a:t>Payment of outstanding contributions: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2017)</a:t>
            </a:r>
            <a:endParaRPr lang="en-US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4740"/>
              </p:ext>
            </p:extLst>
          </p:nvPr>
        </p:nvGraphicFramePr>
        <p:xfrm>
          <a:off x="2142836" y="1330037"/>
          <a:ext cx="7439892" cy="423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9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2017)</a:t>
            </a:r>
            <a:endParaRPr lang="en-US" b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63461"/>
              </p:ext>
            </p:extLst>
          </p:nvPr>
        </p:nvGraphicFramePr>
        <p:xfrm>
          <a:off x="2299855" y="1283855"/>
          <a:ext cx="7148945" cy="443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5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2017)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331168"/>
              </p:ext>
            </p:extLst>
          </p:nvPr>
        </p:nvGraphicFramePr>
        <p:xfrm>
          <a:off x="2163748" y="1236787"/>
          <a:ext cx="7287491" cy="434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33448" y="3126336"/>
            <a:ext cx="2066256" cy="534687"/>
            <a:chOff x="4633448" y="3126336"/>
            <a:chExt cx="2066256" cy="534687"/>
          </a:xfrm>
        </p:grpSpPr>
        <p:sp>
          <p:nvSpPr>
            <p:cNvPr id="2" name="Isosceles Triangle 1"/>
            <p:cNvSpPr/>
            <p:nvPr/>
          </p:nvSpPr>
          <p:spPr>
            <a:xfrm rot="16547454">
              <a:off x="5410260" y="2349524"/>
              <a:ext cx="492984" cy="2046607"/>
            </a:xfrm>
            <a:custGeom>
              <a:avLst/>
              <a:gdLst>
                <a:gd name="connsiteX0" fmla="*/ 0 w 595223"/>
                <a:gd name="connsiteY0" fmla="*/ 2147977 h 2147977"/>
                <a:gd name="connsiteX1" fmla="*/ 297612 w 595223"/>
                <a:gd name="connsiteY1" fmla="*/ 0 h 2147977"/>
                <a:gd name="connsiteX2" fmla="*/ 595223 w 595223"/>
                <a:gd name="connsiteY2" fmla="*/ 2147977 h 2147977"/>
                <a:gd name="connsiteX3" fmla="*/ 0 w 595223"/>
                <a:gd name="connsiteY3" fmla="*/ 2147977 h 2147977"/>
                <a:gd name="connsiteX0" fmla="*/ 0 w 552069"/>
                <a:gd name="connsiteY0" fmla="*/ 2147977 h 2147977"/>
                <a:gd name="connsiteX1" fmla="*/ 297612 w 552069"/>
                <a:gd name="connsiteY1" fmla="*/ 0 h 2147977"/>
                <a:gd name="connsiteX2" fmla="*/ 552069 w 552069"/>
                <a:gd name="connsiteY2" fmla="*/ 1978940 h 2147977"/>
                <a:gd name="connsiteX3" fmla="*/ 0 w 552069"/>
                <a:gd name="connsiteY3" fmla="*/ 2147977 h 2147977"/>
                <a:gd name="connsiteX0" fmla="*/ 0 w 492984"/>
                <a:gd name="connsiteY0" fmla="*/ 2046607 h 2046607"/>
                <a:gd name="connsiteX1" fmla="*/ 238527 w 492984"/>
                <a:gd name="connsiteY1" fmla="*/ 0 h 2046607"/>
                <a:gd name="connsiteX2" fmla="*/ 492984 w 492984"/>
                <a:gd name="connsiteY2" fmla="*/ 1978940 h 2046607"/>
                <a:gd name="connsiteX3" fmla="*/ 0 w 492984"/>
                <a:gd name="connsiteY3" fmla="*/ 2046607 h 2046607"/>
                <a:gd name="connsiteX0" fmla="*/ 0 w 492984"/>
                <a:gd name="connsiteY0" fmla="*/ 2046607 h 2046607"/>
                <a:gd name="connsiteX1" fmla="*/ 238527 w 492984"/>
                <a:gd name="connsiteY1" fmla="*/ 0 h 2046607"/>
                <a:gd name="connsiteX2" fmla="*/ 492984 w 492984"/>
                <a:gd name="connsiteY2" fmla="*/ 1978940 h 2046607"/>
                <a:gd name="connsiteX3" fmla="*/ 0 w 492984"/>
                <a:gd name="connsiteY3" fmla="*/ 2046607 h 204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4" h="2046607">
                  <a:moveTo>
                    <a:pt x="0" y="2046607"/>
                  </a:moveTo>
                  <a:lnTo>
                    <a:pt x="238527" y="0"/>
                  </a:lnTo>
                  <a:lnTo>
                    <a:pt x="492984" y="1978940"/>
                  </a:lnTo>
                  <a:cubicBezTo>
                    <a:pt x="328656" y="2001496"/>
                    <a:pt x="251892" y="2032512"/>
                    <a:pt x="0" y="2046607"/>
                  </a:cubicBez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271079" y="3353246"/>
              <a:ext cx="428625" cy="307777"/>
              <a:chOff x="1257299" y="1820961"/>
              <a:chExt cx="428625" cy="3077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20800" y="1860550"/>
                <a:ext cx="266700" cy="2286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57299" y="1820961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5%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52" y="3804249"/>
            <a:ext cx="510637" cy="4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2017)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1032524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u="sng" dirty="0"/>
              <a:t>Global execution of budget expenses</a:t>
            </a:r>
            <a:endParaRPr lang="fr-FR" sz="3200" dirty="0"/>
          </a:p>
          <a:p>
            <a:pPr marL="0" indent="0">
              <a:buNone/>
            </a:pPr>
            <a:r>
              <a:rPr lang="en-GB" dirty="0"/>
              <a:t>The current end of year surplus for 2017 is estimated to be 115K€, mainly through less expenditure compared with budget on Personnel costs (43K€), Operating costs (62K€) and capital expenditure (10K€</a:t>
            </a:r>
            <a:r>
              <a:rPr lang="en-GB" dirty="0" smtClean="0"/>
              <a:t>).</a:t>
            </a:r>
            <a:r>
              <a:rPr lang="fr-FR" sz="3200" dirty="0"/>
              <a:t> </a:t>
            </a:r>
            <a:r>
              <a:rPr lang="en-GB" dirty="0" smtClean="0"/>
              <a:t>A </a:t>
            </a:r>
            <a:r>
              <a:rPr lang="en-GB" dirty="0"/>
              <a:t>provision for the reimbursement of late payment interest has been included (15K€).</a:t>
            </a:r>
            <a:endParaRPr lang="fr-FR" sz="3200" dirty="0"/>
          </a:p>
          <a:p>
            <a:pPr marL="0" indent="0">
              <a:buNone/>
            </a:pPr>
            <a:r>
              <a:rPr lang="en-GB" u="sng" dirty="0" smtClean="0"/>
              <a:t>Personnel </a:t>
            </a:r>
            <a:r>
              <a:rPr lang="en-GB" u="sng" dirty="0"/>
              <a:t>costs</a:t>
            </a:r>
            <a:endParaRPr lang="fr-FR" sz="3200" dirty="0"/>
          </a:p>
          <a:p>
            <a:pPr marL="0" indent="0">
              <a:buNone/>
            </a:pPr>
            <a:r>
              <a:rPr lang="en-GB" dirty="0"/>
              <a:t>The current estimated surplus in this chapter is 43K€.  </a:t>
            </a:r>
            <a:endParaRPr lang="fr-FR" sz="3200" dirty="0"/>
          </a:p>
          <a:p>
            <a:pPr marL="0" indent="0">
              <a:buNone/>
            </a:pPr>
            <a:r>
              <a:rPr lang="en-GB" u="sng" dirty="0" smtClean="0"/>
              <a:t>Operating </a:t>
            </a:r>
            <a:r>
              <a:rPr lang="en-GB" u="sng" dirty="0"/>
              <a:t>expenses</a:t>
            </a:r>
            <a:endParaRPr lang="fr-FR" sz="3200" dirty="0"/>
          </a:p>
          <a:p>
            <a:r>
              <a:rPr lang="en-GB" dirty="0" smtClean="0"/>
              <a:t>A surplus </a:t>
            </a:r>
            <a:r>
              <a:rPr lang="en-GB" dirty="0"/>
              <a:t>of 62K€ </a:t>
            </a:r>
            <a:r>
              <a:rPr lang="en-GB" dirty="0" smtClean="0"/>
              <a:t>is expected.  </a:t>
            </a:r>
            <a:endParaRPr lang="fr-FR" sz="3200" dirty="0"/>
          </a:p>
          <a:p>
            <a:pPr marL="0" indent="0">
              <a:buNone/>
            </a:pPr>
            <a:r>
              <a:rPr lang="en-GB" u="sng" dirty="0" smtClean="0"/>
              <a:t>Capital expenditure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A</a:t>
            </a:r>
            <a:r>
              <a:rPr lang="en-GB" dirty="0" smtClean="0"/>
              <a:t> </a:t>
            </a:r>
            <a:r>
              <a:rPr lang="en-GB" dirty="0"/>
              <a:t>surplus of 10K€ </a:t>
            </a:r>
            <a:r>
              <a:rPr lang="en-GB" dirty="0" smtClean="0"/>
              <a:t>is expected.</a:t>
            </a:r>
            <a:endParaRPr lang="fr-FR" sz="3200" dirty="0"/>
          </a:p>
          <a:p>
            <a:pPr marL="0" indent="0">
              <a:buNone/>
            </a:pPr>
            <a:r>
              <a:rPr lang="en-GB" u="sng" dirty="0" smtClean="0"/>
              <a:t>Travel</a:t>
            </a:r>
            <a:endParaRPr lang="fr-FR" sz="3200" dirty="0"/>
          </a:p>
          <a:p>
            <a:pPr marL="0" indent="0">
              <a:buNone/>
            </a:pPr>
            <a:r>
              <a:rPr lang="en-GB" dirty="0" smtClean="0"/>
              <a:t>Surpluses expected for capacity </a:t>
            </a:r>
            <a:r>
              <a:rPr lang="en-GB" dirty="0"/>
              <a:t>building </a:t>
            </a:r>
            <a:r>
              <a:rPr lang="en-GB" dirty="0" smtClean="0"/>
              <a:t>(</a:t>
            </a:r>
            <a:r>
              <a:rPr lang="en-GB" dirty="0"/>
              <a:t>9.6K</a:t>
            </a:r>
            <a:r>
              <a:rPr lang="en-GB" dirty="0" smtClean="0"/>
              <a:t>€) and long distance travel (</a:t>
            </a:r>
            <a:r>
              <a:rPr lang="en-GB" dirty="0"/>
              <a:t>9.2K</a:t>
            </a:r>
            <a:r>
              <a:rPr lang="en-GB" dirty="0" smtClean="0"/>
              <a:t>€) are expected.  </a:t>
            </a:r>
            <a:endParaRPr lang="fr-FR" sz="28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33321560"/>
              </p:ext>
            </p:extLst>
          </p:nvPr>
        </p:nvGraphicFramePr>
        <p:xfrm>
          <a:off x="7283747" y="2690528"/>
          <a:ext cx="4317126" cy="224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FINANCIAL HOLDINGS (Sept. 2017)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1032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Internal Retirement </a:t>
            </a:r>
            <a:r>
              <a:rPr lang="en-GB" u="sng" dirty="0" err="1" smtClean="0"/>
              <a:t>Fonds</a:t>
            </a:r>
            <a:r>
              <a:rPr lang="en-GB" u="sng" dirty="0" smtClean="0"/>
              <a:t> </a:t>
            </a:r>
            <a:r>
              <a:rPr lang="en-GB" u="sng" dirty="0"/>
              <a:t>and IHO assets</a:t>
            </a:r>
            <a:endParaRPr lang="fr-FR" dirty="0"/>
          </a:p>
          <a:p>
            <a:r>
              <a:rPr lang="en-GB" dirty="0"/>
              <a:t>Assets are deposited with SMC (progressive interest rate from 1.2 to 2% for 3 years) CIC (1.55</a:t>
            </a:r>
            <a:r>
              <a:rPr lang="en-GB" dirty="0" smtClean="0"/>
              <a:t>%).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highlight report of notable matters is followed up by detailed lists to be updated and reviewed by the Secretary General and the Directors every month.</a:t>
            </a:r>
            <a:endParaRPr lang="fr-FR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80535" y="3112655"/>
            <a:ext cx="10580192" cy="18472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PROPOSED BUDGET </a:t>
            </a:r>
            <a:r>
              <a:rPr lang="en-US" b="1" dirty="0"/>
              <a:t>F</a:t>
            </a:r>
            <a:r>
              <a:rPr lang="en-US" b="1" dirty="0" smtClean="0"/>
              <a:t>OR 2018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7"/>
            <a:ext cx="11032524" cy="46892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The proposed budget estimates for 2018 </a:t>
            </a:r>
            <a:r>
              <a:rPr lang="en-AU" dirty="0" smtClean="0"/>
              <a:t>are </a:t>
            </a:r>
            <a:r>
              <a:rPr lang="en-AU" dirty="0"/>
              <a:t>based on the first year of the three-year budget estimates approved by the </a:t>
            </a:r>
            <a:r>
              <a:rPr lang="en-AU" dirty="0" smtClean="0"/>
              <a:t>A1.  </a:t>
            </a:r>
            <a:r>
              <a:rPr lang="en-AU" dirty="0"/>
              <a:t>There are several small variations to the </a:t>
            </a:r>
            <a:r>
              <a:rPr lang="en-AU" dirty="0" smtClean="0"/>
              <a:t>approved budget </a:t>
            </a:r>
            <a:r>
              <a:rPr lang="en-AU" dirty="0"/>
              <a:t>estimates </a:t>
            </a:r>
            <a:r>
              <a:rPr lang="en-AU" dirty="0" smtClean="0"/>
              <a:t>to take </a:t>
            </a:r>
            <a:r>
              <a:rPr lang="en-AU" dirty="0"/>
              <a:t>into account:</a:t>
            </a:r>
            <a:endParaRPr lang="fr-FR" dirty="0"/>
          </a:p>
          <a:p>
            <a:pPr lvl="1"/>
            <a:r>
              <a:rPr lang="en-AU" dirty="0"/>
              <a:t>an anticipated increase in medical costs insurance premiums in 2018, due to an increase in medical reimbursements claimed in 2017; and</a:t>
            </a:r>
            <a:endParaRPr lang="fr-FR" dirty="0"/>
          </a:p>
          <a:p>
            <a:pPr lvl="1"/>
            <a:r>
              <a:rPr lang="en-AU" dirty="0"/>
              <a:t>an additional allocation of funds to Contract Support;</a:t>
            </a:r>
            <a:endParaRPr lang="fr-FR" dirty="0"/>
          </a:p>
          <a:p>
            <a:pPr lvl="0"/>
            <a:r>
              <a:rPr lang="en-AU" dirty="0"/>
              <a:t>These increases are offset by:</a:t>
            </a:r>
            <a:endParaRPr lang="fr-FR" dirty="0"/>
          </a:p>
          <a:p>
            <a:pPr lvl="1"/>
            <a:r>
              <a:rPr lang="en-AU" dirty="0"/>
              <a:t>an increase in the estimated income due to the recent membership of a new Member State, and</a:t>
            </a:r>
            <a:endParaRPr lang="fr-FR" dirty="0"/>
          </a:p>
          <a:p>
            <a:pPr lvl="1"/>
            <a:r>
              <a:rPr lang="en-AU" dirty="0"/>
              <a:t>several reductions in administrative costs, based on recent expenditure history</a:t>
            </a:r>
            <a:r>
              <a:rPr lang="en-AU" dirty="0" smtClean="0"/>
              <a:t>.</a:t>
            </a:r>
          </a:p>
          <a:p>
            <a:pPr lvl="1"/>
            <a:endParaRPr lang="fr-FR" dirty="0"/>
          </a:p>
          <a:p>
            <a:pPr lvl="0"/>
            <a:r>
              <a:rPr lang="en-AU" dirty="0"/>
              <a:t>The budget estimates for 2018 </a:t>
            </a:r>
            <a:r>
              <a:rPr lang="en-AU" dirty="0" smtClean="0"/>
              <a:t>(3,543,675 Euro) remain </a:t>
            </a:r>
            <a:r>
              <a:rPr lang="en-AU" dirty="0"/>
              <a:t>balanced with an expected budget surplus of about 0.7% of the budget</a:t>
            </a:r>
            <a:r>
              <a:rPr lang="en-AU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1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361</TotalTime>
  <Words>584</Words>
  <Application>Microsoft Office PowerPoint</Application>
  <PresentationFormat>Widescreen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Financial Status and proposed Budget for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Yves</cp:lastModifiedBy>
  <cp:revision>29</cp:revision>
  <dcterms:created xsi:type="dcterms:W3CDTF">2017-10-09T13:46:17Z</dcterms:created>
  <dcterms:modified xsi:type="dcterms:W3CDTF">2017-10-12T15:38:32Z</dcterms:modified>
</cp:coreProperties>
</file>