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75" r:id="rId2"/>
    <p:sldId id="276" r:id="rId3"/>
    <p:sldId id="277" r:id="rId4"/>
    <p:sldId id="281" r:id="rId5"/>
    <p:sldId id="282" r:id="rId6"/>
    <p:sldId id="279" r:id="rId7"/>
    <p:sldId id="278" r:id="rId8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921" autoAdjust="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2ACA9-2FE0-44C2-906B-E6EAAF658AD1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2E881-A98F-420C-B0D8-EF29D5935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58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805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805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5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9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17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44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0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US" dirty="0"/>
              <a:t>WORLDWIDE ENC DATABASE WORKING GROUP (WENDWG)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/>
              <a:t>WENDWG-8, Buenos Aires, Argentina 20 – 22 March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35833"/>
            <a:ext cx="9144000" cy="300895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3600" dirty="0"/>
              <a:t>Report on global ENC coverage </a:t>
            </a:r>
            <a:br>
              <a:rPr lang="en-AU" sz="3600" dirty="0"/>
            </a:br>
            <a:r>
              <a:rPr lang="en-AU" sz="3600" dirty="0"/>
              <a:t>and observations on historic ENC overlaps </a:t>
            </a:r>
            <a:br>
              <a:rPr lang="en-AU" sz="3600" dirty="0"/>
            </a:br>
            <a:r>
              <a:rPr lang="en-AU" sz="3600" dirty="0"/>
              <a:t>from 2012 to 2017</a:t>
            </a:r>
            <a:br>
              <a:rPr lang="en-AU" sz="3600" dirty="0"/>
            </a:br>
            <a:r>
              <a:rPr lang="en-AU" sz="3600" dirty="0"/>
              <a:t> </a:t>
            </a:r>
          </a:p>
          <a:p>
            <a:pPr eaLnBrk="1" hangingPunct="1">
              <a:defRPr/>
            </a:pPr>
            <a:r>
              <a:rPr lang="fr-FR" sz="3600" dirty="0"/>
              <a:t>Nigel Sutton</a:t>
            </a:r>
            <a:br>
              <a:rPr lang="fr-FR" sz="3600" dirty="0"/>
            </a:br>
            <a:br>
              <a:rPr lang="fr-FR" sz="3600" dirty="0"/>
            </a:br>
            <a:r>
              <a:rPr lang="fr-FR" sz="3600" dirty="0"/>
              <a:t>UK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402" y="299555"/>
            <a:ext cx="11339699" cy="63658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sz="3200" dirty="0"/>
              <a:t>Status of global ENC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The status of global ENC coverage could now be covered by agenda item 4.4  “reports by RHCs on the implementation of ENC Schemes”</a:t>
            </a:r>
          </a:p>
          <a:p>
            <a:pPr algn="just">
              <a:defRPr/>
            </a:pPr>
            <a:endParaRPr lang="en-GB" dirty="0"/>
          </a:p>
          <a:p>
            <a:pPr algn="just">
              <a:defRPr/>
            </a:pPr>
            <a:endParaRPr lang="en-GB" sz="2400" b="1" dirty="0"/>
          </a:p>
          <a:p>
            <a:pPr algn="just">
              <a:defRPr/>
            </a:pP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/>
              <a:t>WENDWG-8, Buenos Aires, Argentina 20 – 22 March 2018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56903"/>
            <a:ext cx="11060089" cy="63658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/>
              <a:t>Observations on historic ENC overlaps from 2012 to 2017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Number of ENC overlaps from 2012 to 2016 highlighted at WENDWG7 </a:t>
            </a:r>
          </a:p>
          <a:p>
            <a:pPr algn="just">
              <a:defRPr/>
            </a:pPr>
            <a:r>
              <a:rPr lang="en-GB" dirty="0"/>
              <a:t>Further statistical analysis undertaken to determine percentage of ENC overlaps by volume of ENCs per RHC region.</a:t>
            </a:r>
          </a:p>
          <a:p>
            <a:pPr lvl="1" algn="just">
              <a:defRPr/>
            </a:pPr>
            <a:r>
              <a:rPr lang="en-GB" dirty="0"/>
              <a:t>Historically WENDWG monitored ENC overlaps by number of incidents</a:t>
            </a:r>
          </a:p>
          <a:p>
            <a:pPr lvl="1" algn="just">
              <a:defRPr/>
            </a:pPr>
            <a:r>
              <a:rPr lang="en-GB" dirty="0"/>
              <a:t>This year, overlap figures 'RAG tested' against total ENCs per RHC region</a:t>
            </a:r>
          </a:p>
          <a:p>
            <a:pPr lvl="1" algn="just">
              <a:defRPr/>
            </a:pPr>
            <a:r>
              <a:rPr lang="en-GB" dirty="0"/>
              <a:t>Boundaries set at:</a:t>
            </a:r>
          </a:p>
          <a:p>
            <a:pPr lvl="2" algn="just">
              <a:defRPr/>
            </a:pPr>
            <a:r>
              <a:rPr lang="en-GB" sz="2400" dirty="0"/>
              <a:t> &lt;1% Green </a:t>
            </a:r>
          </a:p>
          <a:p>
            <a:pPr lvl="2" algn="just">
              <a:defRPr/>
            </a:pPr>
            <a:r>
              <a:rPr lang="en-GB" sz="2400" dirty="0"/>
              <a:t>1% to 5% Amber </a:t>
            </a:r>
          </a:p>
          <a:p>
            <a:pPr lvl="2" algn="just">
              <a:defRPr/>
            </a:pPr>
            <a:r>
              <a:rPr lang="en-GB" sz="2400" dirty="0"/>
              <a:t>&gt;5% Red</a:t>
            </a:r>
          </a:p>
          <a:p>
            <a:pPr lvl="1" algn="just">
              <a:defRPr/>
            </a:pPr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/>
              <a:t>WENDWG-8, Buenos Aires, Argentina 20 – 22 March 2018</a:t>
            </a:r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56903"/>
            <a:ext cx="11060089" cy="63658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/>
              <a:t>Observations on historic ENC overlaps from 2012 to 2017</a:t>
            </a:r>
            <a:endParaRPr lang="en-AU" sz="3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/>
              <a:t>WENDWG-8, Buenos Aires, Argentina 20 – 22 March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37C454-AC5D-4021-95A1-683B5D3FADC1}"/>
              </a:ext>
            </a:extLst>
          </p:cNvPr>
          <p:cNvSpPr txBox="1"/>
          <p:nvPr/>
        </p:nvSpPr>
        <p:spPr>
          <a:xfrm>
            <a:off x="550863" y="4780507"/>
            <a:ext cx="2295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sz="2400" dirty="0"/>
              <a:t> &lt;1% Green </a:t>
            </a:r>
          </a:p>
          <a:p>
            <a:pPr algn="just">
              <a:defRPr/>
            </a:pPr>
            <a:r>
              <a:rPr lang="en-GB" sz="2400" dirty="0"/>
              <a:t>1% to 5% Amber </a:t>
            </a:r>
          </a:p>
          <a:p>
            <a:pPr algn="just">
              <a:defRPr/>
            </a:pPr>
            <a:r>
              <a:rPr lang="en-GB" sz="2400" dirty="0"/>
              <a:t>&gt;5% Red</a:t>
            </a:r>
            <a:r>
              <a:rPr lang="en-GB" dirty="0"/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250145"/>
              </p:ext>
            </p:extLst>
          </p:nvPr>
        </p:nvGraphicFramePr>
        <p:xfrm>
          <a:off x="443134" y="1477675"/>
          <a:ext cx="11309414" cy="3050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4" imgW="14738400" imgH="3873661" progId="Excel.Sheet.12">
                  <p:embed/>
                </p:oleObj>
              </mc:Choice>
              <mc:Fallback>
                <p:oleObj name="Worksheet" r:id="rId4" imgW="14738400" imgH="38736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3134" y="1477675"/>
                        <a:ext cx="11309414" cy="3050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028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156903"/>
            <a:ext cx="11060089" cy="63658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sz="3200" dirty="0"/>
              <a:t>Statistical assessment analysis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Of 16 global Hydrographic Commissions: </a:t>
            </a:r>
          </a:p>
          <a:p>
            <a:pPr lvl="1" algn="just">
              <a:defRPr/>
            </a:pPr>
            <a:r>
              <a:rPr lang="en-GB" dirty="0"/>
              <a:t>9 are green with less than 1% of ENC overlaps</a:t>
            </a:r>
          </a:p>
          <a:p>
            <a:pPr lvl="1" algn="just">
              <a:defRPr/>
            </a:pPr>
            <a:r>
              <a:rPr lang="en-GB" dirty="0"/>
              <a:t>4 are amber with between 1% and 5% of ENC overlaps</a:t>
            </a:r>
          </a:p>
          <a:p>
            <a:pPr lvl="1" algn="just">
              <a:defRPr/>
            </a:pPr>
            <a:r>
              <a:rPr lang="en-GB" dirty="0"/>
              <a:t>3 are red with over 5% of ENC overlaps</a:t>
            </a:r>
          </a:p>
          <a:p>
            <a:pPr algn="just">
              <a:defRPr/>
            </a:pPr>
            <a:r>
              <a:rPr lang="en-GB" dirty="0"/>
              <a:t>WENDWG may consider re-setting percentage overlap boundaries</a:t>
            </a:r>
          </a:p>
          <a:p>
            <a:pPr lvl="1" algn="just">
              <a:defRPr/>
            </a:pPr>
            <a:r>
              <a:rPr lang="en-GB" dirty="0"/>
              <a:t>what is an acceptable minimum (green) ENC overlap percentage?</a:t>
            </a:r>
          </a:p>
          <a:p>
            <a:pPr lvl="1" algn="just">
              <a:defRPr/>
            </a:pPr>
            <a:r>
              <a:rPr lang="en-GB" dirty="0"/>
              <a:t>what is an acceptable maximum (Red) ENC overlap percentage?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/>
              <a:t>WENDWG-8, Buenos Aires, Argentina 20 – 22 March 2018</a:t>
            </a:r>
          </a:p>
        </p:txBody>
      </p:sp>
    </p:spTree>
    <p:extLst>
      <p:ext uri="{BB962C8B-B14F-4D97-AF65-F5344CB8AC3E}">
        <p14:creationId xmlns:p14="http://schemas.microsoft.com/office/powerpoint/2010/main" val="244932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83" y="277815"/>
            <a:ext cx="8981868" cy="6365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200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GB" dirty="0"/>
              <a:t>WENDWG is invited to consider:</a:t>
            </a:r>
          </a:p>
          <a:p>
            <a:pPr marL="0" indent="0" algn="just">
              <a:buNone/>
              <a:defRPr/>
            </a:pPr>
            <a:endParaRPr lang="en-GB" dirty="0"/>
          </a:p>
          <a:p>
            <a:pPr lvl="1" algn="just">
              <a:defRPr/>
            </a:pPr>
            <a:r>
              <a:rPr lang="en-GB" sz="2600" dirty="0"/>
              <a:t>whether the status of global ENC coverage should be discussed under Agenda item 4.4 - Reports by RHCs on the implementation of ENC Schemes?</a:t>
            </a:r>
          </a:p>
          <a:p>
            <a:pPr lvl="1" algn="just">
              <a:defRPr/>
            </a:pPr>
            <a:endParaRPr lang="en-GB" dirty="0"/>
          </a:p>
          <a:p>
            <a:pPr lvl="1" algn="just">
              <a:defRPr/>
            </a:pPr>
            <a:r>
              <a:rPr lang="en-GB" sz="2600" dirty="0"/>
              <a:t>whether the establishment of minimum and maximum overlap targets could encourage the reduction and timely resolution of ENC overlaps?</a:t>
            </a:r>
          </a:p>
          <a:p>
            <a:pPr lvl="1" algn="just">
              <a:defRPr/>
            </a:pPr>
            <a:endParaRPr lang="en-GB" sz="2600" dirty="0"/>
          </a:p>
          <a:p>
            <a:pPr lvl="1" algn="just">
              <a:defRPr/>
            </a:pPr>
            <a:r>
              <a:rPr lang="en-GB" sz="2600" dirty="0"/>
              <a:t>whether input from RENCs and RHC representatives is required to determine, highlight and grade the navigational significance of global ENC overlaps?</a:t>
            </a:r>
          </a:p>
          <a:p>
            <a:pPr marL="0" indent="0" algn="just">
              <a:buNone/>
              <a:defRPr/>
            </a:pPr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/>
              <a:t>WENDWG-8, Buenos Aires, Argentina 20 – 22 March 2018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200" dirty="0"/>
              <a:t>Actions requested of WENDWG/IRCC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WENDWG is invited to note the report and recommendations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07134" y="6276122"/>
            <a:ext cx="4114800" cy="365125"/>
          </a:xfrm>
        </p:spPr>
        <p:txBody>
          <a:bodyPr/>
          <a:lstStyle/>
          <a:p>
            <a:r>
              <a:rPr lang="de-DE" dirty="0"/>
              <a:t>WENDWG-8, Buenos Aires, Argentina 20 – 22 March 2018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1042</TotalTime>
  <Words>395</Words>
  <Application>Microsoft Office PowerPoint</Application>
  <PresentationFormat>Widescreen</PresentationFormat>
  <Paragraphs>51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Worksheet</vt:lpstr>
      <vt:lpstr>Report on global ENC coverage  and observations on historic ENC overlaps  from 2012 to 2017   Nigel Sutton  UK </vt:lpstr>
      <vt:lpstr>Status of global ENC coverage</vt:lpstr>
      <vt:lpstr>Observations on historic ENC overlaps from 2012 to 2017</vt:lpstr>
      <vt:lpstr>Observations on historic ENC overlaps from 2012 to 2017</vt:lpstr>
      <vt:lpstr>Statistical assessment analysis</vt:lpstr>
      <vt:lpstr>Recommendations</vt:lpstr>
      <vt:lpstr>Actions requested of WENDWG/IRCC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Nigel Sutton</cp:lastModifiedBy>
  <cp:revision>118</cp:revision>
  <cp:lastPrinted>2018-02-05T14:33:04Z</cp:lastPrinted>
  <dcterms:created xsi:type="dcterms:W3CDTF">2017-10-09T13:46:17Z</dcterms:created>
  <dcterms:modified xsi:type="dcterms:W3CDTF">2018-02-23T10:57:34Z</dcterms:modified>
</cp:coreProperties>
</file>