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79" autoAdjust="0"/>
  </p:normalViewPr>
  <p:slideViewPr>
    <p:cSldViewPr>
      <p:cViewPr varScale="1">
        <p:scale>
          <a:sx n="65" d="100"/>
          <a:sy n="65" d="100"/>
        </p:scale>
        <p:origin x="408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4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F98FEBA-C5AA-4CAF-8C82-55B99128D7ED}" type="datetimeFigureOut">
              <a:rPr lang="fr-FR"/>
              <a:pPr>
                <a:defRPr/>
              </a:pPr>
              <a:t>13/06/2017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C43416-F15F-4A83-9814-A9D06BFA3F6D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15248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F34FC8-CA72-4EDC-BF2E-BBC05BBACBDF}" type="slidenum">
              <a:rPr lang="fr-FR" altLang="en-US"/>
              <a:pPr eaLnBrk="1" hangingPunct="1"/>
              <a:t>6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4199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4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5 w 717"/>
                <a:gd name="T1" fmla="*/ 845 h 845"/>
                <a:gd name="T2" fmla="*/ 745 w 717"/>
                <a:gd name="T3" fmla="*/ 821 h 845"/>
                <a:gd name="T4" fmla="*/ 602 w 717"/>
                <a:gd name="T5" fmla="*/ 605 h 845"/>
                <a:gd name="T6" fmla="*/ 420 w 717"/>
                <a:gd name="T7" fmla="*/ 396 h 845"/>
                <a:gd name="T8" fmla="*/ 23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3 w 717"/>
                <a:gd name="T15" fmla="*/ 198 h 845"/>
                <a:gd name="T16" fmla="*/ 414 w 717"/>
                <a:gd name="T17" fmla="*/ 408 h 845"/>
                <a:gd name="T18" fmla="*/ 596 w 717"/>
                <a:gd name="T19" fmla="*/ 623 h 845"/>
                <a:gd name="T20" fmla="*/ 745 w 717"/>
                <a:gd name="T21" fmla="*/ 845 h 845"/>
                <a:gd name="T22" fmla="*/ 74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1 w 407"/>
                <a:gd name="T1" fmla="*/ 414 h 414"/>
                <a:gd name="T2" fmla="*/ 421 w 407"/>
                <a:gd name="T3" fmla="*/ 396 h 414"/>
                <a:gd name="T4" fmla="*/ 23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0 w 407"/>
                <a:gd name="T13" fmla="*/ 204 h 414"/>
                <a:gd name="T14" fmla="*/ 421 w 407"/>
                <a:gd name="T15" fmla="*/ 414 h 414"/>
                <a:gd name="T16" fmla="*/ 42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4 w 586"/>
                <a:gd name="T1" fmla="*/ 0 h 599"/>
                <a:gd name="T2" fmla="*/ 596 w 586"/>
                <a:gd name="T3" fmla="*/ 0 h 599"/>
                <a:gd name="T4" fmla="*/ 421 w 586"/>
                <a:gd name="T5" fmla="*/ 132 h 599"/>
                <a:gd name="T6" fmla="*/ 27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1 w 586"/>
                <a:gd name="T17" fmla="*/ 282 h 599"/>
                <a:gd name="T18" fmla="*/ 427 w 586"/>
                <a:gd name="T19" fmla="*/ 138 h 599"/>
                <a:gd name="T20" fmla="*/ 614 w 586"/>
                <a:gd name="T21" fmla="*/ 0 h 599"/>
                <a:gd name="T22" fmla="*/ 61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3 w 269"/>
                <a:gd name="T1" fmla="*/ 0 h 252"/>
                <a:gd name="T2" fmla="*/ 26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3 w 269"/>
                <a:gd name="T15" fmla="*/ 0 h 252"/>
                <a:gd name="T16" fmla="*/ 28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8459788" y="6597650"/>
            <a:ext cx="5826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88EA9E-31CF-40E8-8428-0A7BD4CBFBC5}" type="slidenum">
              <a:rPr lang="fr-FR" altLang="en-US" sz="1000">
                <a:solidFill>
                  <a:srgbClr val="FFFF00"/>
                </a:solidFill>
                <a:latin typeface="Verdana" panose="020B0604030504040204" pitchFamily="34" charset="0"/>
              </a:rPr>
              <a:pPr eaLnBrk="1" hangingPunct="1"/>
              <a:t>‹#›</a:t>
            </a:fld>
            <a:r>
              <a:rPr lang="fr-FR" altLang="en-US" sz="1000">
                <a:solidFill>
                  <a:srgbClr val="FFFF00"/>
                </a:solidFill>
                <a:latin typeface="Verdana" panose="020B0604030504040204" pitchFamily="34" charset="0"/>
              </a:rPr>
              <a:t>/9</a:t>
            </a: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198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49645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5"/>
            <a:ext cx="2057400" cy="51845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5"/>
            <a:ext cx="6019800" cy="51845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3058332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3 w 717"/>
                <a:gd name="T1" fmla="*/ 845 h 845"/>
                <a:gd name="T2" fmla="*/ 753 w 717"/>
                <a:gd name="T3" fmla="*/ 821 h 845"/>
                <a:gd name="T4" fmla="*/ 610 w 717"/>
                <a:gd name="T5" fmla="*/ 605 h 845"/>
                <a:gd name="T6" fmla="*/ 424 w 717"/>
                <a:gd name="T7" fmla="*/ 396 h 845"/>
                <a:gd name="T8" fmla="*/ 23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7 w 717"/>
                <a:gd name="T15" fmla="*/ 198 h 845"/>
                <a:gd name="T16" fmla="*/ 418 w 717"/>
                <a:gd name="T17" fmla="*/ 408 h 845"/>
                <a:gd name="T18" fmla="*/ 604 w 717"/>
                <a:gd name="T19" fmla="*/ 623 h 845"/>
                <a:gd name="T20" fmla="*/ 753 w 717"/>
                <a:gd name="T21" fmla="*/ 845 h 845"/>
                <a:gd name="T22" fmla="*/ 75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5 w 407"/>
                <a:gd name="T1" fmla="*/ 414 h 414"/>
                <a:gd name="T2" fmla="*/ 425 w 407"/>
                <a:gd name="T3" fmla="*/ 396 h 414"/>
                <a:gd name="T4" fmla="*/ 24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4 w 407"/>
                <a:gd name="T13" fmla="*/ 204 h 414"/>
                <a:gd name="T14" fmla="*/ 425 w 407"/>
                <a:gd name="T15" fmla="*/ 414 h 414"/>
                <a:gd name="T16" fmla="*/ 42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2 w 586"/>
                <a:gd name="T1" fmla="*/ 0 h 599"/>
                <a:gd name="T2" fmla="*/ 604 w 586"/>
                <a:gd name="T3" fmla="*/ 0 h 599"/>
                <a:gd name="T4" fmla="*/ 425 w 586"/>
                <a:gd name="T5" fmla="*/ 132 h 599"/>
                <a:gd name="T6" fmla="*/ 27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5 w 586"/>
                <a:gd name="T17" fmla="*/ 282 h 599"/>
                <a:gd name="T18" fmla="*/ 431 w 586"/>
                <a:gd name="T19" fmla="*/ 138 h 599"/>
                <a:gd name="T20" fmla="*/ 622 w 586"/>
                <a:gd name="T21" fmla="*/ 0 h 599"/>
                <a:gd name="T22" fmla="*/ 62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7 w 269"/>
                <a:gd name="T1" fmla="*/ 0 h 252"/>
                <a:gd name="T2" fmla="*/ 26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7 w 269"/>
                <a:gd name="T15" fmla="*/ 0 h 252"/>
                <a:gd name="T16" fmla="*/ 28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0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349250"/>
            <a:ext cx="9747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66356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8EBA3D-4B60-4733-87E1-54C783D37C43}" type="datetimeFigureOut">
              <a:rPr lang="fr-FR"/>
              <a:pPr>
                <a:defRPr/>
              </a:pPr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99F226-9CAC-4718-970B-639A720A0C67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04837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5 w 717"/>
                <a:gd name="T1" fmla="*/ 845 h 845"/>
                <a:gd name="T2" fmla="*/ 745 w 717"/>
                <a:gd name="T3" fmla="*/ 821 h 845"/>
                <a:gd name="T4" fmla="*/ 602 w 717"/>
                <a:gd name="T5" fmla="*/ 605 h 845"/>
                <a:gd name="T6" fmla="*/ 420 w 717"/>
                <a:gd name="T7" fmla="*/ 396 h 845"/>
                <a:gd name="T8" fmla="*/ 23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3 w 717"/>
                <a:gd name="T15" fmla="*/ 198 h 845"/>
                <a:gd name="T16" fmla="*/ 414 w 717"/>
                <a:gd name="T17" fmla="*/ 408 h 845"/>
                <a:gd name="T18" fmla="*/ 596 w 717"/>
                <a:gd name="T19" fmla="*/ 623 h 845"/>
                <a:gd name="T20" fmla="*/ 745 w 717"/>
                <a:gd name="T21" fmla="*/ 845 h 845"/>
                <a:gd name="T22" fmla="*/ 74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1 w 407"/>
                <a:gd name="T1" fmla="*/ 414 h 414"/>
                <a:gd name="T2" fmla="*/ 421 w 407"/>
                <a:gd name="T3" fmla="*/ 396 h 414"/>
                <a:gd name="T4" fmla="*/ 23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0 w 407"/>
                <a:gd name="T13" fmla="*/ 204 h 414"/>
                <a:gd name="T14" fmla="*/ 421 w 407"/>
                <a:gd name="T15" fmla="*/ 414 h 414"/>
                <a:gd name="T16" fmla="*/ 42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4 w 586"/>
                <a:gd name="T1" fmla="*/ 0 h 599"/>
                <a:gd name="T2" fmla="*/ 596 w 586"/>
                <a:gd name="T3" fmla="*/ 0 h 599"/>
                <a:gd name="T4" fmla="*/ 421 w 586"/>
                <a:gd name="T5" fmla="*/ 132 h 599"/>
                <a:gd name="T6" fmla="*/ 27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1 w 586"/>
                <a:gd name="T17" fmla="*/ 282 h 599"/>
                <a:gd name="T18" fmla="*/ 427 w 586"/>
                <a:gd name="T19" fmla="*/ 138 h 599"/>
                <a:gd name="T20" fmla="*/ 614 w 586"/>
                <a:gd name="T21" fmla="*/ 0 h 599"/>
                <a:gd name="T22" fmla="*/ 61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3 w 269"/>
                <a:gd name="T1" fmla="*/ 0 h 252"/>
                <a:gd name="T2" fmla="*/ 26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3 w 269"/>
                <a:gd name="T15" fmla="*/ 0 h 252"/>
                <a:gd name="T16" fmla="*/ 28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4624"/>
            <a:ext cx="8304981" cy="11398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346547"/>
            <a:ext cx="8238305" cy="4530725"/>
          </a:xfrm>
        </p:spPr>
        <p:txBody>
          <a:bodyPr/>
          <a:lstStyle>
            <a:lvl1pPr marL="174625" indent="-174625">
              <a:defRPr sz="2800"/>
            </a:lvl1pPr>
            <a:lvl2pPr marL="538163" indent="-174625">
              <a:defRPr sz="2400"/>
            </a:lvl2pPr>
            <a:lvl3pPr marL="725488" indent="-9525" defTabSz="898525">
              <a:defRPr sz="2000"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5354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995479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276872"/>
            <a:ext cx="3667125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276872"/>
            <a:ext cx="3668712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4E9BBC-BDEB-47C2-85FB-9044C347F181}" type="datetimeFigureOut">
              <a:rPr lang="fr-FR"/>
              <a:pPr>
                <a:defRPr/>
              </a:pPr>
              <a:t>13/06/2017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4CB41B-E66F-456D-A630-BE641B20EDD2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0356812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273628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016940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14638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79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5472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4608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441637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744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12840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-242888"/>
            <a:ext cx="9148762" cy="6851651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036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5 w 717"/>
                <a:gd name="T1" fmla="*/ 845 h 845"/>
                <a:gd name="T2" fmla="*/ 745 w 717"/>
                <a:gd name="T3" fmla="*/ 821 h 845"/>
                <a:gd name="T4" fmla="*/ 602 w 717"/>
                <a:gd name="T5" fmla="*/ 605 h 845"/>
                <a:gd name="T6" fmla="*/ 420 w 717"/>
                <a:gd name="T7" fmla="*/ 396 h 845"/>
                <a:gd name="T8" fmla="*/ 23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3 w 717"/>
                <a:gd name="T15" fmla="*/ 198 h 845"/>
                <a:gd name="T16" fmla="*/ 414 w 717"/>
                <a:gd name="T17" fmla="*/ 408 h 845"/>
                <a:gd name="T18" fmla="*/ 596 w 717"/>
                <a:gd name="T19" fmla="*/ 623 h 845"/>
                <a:gd name="T20" fmla="*/ 745 w 717"/>
                <a:gd name="T21" fmla="*/ 845 h 845"/>
                <a:gd name="T22" fmla="*/ 74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1 w 407"/>
                <a:gd name="T1" fmla="*/ 414 h 414"/>
                <a:gd name="T2" fmla="*/ 421 w 407"/>
                <a:gd name="T3" fmla="*/ 396 h 414"/>
                <a:gd name="T4" fmla="*/ 23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0 w 407"/>
                <a:gd name="T13" fmla="*/ 204 h 414"/>
                <a:gd name="T14" fmla="*/ 421 w 407"/>
                <a:gd name="T15" fmla="*/ 414 h 414"/>
                <a:gd name="T16" fmla="*/ 42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039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4 w 586"/>
                <a:gd name="T1" fmla="*/ 0 h 599"/>
                <a:gd name="T2" fmla="*/ 596 w 586"/>
                <a:gd name="T3" fmla="*/ 0 h 599"/>
                <a:gd name="T4" fmla="*/ 421 w 586"/>
                <a:gd name="T5" fmla="*/ 132 h 599"/>
                <a:gd name="T6" fmla="*/ 27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1 w 586"/>
                <a:gd name="T17" fmla="*/ 282 h 599"/>
                <a:gd name="T18" fmla="*/ 427 w 586"/>
                <a:gd name="T19" fmla="*/ 138 h 599"/>
                <a:gd name="T20" fmla="*/ 614 w 586"/>
                <a:gd name="T21" fmla="*/ 0 h 599"/>
                <a:gd name="T22" fmla="*/ 61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3 w 269"/>
                <a:gd name="T1" fmla="*/ 0 h 252"/>
                <a:gd name="T2" fmla="*/ 26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3 w 269"/>
                <a:gd name="T15" fmla="*/ 0 h 252"/>
                <a:gd name="T16" fmla="*/ 28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7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115888"/>
            <a:ext cx="7585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412875"/>
            <a:ext cx="7488237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3" r:id="rId3"/>
    <p:sldLayoutId id="214748374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4" r:id="rId12"/>
    <p:sldLayoutId id="2147483745" r:id="rId13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odnet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effectLst/>
              </a:rPr>
              <a:t>IHO-European Union Network Working Group (IENWG)</a:t>
            </a:r>
            <a:endParaRPr lang="en-GB"/>
          </a:p>
        </p:txBody>
      </p:sp>
      <p:pic>
        <p:nvPicPr>
          <p:cNvPr id="7171" name="Picture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349250"/>
            <a:ext cx="9747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1295400" y="1793875"/>
            <a:ext cx="64008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 defTabSz="358775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 sz="3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371600" indent="0" algn="ctr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828800" indent="0" algn="ctr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rgbClr val="FFFF00"/>
                </a:solidFill>
              </a:rPr>
              <a:t>IRCC-9</a:t>
            </a:r>
            <a:r>
              <a:rPr lang="fr-FR" dirty="0" smtClean="0">
                <a:solidFill>
                  <a:srgbClr val="FFFF00"/>
                </a:solidFill>
              </a:rPr>
              <a:t/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          </a:t>
            </a:r>
            <a:r>
              <a:rPr lang="fr-FR" sz="2800" b="1" i="1" dirty="0" smtClean="0">
                <a:solidFill>
                  <a:srgbClr val="FFFF00"/>
                </a:solidFill>
              </a:rPr>
              <a:t>Paramaribo </a:t>
            </a:r>
            <a:r>
              <a:rPr lang="fr-FR" b="1" i="1" dirty="0" smtClean="0">
                <a:solidFill>
                  <a:srgbClr val="FFFF00"/>
                </a:solidFill>
              </a:rPr>
              <a:t>– 13th of </a:t>
            </a:r>
            <a:r>
              <a:rPr lang="fr-FR" b="1" i="1" dirty="0" err="1" smtClean="0">
                <a:solidFill>
                  <a:srgbClr val="FFFF00"/>
                </a:solidFill>
              </a:rPr>
              <a:t>June</a:t>
            </a:r>
            <a:r>
              <a:rPr lang="fr-FR" b="1" i="1" dirty="0" smtClean="0">
                <a:solidFill>
                  <a:srgbClr val="FFFF00"/>
                </a:solidFill>
              </a:rPr>
              <a:t> 2017</a:t>
            </a:r>
          </a:p>
          <a:p>
            <a:pPr eaLnBrk="1" hangingPunct="1">
              <a:defRPr/>
            </a:pPr>
            <a:endParaRPr lang="fr-FR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fr-FR" dirty="0" smtClean="0">
              <a:solidFill>
                <a:schemeClr val="accent4"/>
              </a:solidFill>
            </a:endParaRPr>
          </a:p>
        </p:txBody>
      </p:sp>
      <p:pic>
        <p:nvPicPr>
          <p:cNvPr id="7173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324100"/>
            <a:ext cx="6667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750" y="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Background</a:t>
            </a:r>
            <a:endParaRPr lang="en-GB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38150" y="1268413"/>
            <a:ext cx="8237538" cy="4530725"/>
          </a:xfrm>
        </p:spPr>
        <p:txBody>
          <a:bodyPr/>
          <a:lstStyle/>
          <a:p>
            <a:r>
              <a:rPr lang="en-GB" altLang="en-US" smtClean="0">
                <a:effectLst/>
              </a:rPr>
              <a:t> IHO-EU MoU signed in 2012 at the XVIII</a:t>
            </a:r>
            <a:r>
              <a:rPr lang="en-GB" altLang="en-US" baseline="30000" smtClean="0">
                <a:effectLst/>
              </a:rPr>
              <a:t>th</a:t>
            </a:r>
            <a:r>
              <a:rPr lang="en-GB" altLang="en-US" smtClean="0">
                <a:effectLst/>
              </a:rPr>
              <a:t> IHC</a:t>
            </a:r>
          </a:p>
          <a:p>
            <a:r>
              <a:rPr lang="en-GB" altLang="en-US" smtClean="0">
                <a:effectLst/>
              </a:rPr>
              <a:t>Established by IRCC to monitor and deal with the activities and processes related to hydrographic aspects under the aegis of the European Union (EU)</a:t>
            </a:r>
          </a:p>
          <a:p>
            <a:r>
              <a:rPr lang="en-GB" altLang="en-US" smtClean="0">
                <a:effectLst/>
              </a:rPr>
              <a:t> Membership: IHO focal points for RHCs with EU/EEA members. Associate members: any other RHCc and nations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Coastal Mapping project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>
              <a:defRPr/>
            </a:pPr>
            <a:r>
              <a:rPr lang="en-GB" smtClean="0"/>
              <a:t> 18 partners (11 HOs)</a:t>
            </a:r>
          </a:p>
          <a:p>
            <a:pPr>
              <a:defRPr/>
            </a:pPr>
            <a:r>
              <a:rPr lang="en-GB" smtClean="0"/>
              <a:t>Assess the current availability of digital coastal mapping in the EU </a:t>
            </a:r>
          </a:p>
          <a:p>
            <a:pPr>
              <a:defRPr/>
            </a:pPr>
            <a:r>
              <a:rPr lang="en-GB" smtClean="0"/>
              <a:t> Disseminate this information through EMODnet </a:t>
            </a:r>
          </a:p>
          <a:p>
            <a:pPr marL="363538" lvl="1" indent="0">
              <a:buFont typeface="Arial" charset="0"/>
              <a:buNone/>
              <a:defRPr/>
            </a:pPr>
            <a:r>
              <a:rPr lang="en-GB" smtClean="0"/>
              <a:t>http://www.emodnet.eu/coastal-mapping</a:t>
            </a:r>
          </a:p>
          <a:p>
            <a:pPr>
              <a:defRPr/>
            </a:pPr>
            <a:r>
              <a:rPr lang="en-GB" smtClean="0"/>
              <a:t> Share experience of coastal mapping in the EU </a:t>
            </a:r>
          </a:p>
          <a:p>
            <a:pPr>
              <a:defRPr/>
            </a:pPr>
            <a:r>
              <a:rPr lang="en-GB" smtClean="0"/>
              <a:t> Develop recommendations from best practices </a:t>
            </a:r>
          </a:p>
          <a:p>
            <a:pPr>
              <a:defRPr/>
            </a:pPr>
            <a:r>
              <a:rPr lang="en-GB" smtClean="0"/>
              <a:t> Propose way forward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European Marine Observation and Data Network (EMODNet)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>
              <a:defRPr/>
            </a:pPr>
            <a:r>
              <a:rPr lang="en-GB" smtClean="0"/>
              <a:t> Long term marine data initiative by the DG MARE underpinning the EU Marine Knowledge 2020 strategy</a:t>
            </a:r>
          </a:p>
          <a:p>
            <a:pPr>
              <a:defRPr/>
            </a:pPr>
            <a:r>
              <a:rPr lang="en-GB" smtClean="0"/>
              <a:t> Seven operational sub-portals providing access to marine data in: geology, physics, chemistry, biology, seabed habitats and human activities</a:t>
            </a:r>
          </a:p>
          <a:p>
            <a:pPr>
              <a:defRPr/>
            </a:pPr>
            <a:r>
              <a:rPr lang="en-GB" smtClean="0"/>
              <a:t> High resolution seabed mapping contract awarded in December 2016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mtClean="0">
                <a:hlinkClick r:id="rId2"/>
              </a:rPr>
              <a:t>http://www.emodnet.eu/</a:t>
            </a:r>
            <a:endParaRPr lang="en-GB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Improve cooperation with EU Directorates-General 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>
              <a:defRPr/>
            </a:pPr>
            <a:r>
              <a:rPr lang="en-GB" smtClean="0"/>
              <a:t>Promoting the role of the hydrographic offices in development of EU maritime policies</a:t>
            </a:r>
          </a:p>
          <a:p>
            <a:pPr>
              <a:defRPr/>
            </a:pPr>
            <a:r>
              <a:rPr lang="en-GB" smtClean="0"/>
              <a:t>Good engagement with DG-MARE</a:t>
            </a:r>
          </a:p>
          <a:p>
            <a:pPr>
              <a:defRPr/>
            </a:pPr>
            <a:r>
              <a:rPr lang="en-GB" smtClean="0"/>
              <a:t>Tto extend to other DGs: ENV, MOVE, RTD, REGIO, GROW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Monitor EU directives and call for tenders and proposals, prjects, events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r>
              <a:rPr lang="en-GB" altLang="en-US" smtClean="0"/>
              <a:t>Inspire directive</a:t>
            </a:r>
          </a:p>
          <a:p>
            <a:pPr lvl="1"/>
            <a:r>
              <a:rPr lang="en-GB" altLang="en-US" smtClean="0"/>
              <a:t>Development of geographical data infrastructure</a:t>
            </a:r>
          </a:p>
          <a:p>
            <a:r>
              <a:rPr lang="en-GB" altLang="en-US" smtClean="0"/>
              <a:t>Maritime Strategy Framework Directive</a:t>
            </a:r>
          </a:p>
          <a:p>
            <a:pPr lvl="1"/>
            <a:r>
              <a:rPr lang="en-GB" altLang="en-US" smtClean="0"/>
              <a:t>Protection of the marine environment across Europe</a:t>
            </a:r>
          </a:p>
          <a:p>
            <a:r>
              <a:rPr lang="en-GB" altLang="en-US" smtClean="0"/>
              <a:t>Maritime Spatial Planning directive</a:t>
            </a:r>
          </a:p>
          <a:p>
            <a:pPr lvl="1"/>
            <a:r>
              <a:rPr lang="en-GB" altLang="en-US" smtClean="0"/>
              <a:t>Consistent management of maritime space</a:t>
            </a:r>
          </a:p>
          <a:p>
            <a:pPr lvl="1"/>
            <a:r>
              <a:rPr lang="en-GB" altLang="en-US" smtClean="0"/>
              <a:t>Cross borders, cross sectors</a:t>
            </a:r>
          </a:p>
          <a:p>
            <a:pPr lvl="1"/>
            <a:r>
              <a:rPr lang="en-GB" altLang="en-US" smtClean="0"/>
              <a:t>Pilote cross border studies</a:t>
            </a:r>
          </a:p>
          <a:p>
            <a:pPr lvl="2" defTabSz="914400"/>
            <a:r>
              <a:rPr lang="en-GB" altLang="en-US" smtClean="0"/>
              <a:t>SIMCelt, SIMWestMed, SIMNorAt, SUPREME</a:t>
            </a:r>
          </a:p>
          <a:p>
            <a:pPr lvl="1"/>
            <a:endParaRPr lang="en-GB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Achievements and future development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>
              <a:defRPr/>
            </a:pPr>
            <a:r>
              <a:rPr lang="en-GB" smtClean="0"/>
              <a:t>Sharing views amongst HOs and cooperation for answering European calls for tenders  </a:t>
            </a:r>
          </a:p>
          <a:p>
            <a:pPr>
              <a:defRPr/>
            </a:pPr>
            <a:r>
              <a:rPr lang="en-GB" smtClean="0"/>
              <a:t>HOs input for marine knowledge European policy better understood by DG-MARE</a:t>
            </a:r>
          </a:p>
          <a:p>
            <a:pPr>
              <a:defRPr/>
            </a:pPr>
            <a:r>
              <a:rPr lang="en-GB" smtClean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IENWG considers to focus on systematic high quality data acquisition and aggregation</a:t>
            </a:r>
            <a:endParaRPr lang="en-GB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smtClean="0"/>
              <a:t>Action required from IRCC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effectLst/>
              </a:rPr>
              <a:t>RCC is invited to note this report; 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C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304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Narrow</vt:lpstr>
      <vt:lpstr>Arial</vt:lpstr>
      <vt:lpstr>Wingdings</vt:lpstr>
      <vt:lpstr>Calibri</vt:lpstr>
      <vt:lpstr>Verdana</vt:lpstr>
      <vt:lpstr>IHC template</vt:lpstr>
      <vt:lpstr>PowerPoint Presentation</vt:lpstr>
      <vt:lpstr>Background</vt:lpstr>
      <vt:lpstr>Coastal Mapping project</vt:lpstr>
      <vt:lpstr>European Marine Observation and Data Network (EMODNet)</vt:lpstr>
      <vt:lpstr>Improve cooperation with EU Directorates-General </vt:lpstr>
      <vt:lpstr>Monitor EU directives and call for tenders and proposals, prjects, events</vt:lpstr>
      <vt:lpstr>Achievements and future development</vt:lpstr>
      <vt:lpstr>Action required from IRCC</vt:lpstr>
    </vt:vector>
  </TitlesOfParts>
  <Company>SHOM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Frachon, SHOM</dc:creator>
  <cp:lastModifiedBy>Alberto Costa Neves</cp:lastModifiedBy>
  <cp:revision>23</cp:revision>
  <dcterms:created xsi:type="dcterms:W3CDTF">2017-06-11T19:35:27Z</dcterms:created>
  <dcterms:modified xsi:type="dcterms:W3CDTF">2017-06-13T03:37:24Z</dcterms:modified>
</cp:coreProperties>
</file>