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4" r:id="rId2"/>
    <p:sldId id="288" r:id="rId3"/>
    <p:sldId id="262" r:id="rId4"/>
    <p:sldId id="279" r:id="rId5"/>
    <p:sldId id="280" r:id="rId6"/>
    <p:sldId id="281" r:id="rId7"/>
    <p:sldId id="282" r:id="rId8"/>
    <p:sldId id="283" r:id="rId9"/>
    <p:sldId id="284" r:id="rId10"/>
    <p:sldId id="285" r:id="rId11"/>
    <p:sldId id="289" r:id="rId12"/>
    <p:sldId id="286" r:id="rId13"/>
    <p:sldId id="290" r:id="rId14"/>
    <p:sldId id="292" r:id="rId15"/>
    <p:sldId id="293" r:id="rId16"/>
    <p:sldId id="287" r:id="rId17"/>
    <p:sldId id="294" r:id="rId18"/>
    <p:sldId id="295" r:id="rId19"/>
    <p:sldId id="297"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ext uri="{19B8F6BF-5375-455C-9EA6-DF929625EA0E}">
        <p15:presenceInfo xmlns:p15="http://schemas.microsoft.com/office/powerpoint/2012/main" userId="DT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60" y="4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6/14/2018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r>
              <a:rPr lang="en-US"/>
              <a:t>IHO COUNCIL</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05028" y="6063120"/>
            <a:ext cx="602494" cy="791131"/>
          </a:xfrm>
          <a:prstGeom prst="rect">
            <a:avLst/>
          </a:prstGeom>
        </p:spPr>
      </p:pic>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IHO COUNCIL</a:t>
            </a:r>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IHO COUNCIL</a:t>
            </a:r>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r>
              <a:rPr lang="en-US"/>
              <a:t>IHO COUNCIL</a:t>
            </a:r>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05028" y="6063120"/>
            <a:ext cx="602494" cy="791131"/>
          </a:xfrm>
          <a:prstGeom prst="rect">
            <a:avLst/>
          </a:prstGeom>
        </p:spPr>
      </p:pic>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IHO COUNCIL</a:t>
            </a:r>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IHO COUNCIL</a:t>
            </a:r>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IHO COUNCIL</a:t>
            </a:r>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IHO COUNCIL</a:t>
            </a:r>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IHO COUNCIL</a:t>
            </a:r>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IHO COUNCIL</a:t>
            </a:r>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IHO COUNCIL</a:t>
            </a:r>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IHO COUNCIL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b="1" dirty="0">
                <a:solidFill>
                  <a:srgbClr val="0070C0"/>
                </a:solidFill>
              </a:rPr>
              <a:t>OUTCOME OF THE COUNCIL-1</a:t>
            </a:r>
            <a:br>
              <a:rPr lang="en-US" sz="4000" b="1" dirty="0">
                <a:solidFill>
                  <a:srgbClr val="0070C0"/>
                </a:solidFill>
              </a:rPr>
            </a:br>
            <a:r>
              <a:rPr lang="en-US" sz="2800" b="1" dirty="0">
                <a:solidFill>
                  <a:srgbClr val="0070C0"/>
                </a:solidFill>
              </a:rPr>
              <a:t>17-19 October 2017</a:t>
            </a:r>
            <a:br>
              <a:rPr lang="en-US" sz="2800" b="1" dirty="0">
                <a:solidFill>
                  <a:srgbClr val="0070C0"/>
                </a:solidFill>
              </a:rPr>
            </a:br>
            <a:r>
              <a:rPr lang="en-US" sz="2800" b="1" dirty="0">
                <a:solidFill>
                  <a:srgbClr val="0070C0"/>
                </a:solidFill>
              </a:rPr>
              <a:t>Monaco</a:t>
            </a:r>
            <a:r>
              <a:rPr lang="en-US" sz="4000" b="1" dirty="0">
                <a:solidFill>
                  <a:srgbClr val="0070C0"/>
                </a:solidFill>
              </a:rPr>
              <a:t/>
            </a:r>
            <a:br>
              <a:rPr lang="en-US" sz="4000" b="1" dirty="0">
                <a:solidFill>
                  <a:srgbClr val="0070C0"/>
                </a:solidFill>
              </a:rPr>
            </a:br>
            <a:r>
              <a:rPr lang="en-US" sz="4000" b="1" dirty="0"/>
              <a:t/>
            </a:r>
            <a:br>
              <a:rPr lang="en-US" sz="4000" b="1" dirty="0"/>
            </a:br>
            <a:endParaRPr lang="en-US" sz="3600" dirty="0">
              <a:solidFill>
                <a:schemeClr val="bg2">
                  <a:lumMod val="50000"/>
                </a:schemeClr>
              </a:solidFill>
            </a:endParaRPr>
          </a:p>
        </p:txBody>
      </p:sp>
      <p:sp>
        <p:nvSpPr>
          <p:cNvPr id="4" name="Footer Placeholder 3"/>
          <p:cNvSpPr>
            <a:spLocks noGrp="1"/>
          </p:cNvSpPr>
          <p:nvPr>
            <p:ph type="ftr" sz="quarter" idx="11"/>
          </p:nvPr>
        </p:nvSpPr>
        <p:spPr/>
        <p:txBody>
          <a:bodyPr/>
          <a:lstStyle/>
          <a:p>
            <a:r>
              <a:rPr lang="en-US" dirty="0"/>
              <a:t>IHO Council, 1st Meeting, Monaco, 17 - 19 October 2017</a:t>
            </a:r>
            <a:endParaRPr lang="de-DE" dirty="0"/>
          </a:p>
        </p:txBody>
      </p:sp>
      <p:sp>
        <p:nvSpPr>
          <p:cNvPr id="5" name="Subtitle 2"/>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IHO Secretariat</a:t>
            </a:r>
            <a:endParaRPr lang="fr-FR" dirty="0"/>
          </a:p>
        </p:txBody>
      </p:sp>
    </p:spTree>
    <p:extLst>
      <p:ext uri="{BB962C8B-B14F-4D97-AF65-F5344CB8AC3E}">
        <p14:creationId xmlns:p14="http://schemas.microsoft.com/office/powerpoint/2010/main" val="236845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10</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874520"/>
            <a:ext cx="9878814" cy="3643416"/>
          </a:xfrm>
        </p:spPr>
        <p:txBody>
          <a:bodyPr>
            <a:normAutofit fontScale="92500" lnSpcReduction="20000"/>
          </a:bodyPr>
          <a:lstStyle/>
          <a:p>
            <a:pPr marL="342900" indent="-342900" hangingPunct="0"/>
            <a:r>
              <a:rPr lang="en-GB" dirty="0"/>
              <a:t>The Chair of IRCC put particular emphasis on the need for greater administrative support for Capacity Building; robust IT-based infrastructure within the IHO Secretariat; a proposed new IHO Resolution on overlapping ENC data; and the benefits of using SDB for risk assessment.</a:t>
            </a:r>
          </a:p>
          <a:p>
            <a:pPr marL="342900" indent="-342900" hangingPunct="0"/>
            <a:endParaRPr lang="en-GB" dirty="0"/>
          </a:p>
          <a:p>
            <a:pPr marL="342900" indent="-342900" hangingPunct="0"/>
            <a:r>
              <a:rPr lang="en-GB" u="sng" dirty="0"/>
              <a:t>Council action.</a:t>
            </a:r>
          </a:p>
          <a:p>
            <a:pPr marL="800100" lvl="1" indent="-342900" hangingPunct="0"/>
            <a:r>
              <a:rPr lang="en-GB" sz="2800" dirty="0"/>
              <a:t>SG to further investigate and report on the feasibility of recruiting a new staff member at the IHO Secretariat to provide management support for Capacity Building, as a matter of urgency.</a:t>
            </a:r>
          </a:p>
          <a:p>
            <a:endParaRPr lang="en-US" i="1" dirty="0"/>
          </a:p>
        </p:txBody>
      </p:sp>
      <p:sp>
        <p:nvSpPr>
          <p:cNvPr id="8" name="TextBox 7"/>
          <p:cNvSpPr txBox="1">
            <a:spLocks noChangeArrowheads="1"/>
          </p:cNvSpPr>
          <p:nvPr/>
        </p:nvSpPr>
        <p:spPr bwMode="auto">
          <a:xfrm>
            <a:off x="1756848" y="1110756"/>
            <a:ext cx="2448234" cy="954107"/>
          </a:xfrm>
          <a:prstGeom prst="rect">
            <a:avLst/>
          </a:prstGeom>
          <a:noFill/>
          <a:ln w="9525">
            <a:noFill/>
            <a:miter lim="800000"/>
            <a:headEnd/>
            <a:tailEnd/>
          </a:ln>
        </p:spPr>
        <p:txBody>
          <a:bodyPr wrap="none">
            <a:spAutoFit/>
          </a:bodyPr>
          <a:lstStyle/>
          <a:p>
            <a:r>
              <a:rPr lang="en-GB" sz="2800" b="1" dirty="0">
                <a:solidFill>
                  <a:schemeClr val="tx2"/>
                </a:solidFill>
              </a:rPr>
              <a:t>IRCC Report (1)</a:t>
            </a:r>
          </a:p>
          <a:p>
            <a:endParaRPr lang="en-GB" sz="2800" b="1" dirty="0">
              <a:solidFill>
                <a:schemeClr val="tx2"/>
              </a:solidFill>
            </a:endParaRPr>
          </a:p>
        </p:txBody>
      </p:sp>
    </p:spTree>
    <p:extLst>
      <p:ext uri="{BB962C8B-B14F-4D97-AF65-F5344CB8AC3E}">
        <p14:creationId xmlns:p14="http://schemas.microsoft.com/office/powerpoint/2010/main" val="200185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11</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874520"/>
            <a:ext cx="9878814" cy="3643416"/>
          </a:xfrm>
        </p:spPr>
        <p:txBody>
          <a:bodyPr>
            <a:normAutofit fontScale="47500" lnSpcReduction="20000"/>
          </a:bodyPr>
          <a:lstStyle/>
          <a:p>
            <a:pPr marL="342900" indent="-342900" hangingPunct="0"/>
            <a:r>
              <a:rPr lang="en-GB" sz="4600" dirty="0"/>
              <a:t>Council endorsed the proposed IHO Resolution to address issues related to the existence of </a:t>
            </a:r>
            <a:r>
              <a:rPr lang="en-GB" sz="4600" u="sng" dirty="0"/>
              <a:t>overlapping ENC data</a:t>
            </a:r>
            <a:r>
              <a:rPr lang="en-GB" sz="4600" dirty="0"/>
              <a:t>.</a:t>
            </a:r>
          </a:p>
          <a:p>
            <a:pPr marL="800100" lvl="1" indent="-342900" hangingPunct="0"/>
            <a:r>
              <a:rPr lang="en-US" sz="4600" dirty="0"/>
              <a:t>ENC Overlaps will be prioritized according to safety of navigation.  RHCs are responsible for identifying and assessing areas of overlap and associated risk.</a:t>
            </a:r>
            <a:endParaRPr lang="en-GB" sz="4600" dirty="0"/>
          </a:p>
          <a:p>
            <a:pPr marL="342900" indent="-342900" hangingPunct="0"/>
            <a:endParaRPr lang="en-GB" sz="4600" dirty="0"/>
          </a:p>
          <a:p>
            <a:pPr marL="342900" indent="-342900" hangingPunct="0"/>
            <a:r>
              <a:rPr lang="en-GB" sz="4600" dirty="0"/>
              <a:t>Council endorsed the proposed revocation of IHO Resolution 1/1992 – </a:t>
            </a:r>
            <a:r>
              <a:rPr lang="en-GB" sz="4600" i="1" u="sng" dirty="0"/>
              <a:t>Monitoring of INT Charts</a:t>
            </a:r>
            <a:r>
              <a:rPr lang="en-GB" sz="4600" u="sng" dirty="0"/>
              <a:t> </a:t>
            </a:r>
            <a:r>
              <a:rPr lang="en-GB" sz="4600" dirty="0"/>
              <a:t>–.</a:t>
            </a:r>
          </a:p>
          <a:p>
            <a:pPr marL="800100" lvl="2" indent="-342900" hangingPunct="0"/>
            <a:r>
              <a:rPr lang="en-US" sz="4600" dirty="0"/>
              <a:t>RHCs will now be responsible for monitoring INT charts and should make sure that new INT charts meet specs.</a:t>
            </a:r>
          </a:p>
          <a:p>
            <a:pPr marL="342900" indent="-342900" hangingPunct="0"/>
            <a:endParaRPr lang="en-US" sz="4600" dirty="0"/>
          </a:p>
          <a:p>
            <a:pPr marL="342900" indent="-342900" hangingPunct="0"/>
            <a:r>
              <a:rPr lang="en-GB" sz="4600" dirty="0"/>
              <a:t>Council endorsed the proposed new edition 2.0.0 of IHO Publication C-17 - </a:t>
            </a:r>
            <a:r>
              <a:rPr lang="en-GB" sz="4600" i="1" u="sng" dirty="0"/>
              <a:t>Spatial Data Infrastructures "The Marine Dimension" </a:t>
            </a:r>
            <a:r>
              <a:rPr lang="en-GB" sz="4600" i="1" dirty="0"/>
              <a:t>- Guidance for Hydrographic Offices.</a:t>
            </a:r>
            <a:r>
              <a:rPr lang="en-GB" sz="4600" dirty="0"/>
              <a:t> </a:t>
            </a:r>
          </a:p>
          <a:p>
            <a:endParaRPr lang="en-US" i="1" dirty="0"/>
          </a:p>
        </p:txBody>
      </p:sp>
      <p:sp>
        <p:nvSpPr>
          <p:cNvPr id="8" name="TextBox 7"/>
          <p:cNvSpPr txBox="1">
            <a:spLocks noChangeArrowheads="1"/>
          </p:cNvSpPr>
          <p:nvPr/>
        </p:nvSpPr>
        <p:spPr bwMode="auto">
          <a:xfrm>
            <a:off x="1756848" y="1110756"/>
            <a:ext cx="2448234" cy="954107"/>
          </a:xfrm>
          <a:prstGeom prst="rect">
            <a:avLst/>
          </a:prstGeom>
          <a:noFill/>
          <a:ln w="9525">
            <a:noFill/>
            <a:miter lim="800000"/>
            <a:headEnd/>
            <a:tailEnd/>
          </a:ln>
        </p:spPr>
        <p:txBody>
          <a:bodyPr wrap="none">
            <a:spAutoFit/>
          </a:bodyPr>
          <a:lstStyle/>
          <a:p>
            <a:r>
              <a:rPr lang="en-GB" sz="2800" b="1">
                <a:solidFill>
                  <a:schemeClr val="tx2"/>
                </a:solidFill>
              </a:rPr>
              <a:t>IRCC Report (2)</a:t>
            </a:r>
          </a:p>
          <a:p>
            <a:endParaRPr lang="en-GB" sz="2800" b="1" dirty="0">
              <a:solidFill>
                <a:schemeClr val="tx2"/>
              </a:solidFill>
            </a:endParaRPr>
          </a:p>
        </p:txBody>
      </p:sp>
    </p:spTree>
    <p:extLst>
      <p:ext uri="{BB962C8B-B14F-4D97-AF65-F5344CB8AC3E}">
        <p14:creationId xmlns:p14="http://schemas.microsoft.com/office/powerpoint/2010/main" val="58505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12</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783080"/>
            <a:ext cx="9878814" cy="3643416"/>
          </a:xfrm>
        </p:spPr>
        <p:txBody>
          <a:bodyPr>
            <a:normAutofit fontScale="25000" lnSpcReduction="20000"/>
          </a:bodyPr>
          <a:lstStyle/>
          <a:p>
            <a:pPr marL="342900" lvl="0" indent="-342900"/>
            <a:r>
              <a:rPr lang="en-US" sz="9800" dirty="0"/>
              <a:t>Contribute to the IMO-IHO Harmonization Group on Data Modelling. </a:t>
            </a:r>
          </a:p>
          <a:p>
            <a:pPr marL="342900" lvl="0" indent="-342900"/>
            <a:endParaRPr lang="en-US" sz="9800" dirty="0"/>
          </a:p>
          <a:p>
            <a:pPr marL="342900" lvl="0" indent="-342900"/>
            <a:r>
              <a:rPr lang="en-US" sz="9800" dirty="0"/>
              <a:t>Assess the range and efficiency of participation on events outside the core of hydrographic interest.</a:t>
            </a:r>
          </a:p>
          <a:p>
            <a:pPr marL="342900" lvl="0" indent="-342900"/>
            <a:endParaRPr lang="en-US" sz="9800" dirty="0"/>
          </a:p>
          <a:p>
            <a:pPr marL="342900" lvl="0" indent="-342900"/>
            <a:r>
              <a:rPr lang="en-US" sz="9800" dirty="0"/>
              <a:t>Plan and start a complete overhaul of the IHO website including incorporation of GIS-services.</a:t>
            </a:r>
          </a:p>
          <a:p>
            <a:pPr marL="342900" lvl="0" indent="-342900"/>
            <a:endParaRPr lang="en-US" sz="9800" dirty="0"/>
          </a:p>
          <a:p>
            <a:pPr marL="342900" lvl="0" indent="-342900"/>
            <a:r>
              <a:rPr lang="en-US" sz="9800" dirty="0"/>
              <a:t>Manage the anticipated wave of new IHO membership. </a:t>
            </a:r>
          </a:p>
          <a:p>
            <a:pPr marL="342900" lvl="0" indent="-342900"/>
            <a:endParaRPr lang="en-US" sz="9800" dirty="0"/>
          </a:p>
          <a:p>
            <a:pPr marL="342900" lvl="0" indent="-342900"/>
            <a:r>
              <a:rPr lang="en-US" sz="9800" dirty="0"/>
              <a:t>Assist the Council in its phase of operational consolidation and contribute to the revision process of the Strategic Plan (Decision A1/03).</a:t>
            </a:r>
          </a:p>
          <a:p>
            <a:endParaRPr lang="en-US" i="1" dirty="0"/>
          </a:p>
        </p:txBody>
      </p:sp>
      <p:sp>
        <p:nvSpPr>
          <p:cNvPr id="8" name="TextBox 7"/>
          <p:cNvSpPr txBox="1">
            <a:spLocks noChangeArrowheads="1"/>
          </p:cNvSpPr>
          <p:nvPr/>
        </p:nvSpPr>
        <p:spPr bwMode="auto">
          <a:xfrm>
            <a:off x="1756848" y="1110756"/>
            <a:ext cx="7542129" cy="954107"/>
          </a:xfrm>
          <a:prstGeom prst="rect">
            <a:avLst/>
          </a:prstGeom>
          <a:noFill/>
          <a:ln w="9525">
            <a:noFill/>
            <a:miter lim="800000"/>
            <a:headEnd/>
            <a:tailEnd/>
          </a:ln>
        </p:spPr>
        <p:txBody>
          <a:bodyPr wrap="none">
            <a:spAutoFit/>
          </a:bodyPr>
          <a:lstStyle/>
          <a:p>
            <a:r>
              <a:rPr lang="en-GB" sz="2800" b="1" dirty="0">
                <a:solidFill>
                  <a:schemeClr val="tx2"/>
                </a:solidFill>
              </a:rPr>
              <a:t>Work plan 2018 priorities: WP 1 Corporate affairs</a:t>
            </a:r>
          </a:p>
          <a:p>
            <a:endParaRPr lang="en-GB" sz="2800" b="1" dirty="0">
              <a:solidFill>
                <a:schemeClr val="tx2"/>
              </a:solidFill>
            </a:endParaRPr>
          </a:p>
        </p:txBody>
      </p:sp>
    </p:spTree>
    <p:extLst>
      <p:ext uri="{BB962C8B-B14F-4D97-AF65-F5344CB8AC3E}">
        <p14:creationId xmlns:p14="http://schemas.microsoft.com/office/powerpoint/2010/main" val="405215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13</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783080"/>
            <a:ext cx="9878814" cy="3643416"/>
          </a:xfrm>
        </p:spPr>
        <p:txBody>
          <a:bodyPr>
            <a:normAutofit fontScale="25000" lnSpcReduction="20000"/>
          </a:bodyPr>
          <a:lstStyle/>
          <a:p>
            <a:pPr marL="342900" lvl="0" indent="-342900"/>
            <a:r>
              <a:rPr lang="en-US" sz="11200" dirty="0"/>
              <a:t>Develop an S-100 Interoperability Specification.</a:t>
            </a:r>
          </a:p>
          <a:p>
            <a:pPr marL="342900" lvl="0" indent="-342900"/>
            <a:r>
              <a:rPr lang="en-US" sz="11200" dirty="0"/>
              <a:t>Develop all the components needed to make S-101 a reality.</a:t>
            </a:r>
          </a:p>
          <a:p>
            <a:pPr marL="342900" lvl="0" indent="-342900"/>
            <a:r>
              <a:rPr lang="en-US" sz="11200" dirty="0"/>
              <a:t>Develop S-121 product specifications for maritime limits and boundaries. </a:t>
            </a:r>
          </a:p>
          <a:p>
            <a:pPr marL="342900" lvl="0" indent="-342900"/>
            <a:r>
              <a:rPr lang="en-US" sz="11200" dirty="0"/>
              <a:t>Consider data quality aspects in an appropriate and harmonized way for all S-100 based product specifications.</a:t>
            </a:r>
          </a:p>
          <a:p>
            <a:pPr marL="342900" lvl="0" indent="-342900"/>
            <a:r>
              <a:rPr lang="en-US" sz="11200" dirty="0"/>
              <a:t>Prepare Ed. 6.0.0 of S-44. </a:t>
            </a:r>
          </a:p>
          <a:p>
            <a:pPr marL="342900" lvl="0" indent="-342900"/>
            <a:r>
              <a:rPr lang="en-US" sz="11200" dirty="0"/>
              <a:t>Develop initial guidance on definition and harmonization of Maritime Service Portfolios.</a:t>
            </a:r>
          </a:p>
          <a:p>
            <a:endParaRPr lang="en-US" i="1" dirty="0"/>
          </a:p>
        </p:txBody>
      </p:sp>
      <p:sp>
        <p:nvSpPr>
          <p:cNvPr id="8" name="TextBox 7"/>
          <p:cNvSpPr txBox="1">
            <a:spLocks noChangeArrowheads="1"/>
          </p:cNvSpPr>
          <p:nvPr/>
        </p:nvSpPr>
        <p:spPr bwMode="auto">
          <a:xfrm>
            <a:off x="1756847" y="1110756"/>
            <a:ext cx="7229929" cy="523220"/>
          </a:xfrm>
          <a:prstGeom prst="rect">
            <a:avLst/>
          </a:prstGeom>
          <a:noFill/>
          <a:ln w="9525">
            <a:noFill/>
            <a:miter lim="800000"/>
            <a:headEnd/>
            <a:tailEnd/>
          </a:ln>
        </p:spPr>
        <p:txBody>
          <a:bodyPr wrap="square">
            <a:spAutoFit/>
          </a:bodyPr>
          <a:lstStyle/>
          <a:p>
            <a:r>
              <a:rPr lang="en-GB" sz="2800" b="1" dirty="0">
                <a:solidFill>
                  <a:schemeClr val="tx2"/>
                </a:solidFill>
              </a:rPr>
              <a:t>Work plan 2018 priorities: WP 2 HSSC</a:t>
            </a:r>
          </a:p>
        </p:txBody>
      </p:sp>
    </p:spTree>
    <p:extLst>
      <p:ext uri="{BB962C8B-B14F-4D97-AF65-F5344CB8AC3E}">
        <p14:creationId xmlns:p14="http://schemas.microsoft.com/office/powerpoint/2010/main" val="3645188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14</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783080"/>
            <a:ext cx="9878814" cy="3643416"/>
          </a:xfrm>
        </p:spPr>
        <p:txBody>
          <a:bodyPr>
            <a:noAutofit/>
          </a:bodyPr>
          <a:lstStyle/>
          <a:p>
            <a:pPr marL="342900" indent="-342900" hangingPunct="0"/>
            <a:r>
              <a:rPr lang="en-US" sz="2400" dirty="0"/>
              <a:t>Capacity Building (CB) provision. </a:t>
            </a:r>
          </a:p>
          <a:p>
            <a:pPr marL="800100" lvl="1" indent="-342900" hangingPunct="0"/>
            <a:r>
              <a:rPr lang="en-US" dirty="0"/>
              <a:t>Need for additional funding, permanent CB coordinators and additional CB assistance in the IHO-S.</a:t>
            </a:r>
            <a:endParaRPr lang="en-US" sz="2400" dirty="0"/>
          </a:p>
          <a:p>
            <a:pPr marL="342900" lvl="0" indent="-342900"/>
            <a:r>
              <a:rPr lang="en-US" sz="2400" dirty="0"/>
              <a:t>Continued development and maintenance of ENC and INT Chart Schemes. </a:t>
            </a:r>
          </a:p>
          <a:p>
            <a:pPr marL="800100" lvl="1" indent="-342900"/>
            <a:r>
              <a:rPr lang="en-US" dirty="0"/>
              <a:t>Lack of appropriate surveys or re-surveys in areas where there is no satisfactory coverage. </a:t>
            </a:r>
          </a:p>
          <a:p>
            <a:pPr marL="342900" lvl="0" indent="-342900"/>
            <a:r>
              <a:rPr lang="en-US" sz="2400" dirty="0"/>
              <a:t>Development of crowd sourced bathymetry (CSB) guidelines. </a:t>
            </a:r>
          </a:p>
          <a:p>
            <a:pPr marL="800100" lvl="1" indent="-342900"/>
            <a:r>
              <a:rPr lang="en-US" dirty="0"/>
              <a:t>There has been a low response from MS on the draft of CSB guidance; and ongoing skepticism on the CSB concept amidst the maritime community</a:t>
            </a:r>
            <a:endParaRPr lang="en-US" i="1" dirty="0"/>
          </a:p>
        </p:txBody>
      </p:sp>
      <p:sp>
        <p:nvSpPr>
          <p:cNvPr id="8" name="TextBox 7"/>
          <p:cNvSpPr txBox="1">
            <a:spLocks noChangeArrowheads="1"/>
          </p:cNvSpPr>
          <p:nvPr/>
        </p:nvSpPr>
        <p:spPr bwMode="auto">
          <a:xfrm>
            <a:off x="1345367" y="1106092"/>
            <a:ext cx="7229929" cy="523220"/>
          </a:xfrm>
          <a:prstGeom prst="rect">
            <a:avLst/>
          </a:prstGeom>
          <a:noFill/>
          <a:ln w="9525">
            <a:noFill/>
            <a:miter lim="800000"/>
            <a:headEnd/>
            <a:tailEnd/>
          </a:ln>
        </p:spPr>
        <p:txBody>
          <a:bodyPr wrap="square">
            <a:spAutoFit/>
          </a:bodyPr>
          <a:lstStyle/>
          <a:p>
            <a:r>
              <a:rPr lang="en-GB" sz="2800" b="1" dirty="0">
                <a:solidFill>
                  <a:schemeClr val="tx2"/>
                </a:solidFill>
              </a:rPr>
              <a:t>Work plan 2018 priorities: WP 3 IRCC (1)</a:t>
            </a:r>
          </a:p>
        </p:txBody>
      </p:sp>
    </p:spTree>
    <p:extLst>
      <p:ext uri="{BB962C8B-B14F-4D97-AF65-F5344CB8AC3E}">
        <p14:creationId xmlns:p14="http://schemas.microsoft.com/office/powerpoint/2010/main" val="1704492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15</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783080"/>
            <a:ext cx="9878814" cy="3643416"/>
          </a:xfrm>
        </p:spPr>
        <p:txBody>
          <a:bodyPr>
            <a:noAutofit/>
          </a:bodyPr>
          <a:lstStyle/>
          <a:p>
            <a:pPr marL="342900" lvl="0" indent="-342900"/>
            <a:r>
              <a:rPr lang="en-US" sz="2400" dirty="0"/>
              <a:t>The Seabed 2030 Project Management Plan. </a:t>
            </a:r>
          </a:p>
          <a:p>
            <a:pPr marL="800100" lvl="1" indent="-342900"/>
            <a:r>
              <a:rPr lang="en-US" dirty="0"/>
              <a:t>Establish robust fund management and supervision of project activities.</a:t>
            </a:r>
          </a:p>
          <a:p>
            <a:pPr marL="800100" lvl="1" indent="-342900"/>
            <a:r>
              <a:rPr lang="en-US" dirty="0"/>
              <a:t>Coordinate with the ongoing IHO CSB initiative. </a:t>
            </a:r>
          </a:p>
          <a:p>
            <a:pPr marL="800100" lvl="1" indent="-342900"/>
            <a:r>
              <a:rPr lang="en-US" dirty="0"/>
              <a:t>Highlight seabed mapping projects in all relevant platforms. </a:t>
            </a:r>
          </a:p>
          <a:p>
            <a:pPr marL="342900" lvl="0" indent="-342900"/>
            <a:endParaRPr lang="en-US" sz="2400" dirty="0"/>
          </a:p>
          <a:p>
            <a:pPr marL="342900" lvl="0" indent="-342900"/>
            <a:r>
              <a:rPr lang="en-US" sz="2400" dirty="0"/>
              <a:t>Marine Spatial Data Infrastructures (MSDI). </a:t>
            </a:r>
          </a:p>
          <a:p>
            <a:pPr marL="800100" lvl="1" indent="-342900"/>
            <a:r>
              <a:rPr lang="en-US" dirty="0"/>
              <a:t>Funding for the Concept Development Study (CDS) for MSDI pending IHO approval. </a:t>
            </a:r>
          </a:p>
          <a:p>
            <a:pPr marL="800100" lvl="1" indent="-342900"/>
            <a:r>
              <a:rPr lang="en-US" dirty="0"/>
              <a:t>Low MS engagement on MSDI-related activities. </a:t>
            </a:r>
          </a:p>
          <a:p>
            <a:pPr marL="342900" indent="-342900" hangingPunct="0"/>
            <a:endParaRPr lang="en-US" i="1" dirty="0"/>
          </a:p>
        </p:txBody>
      </p:sp>
      <p:sp>
        <p:nvSpPr>
          <p:cNvPr id="8" name="TextBox 7"/>
          <p:cNvSpPr txBox="1">
            <a:spLocks noChangeArrowheads="1"/>
          </p:cNvSpPr>
          <p:nvPr/>
        </p:nvSpPr>
        <p:spPr bwMode="auto">
          <a:xfrm>
            <a:off x="1345367" y="1106092"/>
            <a:ext cx="7229929" cy="523220"/>
          </a:xfrm>
          <a:prstGeom prst="rect">
            <a:avLst/>
          </a:prstGeom>
          <a:noFill/>
          <a:ln w="9525">
            <a:noFill/>
            <a:miter lim="800000"/>
            <a:headEnd/>
            <a:tailEnd/>
          </a:ln>
        </p:spPr>
        <p:txBody>
          <a:bodyPr wrap="square">
            <a:spAutoFit/>
          </a:bodyPr>
          <a:lstStyle/>
          <a:p>
            <a:r>
              <a:rPr lang="en-GB" sz="2800" b="1" dirty="0">
                <a:solidFill>
                  <a:schemeClr val="tx2"/>
                </a:solidFill>
              </a:rPr>
              <a:t>Work plan 2018 priorities: WP 3 IRCC (2)</a:t>
            </a:r>
          </a:p>
        </p:txBody>
      </p:sp>
    </p:spTree>
    <p:extLst>
      <p:ext uri="{BB962C8B-B14F-4D97-AF65-F5344CB8AC3E}">
        <p14:creationId xmlns:p14="http://schemas.microsoft.com/office/powerpoint/2010/main" val="2557201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16</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874520"/>
            <a:ext cx="9878814" cy="3643416"/>
          </a:xfrm>
        </p:spPr>
        <p:txBody>
          <a:bodyPr>
            <a:normAutofit/>
          </a:bodyPr>
          <a:lstStyle/>
          <a:p>
            <a:pPr marL="342900" indent="-342900" hangingPunct="0"/>
            <a:r>
              <a:rPr lang="en-GB" sz="2400" dirty="0"/>
              <a:t>Council decision.</a:t>
            </a:r>
          </a:p>
          <a:p>
            <a:pPr marL="800100" lvl="1" indent="-342900" hangingPunct="0"/>
            <a:r>
              <a:rPr lang="en-GB" dirty="0"/>
              <a:t>Endorse the proposals made by the IHO SG and Directors on the key priorities in the IHO 2018 programme of work.</a:t>
            </a:r>
          </a:p>
          <a:p>
            <a:pPr marL="800100" lvl="1" indent="-342900" hangingPunct="0"/>
            <a:r>
              <a:rPr lang="en-GB" dirty="0"/>
              <a:t>Encouraged MS and the IHO Sec. to:</a:t>
            </a:r>
          </a:p>
          <a:p>
            <a:pPr marL="1257300" lvl="2" indent="-342900" hangingPunct="0"/>
            <a:r>
              <a:rPr lang="en-GB" sz="2400" dirty="0"/>
              <a:t>consider the engagement with the UN-GGIM Working Group on Marine Geospatial Information;</a:t>
            </a:r>
          </a:p>
          <a:p>
            <a:pPr marL="1257300" lvl="2" indent="-342900" hangingPunct="0"/>
            <a:r>
              <a:rPr lang="en-GB" sz="2400" dirty="0"/>
              <a:t>re-evaluate the allocation of their resources in the light of key work items to be supported.</a:t>
            </a:r>
          </a:p>
          <a:p>
            <a:pPr marL="1257300" lvl="2" indent="-342900" hangingPunct="0"/>
            <a:endParaRPr lang="en-GB" sz="2400" dirty="0"/>
          </a:p>
          <a:p>
            <a:endParaRPr lang="en-US" i="1" dirty="0"/>
          </a:p>
        </p:txBody>
      </p:sp>
      <p:sp>
        <p:nvSpPr>
          <p:cNvPr id="8" name="TextBox 7"/>
          <p:cNvSpPr txBox="1">
            <a:spLocks noChangeArrowheads="1"/>
          </p:cNvSpPr>
          <p:nvPr/>
        </p:nvSpPr>
        <p:spPr bwMode="auto">
          <a:xfrm>
            <a:off x="1756848" y="1110756"/>
            <a:ext cx="4120423" cy="954107"/>
          </a:xfrm>
          <a:prstGeom prst="rect">
            <a:avLst/>
          </a:prstGeom>
          <a:noFill/>
          <a:ln w="9525">
            <a:noFill/>
            <a:miter lim="800000"/>
            <a:headEnd/>
            <a:tailEnd/>
          </a:ln>
        </p:spPr>
        <p:txBody>
          <a:bodyPr wrap="none">
            <a:spAutoFit/>
          </a:bodyPr>
          <a:lstStyle/>
          <a:p>
            <a:r>
              <a:rPr lang="en-GB" sz="2800" b="1" dirty="0">
                <a:solidFill>
                  <a:schemeClr val="tx2"/>
                </a:solidFill>
              </a:rPr>
              <a:t>Work plan 2018: Decisions</a:t>
            </a:r>
          </a:p>
          <a:p>
            <a:endParaRPr lang="en-GB" sz="2800" b="1" dirty="0">
              <a:solidFill>
                <a:schemeClr val="tx2"/>
              </a:solidFill>
            </a:endParaRPr>
          </a:p>
        </p:txBody>
      </p:sp>
    </p:spTree>
    <p:extLst>
      <p:ext uri="{BB962C8B-B14F-4D97-AF65-F5344CB8AC3E}">
        <p14:creationId xmlns:p14="http://schemas.microsoft.com/office/powerpoint/2010/main" val="197975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17</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728216"/>
            <a:ext cx="9878814" cy="3643416"/>
          </a:xfrm>
        </p:spPr>
        <p:txBody>
          <a:bodyPr>
            <a:normAutofit fontScale="25000" lnSpcReduction="20000"/>
          </a:bodyPr>
          <a:lstStyle/>
          <a:p>
            <a:pPr marL="342900" indent="-342900" hangingPunct="0"/>
            <a:r>
              <a:rPr lang="en-GB" sz="9800" dirty="0"/>
              <a:t>Background</a:t>
            </a:r>
          </a:p>
          <a:p>
            <a:pPr marL="800100" lvl="1" indent="-342900" hangingPunct="0"/>
            <a:r>
              <a:rPr lang="en-GB" sz="9800" dirty="0"/>
              <a:t>One-third of Council seats are allocated to Member States on the basis of their “hydrographic interest”.</a:t>
            </a:r>
          </a:p>
          <a:p>
            <a:pPr marL="800100" lvl="1" indent="-342900" hangingPunct="0"/>
            <a:r>
              <a:rPr lang="en-GB" sz="9800" dirty="0"/>
              <a:t>Currently the hydrographic interest  is derived from the IHO formula for calculating national flag tonnage. </a:t>
            </a:r>
          </a:p>
          <a:p>
            <a:pPr marL="800100" lvl="1" indent="-342900" hangingPunct="0"/>
            <a:r>
              <a:rPr lang="en-GB" sz="9800" dirty="0"/>
              <a:t>There is a requirement for A2 to reconsider what constituted an interest in hydrography. </a:t>
            </a:r>
          </a:p>
          <a:p>
            <a:pPr marL="800100" lvl="1" indent="-342900" hangingPunct="0"/>
            <a:r>
              <a:rPr lang="en-GB" sz="9800" dirty="0"/>
              <a:t>The Council was invited to include considerations of this definition in its Work Programme.</a:t>
            </a:r>
          </a:p>
          <a:p>
            <a:pPr marL="342900" indent="-342900" hangingPunct="0"/>
            <a:r>
              <a:rPr lang="en-GB" sz="9800" u="sng" dirty="0"/>
              <a:t>Outcome discussion</a:t>
            </a:r>
            <a:r>
              <a:rPr lang="en-GB" sz="9800" dirty="0"/>
              <a:t>.</a:t>
            </a:r>
          </a:p>
          <a:p>
            <a:pPr marL="800100" lvl="1" indent="-342900" hangingPunct="0"/>
            <a:r>
              <a:rPr lang="en-GB" sz="9800" dirty="0"/>
              <a:t>The Council agreed that no formal or cohesive view from the Council as a whole should be communicated.</a:t>
            </a:r>
          </a:p>
          <a:p>
            <a:pPr marL="800100" lvl="1" indent="-342900" hangingPunct="0"/>
            <a:r>
              <a:rPr lang="en-GB" sz="9800" dirty="0"/>
              <a:t>Individual views of members of the Council could be communicated as set down in the record of meeting.</a:t>
            </a:r>
          </a:p>
          <a:p>
            <a:endParaRPr lang="en-US" i="1" dirty="0"/>
          </a:p>
        </p:txBody>
      </p:sp>
      <p:sp>
        <p:nvSpPr>
          <p:cNvPr id="8" name="TextBox 7"/>
          <p:cNvSpPr txBox="1">
            <a:spLocks noChangeArrowheads="1"/>
          </p:cNvSpPr>
          <p:nvPr/>
        </p:nvSpPr>
        <p:spPr bwMode="auto">
          <a:xfrm>
            <a:off x="1756848" y="1110756"/>
            <a:ext cx="3406702" cy="954107"/>
          </a:xfrm>
          <a:prstGeom prst="rect">
            <a:avLst/>
          </a:prstGeom>
          <a:noFill/>
          <a:ln w="9525">
            <a:noFill/>
            <a:miter lim="800000"/>
            <a:headEnd/>
            <a:tailEnd/>
          </a:ln>
        </p:spPr>
        <p:txBody>
          <a:bodyPr wrap="none">
            <a:spAutoFit/>
          </a:bodyPr>
          <a:lstStyle/>
          <a:p>
            <a:r>
              <a:rPr lang="en-GB" sz="2800" b="1" dirty="0">
                <a:solidFill>
                  <a:schemeClr val="tx2"/>
                </a:solidFill>
              </a:rPr>
              <a:t>Hydrographic interest</a:t>
            </a:r>
          </a:p>
          <a:p>
            <a:endParaRPr lang="en-GB" sz="2800" b="1" dirty="0">
              <a:solidFill>
                <a:schemeClr val="tx2"/>
              </a:solidFill>
            </a:endParaRPr>
          </a:p>
        </p:txBody>
      </p:sp>
    </p:spTree>
    <p:extLst>
      <p:ext uri="{BB962C8B-B14F-4D97-AF65-F5344CB8AC3E}">
        <p14:creationId xmlns:p14="http://schemas.microsoft.com/office/powerpoint/2010/main" val="338924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18</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801368"/>
            <a:ext cx="9878814" cy="3643416"/>
          </a:xfrm>
        </p:spPr>
        <p:txBody>
          <a:bodyPr>
            <a:normAutofit fontScale="77500" lnSpcReduction="20000"/>
          </a:bodyPr>
          <a:lstStyle/>
          <a:p>
            <a:pPr marL="457200" indent="-457200"/>
            <a:r>
              <a:rPr lang="en-GB" sz="2600" dirty="0"/>
              <a:t>5/1957 - IHO relations with other organizations </a:t>
            </a:r>
          </a:p>
          <a:p>
            <a:pPr marL="457200" indent="-457200"/>
            <a:r>
              <a:rPr lang="en-GB" sz="2600" dirty="0"/>
              <a:t>1/1969 - Questions dealt with by the Bureau by correspondence</a:t>
            </a:r>
          </a:p>
          <a:p>
            <a:pPr marL="457200" indent="-457200"/>
            <a:r>
              <a:rPr lang="en-GB" sz="2600" dirty="0"/>
              <a:t>9/1967 – Procedure for election of a Director by correspondence </a:t>
            </a:r>
          </a:p>
          <a:p>
            <a:pPr marL="914400" lvl="1" indent="-457200"/>
            <a:r>
              <a:rPr lang="en-GB" sz="2600" dirty="0"/>
              <a:t>Streamline </a:t>
            </a:r>
            <a:r>
              <a:rPr lang="en-GB" sz="2600" dirty="0" err="1"/>
              <a:t>iaw</a:t>
            </a:r>
            <a:r>
              <a:rPr lang="en-GB" sz="2600" dirty="0"/>
              <a:t>. proposal Brazil</a:t>
            </a:r>
          </a:p>
          <a:p>
            <a:pPr marL="457200" indent="-457200"/>
            <a:r>
              <a:rPr lang="en-GB" sz="2600" dirty="0"/>
              <a:t>5/1972 - Tonnage figures </a:t>
            </a:r>
          </a:p>
          <a:p>
            <a:pPr marL="457200" indent="-457200"/>
            <a:r>
              <a:rPr lang="en-GB" sz="2600" dirty="0"/>
              <a:t>1/2014 - Guiding principles for IHO Funds </a:t>
            </a:r>
          </a:p>
          <a:p>
            <a:pPr marL="457200" indent="-457200"/>
            <a:r>
              <a:rPr lang="en-GB" sz="2600" dirty="0"/>
              <a:t>4/1957 - Preparations for International Hydrographic Conferences </a:t>
            </a:r>
          </a:p>
          <a:p>
            <a:pPr marL="457200" indent="-457200"/>
            <a:r>
              <a:rPr lang="en-GB" sz="2600" dirty="0"/>
              <a:t>8/1967 - Checking of proposals submitted by Member States </a:t>
            </a:r>
          </a:p>
          <a:p>
            <a:pPr marL="914400" lvl="1" indent="-457200"/>
            <a:r>
              <a:rPr lang="en-GB" sz="2600" dirty="0"/>
              <a:t>As amplified during meeting</a:t>
            </a:r>
          </a:p>
          <a:p>
            <a:pPr marL="457200" indent="-457200"/>
            <a:r>
              <a:rPr lang="en-GB" sz="2600" dirty="0"/>
              <a:t>1/1965 - Adoption of the concluding procedure </a:t>
            </a:r>
          </a:p>
          <a:p>
            <a:pPr marL="457200" indent="-457200"/>
            <a:r>
              <a:rPr lang="en-GB" sz="2600" dirty="0"/>
              <a:t>2/1965 - Possibility of considering a withdrawn proposal</a:t>
            </a:r>
            <a:endParaRPr lang="en-US" sz="2600" dirty="0"/>
          </a:p>
          <a:p>
            <a:pPr marL="914400" lvl="2" indent="0" hangingPunct="0">
              <a:buNone/>
            </a:pPr>
            <a:endParaRPr lang="en-GB" sz="2400" dirty="0"/>
          </a:p>
          <a:p>
            <a:endParaRPr lang="en-US" i="1" dirty="0"/>
          </a:p>
        </p:txBody>
      </p:sp>
      <p:sp>
        <p:nvSpPr>
          <p:cNvPr id="8" name="TextBox 7"/>
          <p:cNvSpPr txBox="1">
            <a:spLocks noChangeArrowheads="1"/>
          </p:cNvSpPr>
          <p:nvPr/>
        </p:nvSpPr>
        <p:spPr bwMode="auto">
          <a:xfrm>
            <a:off x="1756848" y="1110756"/>
            <a:ext cx="6911664" cy="523220"/>
          </a:xfrm>
          <a:prstGeom prst="rect">
            <a:avLst/>
          </a:prstGeom>
          <a:noFill/>
          <a:ln w="9525">
            <a:noFill/>
            <a:miter lim="800000"/>
            <a:headEnd/>
            <a:tailEnd/>
          </a:ln>
        </p:spPr>
        <p:txBody>
          <a:bodyPr wrap="square">
            <a:spAutoFit/>
          </a:bodyPr>
          <a:lstStyle/>
          <a:p>
            <a:r>
              <a:rPr lang="en-GB" sz="2800" b="1" dirty="0">
                <a:solidFill>
                  <a:schemeClr val="tx2"/>
                </a:solidFill>
              </a:rPr>
              <a:t>Revision of IHO resolutions: all endorsed</a:t>
            </a:r>
          </a:p>
        </p:txBody>
      </p:sp>
    </p:spTree>
    <p:extLst>
      <p:ext uri="{BB962C8B-B14F-4D97-AF65-F5344CB8AC3E}">
        <p14:creationId xmlns:p14="http://schemas.microsoft.com/office/powerpoint/2010/main" val="275245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b="1" dirty="0">
                <a:solidFill>
                  <a:srgbClr val="0070C0"/>
                </a:solidFill>
              </a:rPr>
              <a:t>COUNCIL-2 Meeting</a:t>
            </a:r>
            <a:br>
              <a:rPr lang="en-US" sz="4000" b="1" dirty="0">
                <a:solidFill>
                  <a:srgbClr val="0070C0"/>
                </a:solidFill>
              </a:rPr>
            </a:br>
            <a:r>
              <a:rPr lang="en-US" sz="4000" b="1" dirty="0">
                <a:solidFill>
                  <a:srgbClr val="0070C0"/>
                </a:solidFill>
              </a:rPr>
              <a:t/>
            </a:r>
            <a:br>
              <a:rPr lang="en-US" sz="4000" b="1" dirty="0">
                <a:solidFill>
                  <a:srgbClr val="0070C0"/>
                </a:solidFill>
              </a:rPr>
            </a:br>
            <a:r>
              <a:rPr lang="en-US" sz="2800" b="1" dirty="0">
                <a:solidFill>
                  <a:srgbClr val="0070C0"/>
                </a:solidFill>
              </a:rPr>
              <a:t>9-11 October 2018</a:t>
            </a:r>
            <a:br>
              <a:rPr lang="en-US" sz="2800" b="1" dirty="0">
                <a:solidFill>
                  <a:srgbClr val="0070C0"/>
                </a:solidFill>
              </a:rPr>
            </a:br>
            <a:r>
              <a:rPr lang="en-US" sz="2800" b="1" dirty="0">
                <a:solidFill>
                  <a:srgbClr val="0070C0"/>
                </a:solidFill>
              </a:rPr>
              <a:t>London, UK</a:t>
            </a:r>
            <a:r>
              <a:rPr lang="en-US" sz="4000" b="1" dirty="0">
                <a:solidFill>
                  <a:srgbClr val="0070C0"/>
                </a:solidFill>
              </a:rPr>
              <a:t/>
            </a:r>
            <a:br>
              <a:rPr lang="en-US" sz="4000" b="1" dirty="0">
                <a:solidFill>
                  <a:srgbClr val="0070C0"/>
                </a:solidFill>
              </a:rPr>
            </a:br>
            <a:r>
              <a:rPr lang="en-US" sz="4000" b="1" dirty="0"/>
              <a:t/>
            </a:r>
            <a:br>
              <a:rPr lang="en-US" sz="4000" b="1" dirty="0"/>
            </a:br>
            <a:endParaRPr lang="en-US" sz="3600" dirty="0">
              <a:solidFill>
                <a:schemeClr val="bg2">
                  <a:lumMod val="50000"/>
                </a:schemeClr>
              </a:solidFill>
            </a:endParaRPr>
          </a:p>
        </p:txBody>
      </p:sp>
      <p:sp>
        <p:nvSpPr>
          <p:cNvPr id="4" name="Footer Placeholder 3"/>
          <p:cNvSpPr>
            <a:spLocks noGrp="1"/>
          </p:cNvSpPr>
          <p:nvPr>
            <p:ph type="ftr" sz="quarter" idx="11"/>
          </p:nvPr>
        </p:nvSpPr>
        <p:spPr/>
        <p:txBody>
          <a:bodyPr/>
          <a:lstStyle/>
          <a:p>
            <a:r>
              <a:rPr lang="en-US" dirty="0"/>
              <a:t>IHO Council, 1st Meeting, Monaco, 17 - 19 October 2017</a:t>
            </a:r>
            <a:endParaRPr lang="de-DE" dirty="0"/>
          </a:p>
        </p:txBody>
      </p:sp>
      <p:sp>
        <p:nvSpPr>
          <p:cNvPr id="5" name="Subtitle 2"/>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57259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2</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8" name="TextBox 7"/>
          <p:cNvSpPr txBox="1">
            <a:spLocks noChangeArrowheads="1"/>
          </p:cNvSpPr>
          <p:nvPr/>
        </p:nvSpPr>
        <p:spPr bwMode="auto">
          <a:xfrm>
            <a:off x="1756848" y="1110756"/>
            <a:ext cx="2788392" cy="523220"/>
          </a:xfrm>
          <a:prstGeom prst="rect">
            <a:avLst/>
          </a:prstGeom>
          <a:noFill/>
          <a:ln w="9525">
            <a:noFill/>
            <a:miter lim="800000"/>
            <a:headEnd/>
            <a:tailEnd/>
          </a:ln>
        </p:spPr>
        <p:txBody>
          <a:bodyPr wrap="none">
            <a:spAutoFit/>
          </a:bodyPr>
          <a:lstStyle/>
          <a:p>
            <a:r>
              <a:rPr lang="en-GB" sz="2800" b="1" dirty="0">
                <a:solidFill>
                  <a:schemeClr val="tx2"/>
                </a:solidFill>
              </a:rPr>
              <a:t>Council Members</a:t>
            </a:r>
          </a:p>
        </p:txBody>
      </p:sp>
      <p:pic>
        <p:nvPicPr>
          <p:cNvPr id="9" name="Picture 4"/>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12411" y="2121408"/>
            <a:ext cx="11438550" cy="336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561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normAutofit fontScale="90000"/>
          </a:bodyPr>
          <a:lstStyle/>
          <a:p>
            <a:r>
              <a:rPr lang="en-US" sz="4000" b="1" dirty="0">
                <a:solidFill>
                  <a:srgbClr val="0070C0"/>
                </a:solidFill>
              </a:rPr>
              <a:t>OUTCOME OF THE COUNCIL-1</a:t>
            </a:r>
            <a:br>
              <a:rPr lang="en-US" sz="4000" b="1" dirty="0">
                <a:solidFill>
                  <a:srgbClr val="0070C0"/>
                </a:solidFill>
              </a:rPr>
            </a:br>
            <a:r>
              <a:rPr lang="en-US" sz="2800" b="1" dirty="0">
                <a:solidFill>
                  <a:srgbClr val="0070C0"/>
                </a:solidFill>
              </a:rPr>
              <a:t>17-19 October 2017</a:t>
            </a:r>
            <a:br>
              <a:rPr lang="en-US" sz="2800" b="1" dirty="0">
                <a:solidFill>
                  <a:srgbClr val="0070C0"/>
                </a:solidFill>
              </a:rPr>
            </a:br>
            <a:r>
              <a:rPr lang="en-US" sz="2800" b="1" dirty="0">
                <a:solidFill>
                  <a:srgbClr val="0070C0"/>
                </a:solidFill>
              </a:rPr>
              <a:t>Monaco</a:t>
            </a:r>
            <a:r>
              <a:rPr lang="en-US" sz="4000" b="1" dirty="0">
                <a:solidFill>
                  <a:srgbClr val="0070C0"/>
                </a:solidFill>
              </a:rPr>
              <a:t/>
            </a:r>
            <a:br>
              <a:rPr lang="en-US" sz="4000" b="1" dirty="0">
                <a:solidFill>
                  <a:srgbClr val="0070C0"/>
                </a:solidFill>
              </a:rPr>
            </a:br>
            <a:r>
              <a:rPr lang="en-US" sz="4000" b="1" dirty="0"/>
              <a:t/>
            </a:r>
            <a:br>
              <a:rPr lang="en-US" sz="4000" b="1" dirty="0"/>
            </a:br>
            <a:endParaRPr lang="en-US" sz="3600" dirty="0">
              <a:solidFill>
                <a:schemeClr val="bg2">
                  <a:lumMod val="50000"/>
                </a:schemeClr>
              </a:solidFill>
            </a:endParaRPr>
          </a:p>
        </p:txBody>
      </p:sp>
      <p:sp>
        <p:nvSpPr>
          <p:cNvPr id="4" name="Footer Placeholder 3"/>
          <p:cNvSpPr>
            <a:spLocks noGrp="1"/>
          </p:cNvSpPr>
          <p:nvPr>
            <p:ph type="ftr" sz="quarter" idx="11"/>
          </p:nvPr>
        </p:nvSpPr>
        <p:spPr/>
        <p:txBody>
          <a:bodyPr/>
          <a:lstStyle/>
          <a:p>
            <a:r>
              <a:rPr lang="en-US" dirty="0"/>
              <a:t>IHO Council, 1st Meeting, Monaco, 17 - 19 October 2017</a:t>
            </a:r>
            <a:endParaRPr lang="de-DE" dirty="0"/>
          </a:p>
        </p:txBody>
      </p:sp>
      <p:sp>
        <p:nvSpPr>
          <p:cNvPr id="5" name="Subtitle 2"/>
          <p:cNvSpPr txBox="1">
            <a:spLocks/>
          </p:cNvSpPr>
          <p:nvPr/>
        </p:nvSpPr>
        <p:spPr>
          <a:xfrm>
            <a:off x="1524000" y="132576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i="1" dirty="0"/>
              <a:t>Thank you!</a:t>
            </a:r>
            <a:endParaRPr lang="fr-FR" sz="3200" i="1" dirty="0"/>
          </a:p>
        </p:txBody>
      </p:sp>
      <p:pic>
        <p:nvPicPr>
          <p:cNvPr id="3" name="Picture 2">
            <a:extLst>
              <a:ext uri="{FF2B5EF4-FFF2-40B4-BE49-F238E27FC236}">
                <a16:creationId xmlns:a16="http://schemas.microsoft.com/office/drawing/2014/main" xmlns="" id="{6B61D6C5-1EAE-2749-9AE2-A180410672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8521" y="2153646"/>
            <a:ext cx="9229479" cy="3659720"/>
          </a:xfrm>
          <a:prstGeom prst="rect">
            <a:avLst/>
          </a:prstGeom>
        </p:spPr>
      </p:pic>
    </p:spTree>
    <p:extLst>
      <p:ext uri="{BB962C8B-B14F-4D97-AF65-F5344CB8AC3E}">
        <p14:creationId xmlns:p14="http://schemas.microsoft.com/office/powerpoint/2010/main" val="405199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3</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554479" y="2130552"/>
            <a:ext cx="9741655" cy="3387384"/>
          </a:xfrm>
        </p:spPr>
        <p:txBody>
          <a:bodyPr>
            <a:normAutofit lnSpcReduction="10000"/>
          </a:bodyPr>
          <a:lstStyle/>
          <a:p>
            <a:pPr marL="342900" indent="-342900"/>
            <a:r>
              <a:rPr lang="en-GB" dirty="0"/>
              <a:t>General</a:t>
            </a:r>
          </a:p>
          <a:p>
            <a:pPr marL="342900" indent="-342900"/>
            <a:r>
              <a:rPr lang="en-GB" dirty="0"/>
              <a:t>Scope of Council tasks and responsibilities </a:t>
            </a:r>
          </a:p>
          <a:p>
            <a:pPr marL="342900" indent="-342900"/>
            <a:r>
              <a:rPr lang="en-GB" dirty="0"/>
              <a:t>Revision of IHO Strategic Plan</a:t>
            </a:r>
          </a:p>
          <a:p>
            <a:pPr marL="342900" indent="-342900"/>
            <a:r>
              <a:rPr lang="en-GB" dirty="0"/>
              <a:t>HSSC Report</a:t>
            </a:r>
          </a:p>
          <a:p>
            <a:pPr marL="342900" indent="-342900"/>
            <a:r>
              <a:rPr lang="en-GB" dirty="0"/>
              <a:t>IRCC Report</a:t>
            </a:r>
          </a:p>
          <a:p>
            <a:pPr marL="342900" indent="-342900"/>
            <a:r>
              <a:rPr lang="en-GB" dirty="0"/>
              <a:t>Work plan priorities</a:t>
            </a:r>
          </a:p>
          <a:p>
            <a:pPr marL="342900" indent="-342900"/>
            <a:r>
              <a:rPr lang="en-GB" dirty="0"/>
              <a:t>Decisions</a:t>
            </a:r>
          </a:p>
          <a:p>
            <a:endParaRPr lang="en-US" i="1" dirty="0"/>
          </a:p>
        </p:txBody>
      </p:sp>
      <p:sp>
        <p:nvSpPr>
          <p:cNvPr id="8" name="TextBox 7"/>
          <p:cNvSpPr txBox="1">
            <a:spLocks noChangeArrowheads="1"/>
          </p:cNvSpPr>
          <p:nvPr/>
        </p:nvSpPr>
        <p:spPr bwMode="auto">
          <a:xfrm>
            <a:off x="1756848" y="1110756"/>
            <a:ext cx="1372683" cy="523220"/>
          </a:xfrm>
          <a:prstGeom prst="rect">
            <a:avLst/>
          </a:prstGeom>
          <a:noFill/>
          <a:ln w="9525">
            <a:noFill/>
            <a:miter lim="800000"/>
            <a:headEnd/>
            <a:tailEnd/>
          </a:ln>
        </p:spPr>
        <p:txBody>
          <a:bodyPr wrap="none">
            <a:spAutoFit/>
          </a:bodyPr>
          <a:lstStyle/>
          <a:p>
            <a:r>
              <a:rPr lang="en-GB" sz="2800" b="1" dirty="0">
                <a:solidFill>
                  <a:schemeClr val="tx2"/>
                </a:solidFill>
              </a:rPr>
              <a:t>Content</a:t>
            </a:r>
          </a:p>
        </p:txBody>
      </p:sp>
    </p:spTree>
    <p:extLst>
      <p:ext uri="{BB962C8B-B14F-4D97-AF65-F5344CB8AC3E}">
        <p14:creationId xmlns:p14="http://schemas.microsoft.com/office/powerpoint/2010/main" val="177718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4</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316737" y="1865376"/>
            <a:ext cx="9979398" cy="3588552"/>
          </a:xfrm>
        </p:spPr>
        <p:txBody>
          <a:bodyPr>
            <a:normAutofit fontScale="25000" lnSpcReduction="20000"/>
          </a:bodyPr>
          <a:lstStyle/>
          <a:p>
            <a:pPr marL="342900" indent="-342900"/>
            <a:r>
              <a:rPr lang="en-GB" sz="9800" dirty="0"/>
              <a:t>Result elections.</a:t>
            </a:r>
          </a:p>
          <a:p>
            <a:pPr marL="800100" lvl="1" indent="-342900"/>
            <a:r>
              <a:rPr lang="en-GB" sz="9800" dirty="0"/>
              <a:t>Chair, Rear-Admiral Shepard Smith (USA). </a:t>
            </a:r>
          </a:p>
          <a:p>
            <a:pPr marL="800100" lvl="1" indent="-342900"/>
            <a:r>
              <a:rPr lang="en-GB" sz="9800" dirty="0"/>
              <a:t>Vice-Chair, Admiral (Ret) Luiz Fernando Palmer Fonseca</a:t>
            </a:r>
            <a:r>
              <a:rPr lang="en-US" sz="9800" dirty="0"/>
              <a:t> (Brazil). </a:t>
            </a:r>
            <a:endParaRPr lang="en-GB" sz="9800" dirty="0"/>
          </a:p>
          <a:p>
            <a:pPr marL="800100" lvl="1" indent="-342900"/>
            <a:endParaRPr lang="en-GB" sz="9800" dirty="0"/>
          </a:p>
          <a:p>
            <a:pPr marL="342900" indent="-342900"/>
            <a:r>
              <a:rPr lang="en-GB" sz="9800" dirty="0"/>
              <a:t>Conduct of C1.</a:t>
            </a:r>
          </a:p>
          <a:p>
            <a:pPr marL="800100" lvl="1" indent="-342900"/>
            <a:r>
              <a:rPr lang="en-GB" sz="9800" dirty="0"/>
              <a:t>Constructive meeting.</a:t>
            </a:r>
          </a:p>
          <a:p>
            <a:pPr marL="800100" lvl="1" indent="-342900"/>
            <a:r>
              <a:rPr lang="en-US" sz="9800" dirty="0"/>
              <a:t>Preparatory</a:t>
            </a:r>
            <a:r>
              <a:rPr lang="en-GB" sz="9800" dirty="0"/>
              <a:t> engagement</a:t>
            </a:r>
            <a:r>
              <a:rPr lang="en-US" sz="9800" dirty="0"/>
              <a:t> of </a:t>
            </a:r>
            <a:r>
              <a:rPr lang="en-GB" sz="9800" dirty="0"/>
              <a:t>Chair</a:t>
            </a:r>
            <a:r>
              <a:rPr lang="en-US" sz="9800" dirty="0"/>
              <a:t>, Secretariat, and Council members</a:t>
            </a:r>
            <a:r>
              <a:rPr lang="en-GB" sz="9800" dirty="0"/>
              <a:t>.</a:t>
            </a:r>
          </a:p>
          <a:p>
            <a:pPr marL="800100" lvl="1" indent="-342900"/>
            <a:endParaRPr lang="en-GB" sz="9800" dirty="0"/>
          </a:p>
          <a:p>
            <a:pPr marL="342900" indent="-342900"/>
            <a:r>
              <a:rPr lang="en-GB" sz="9800" u="sng" dirty="0"/>
              <a:t>On role and aims of Council.</a:t>
            </a:r>
          </a:p>
          <a:p>
            <a:pPr marL="800100" lvl="1" indent="-342900"/>
            <a:r>
              <a:rPr lang="en-GB" sz="9800" dirty="0"/>
              <a:t>Focus on strategic issues and priorities.</a:t>
            </a:r>
          </a:p>
          <a:p>
            <a:pPr marL="800100" lvl="1" indent="-342900"/>
            <a:r>
              <a:rPr lang="en-GB" sz="9800" dirty="0"/>
              <a:t>Profiling its work with IMO and UN.</a:t>
            </a:r>
          </a:p>
          <a:p>
            <a:pPr marL="800100" lvl="1" indent="-342900"/>
            <a:r>
              <a:rPr lang="en-GB" sz="9800" dirty="0"/>
              <a:t>Avoid introducing a new layer of bureaucracy.</a:t>
            </a:r>
          </a:p>
          <a:p>
            <a:r>
              <a:rPr lang="en-GB" sz="2000" dirty="0"/>
              <a:t> </a:t>
            </a:r>
          </a:p>
          <a:p>
            <a:endParaRPr lang="en-US" i="1" dirty="0"/>
          </a:p>
        </p:txBody>
      </p:sp>
      <p:sp>
        <p:nvSpPr>
          <p:cNvPr id="8" name="TextBox 7"/>
          <p:cNvSpPr txBox="1">
            <a:spLocks noChangeArrowheads="1"/>
          </p:cNvSpPr>
          <p:nvPr/>
        </p:nvSpPr>
        <p:spPr bwMode="auto">
          <a:xfrm>
            <a:off x="1756848" y="1110756"/>
            <a:ext cx="1354986" cy="523220"/>
          </a:xfrm>
          <a:prstGeom prst="rect">
            <a:avLst/>
          </a:prstGeom>
          <a:noFill/>
          <a:ln w="9525">
            <a:noFill/>
            <a:miter lim="800000"/>
            <a:headEnd/>
            <a:tailEnd/>
          </a:ln>
        </p:spPr>
        <p:txBody>
          <a:bodyPr wrap="none">
            <a:spAutoFit/>
          </a:bodyPr>
          <a:lstStyle/>
          <a:p>
            <a:r>
              <a:rPr lang="en-GB" sz="2800" b="1" dirty="0">
                <a:solidFill>
                  <a:schemeClr val="tx2"/>
                </a:solidFill>
              </a:rPr>
              <a:t>General</a:t>
            </a:r>
          </a:p>
        </p:txBody>
      </p:sp>
    </p:spTree>
    <p:extLst>
      <p:ext uri="{BB962C8B-B14F-4D97-AF65-F5344CB8AC3E}">
        <p14:creationId xmlns:p14="http://schemas.microsoft.com/office/powerpoint/2010/main" val="52274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5</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874520"/>
            <a:ext cx="9878814" cy="3643416"/>
          </a:xfrm>
        </p:spPr>
        <p:txBody>
          <a:bodyPr>
            <a:normAutofit fontScale="92500" lnSpcReduction="20000"/>
          </a:bodyPr>
          <a:lstStyle/>
          <a:p>
            <a:pPr marL="342900" indent="-342900"/>
            <a:r>
              <a:rPr lang="en-GB" sz="3200" u="sng" dirty="0"/>
              <a:t>Framing documents did not seem fully consistent.</a:t>
            </a:r>
          </a:p>
          <a:p>
            <a:pPr marL="800100" lvl="1" indent="-342900"/>
            <a:r>
              <a:rPr lang="en-GB" sz="3200" dirty="0"/>
              <a:t>Provisions contained in the General Regulations of the IHO, the IHO Convention, the Rules of Procedure for the Council and the IHO Resolution 2/2007.</a:t>
            </a:r>
          </a:p>
          <a:p>
            <a:pPr marL="342900" indent="-342900"/>
            <a:r>
              <a:rPr lang="en-GB" sz="3200" dirty="0"/>
              <a:t>In particular</a:t>
            </a:r>
            <a:r>
              <a:rPr lang="en-US" sz="3200" dirty="0"/>
              <a:t>, </a:t>
            </a:r>
          </a:p>
          <a:p>
            <a:pPr marL="800100" lvl="1" indent="-342900"/>
            <a:r>
              <a:rPr lang="en-US" sz="3000" dirty="0"/>
              <a:t>How does the Council accomplish work </a:t>
            </a:r>
            <a:r>
              <a:rPr lang="en-US" sz="3000" dirty="0" err="1"/>
              <a:t>intercessionally</a:t>
            </a:r>
            <a:r>
              <a:rPr lang="en-US" sz="3000" dirty="0"/>
              <a:t>? </a:t>
            </a:r>
          </a:p>
          <a:p>
            <a:pPr marL="800100" lvl="1" indent="-342900"/>
            <a:r>
              <a:rPr lang="en-US" sz="3000" dirty="0"/>
              <a:t>Which entities have standing to make proposals to the Council?</a:t>
            </a:r>
          </a:p>
          <a:p>
            <a:pPr marL="800100" lvl="1" indent="-342900"/>
            <a:r>
              <a:rPr lang="en-GB" sz="3200" dirty="0"/>
              <a:t>Does the Council need to endorse technical standards?</a:t>
            </a:r>
          </a:p>
          <a:p>
            <a:pPr marL="800100" lvl="1" indent="-342900"/>
            <a:endParaRPr lang="en-GB" sz="2000" dirty="0"/>
          </a:p>
          <a:p>
            <a:endParaRPr lang="en-US" i="1" dirty="0"/>
          </a:p>
        </p:txBody>
      </p:sp>
      <p:sp>
        <p:nvSpPr>
          <p:cNvPr id="8" name="TextBox 7"/>
          <p:cNvSpPr txBox="1">
            <a:spLocks noChangeArrowheads="1"/>
          </p:cNvSpPr>
          <p:nvPr/>
        </p:nvSpPr>
        <p:spPr bwMode="auto">
          <a:xfrm>
            <a:off x="1756848" y="1110756"/>
            <a:ext cx="6974025" cy="954107"/>
          </a:xfrm>
          <a:prstGeom prst="rect">
            <a:avLst/>
          </a:prstGeom>
          <a:noFill/>
          <a:ln w="9525">
            <a:noFill/>
            <a:miter lim="800000"/>
            <a:headEnd/>
            <a:tailEnd/>
          </a:ln>
        </p:spPr>
        <p:txBody>
          <a:bodyPr wrap="none">
            <a:spAutoFit/>
          </a:bodyPr>
          <a:lstStyle/>
          <a:p>
            <a:r>
              <a:rPr lang="en-GB" sz="2800" b="1" dirty="0">
                <a:solidFill>
                  <a:schemeClr val="tx2"/>
                </a:solidFill>
              </a:rPr>
              <a:t>Scope of Council tasks and responsibilities (1</a:t>
            </a:r>
            <a:r>
              <a:rPr lang="en-GB" sz="2800" dirty="0">
                <a:solidFill>
                  <a:schemeClr val="tx2"/>
                </a:solidFill>
              </a:rPr>
              <a:t>)</a:t>
            </a:r>
          </a:p>
          <a:p>
            <a:endParaRPr lang="en-GB" sz="2800" b="1" dirty="0">
              <a:solidFill>
                <a:schemeClr val="tx2"/>
              </a:solidFill>
            </a:endParaRPr>
          </a:p>
        </p:txBody>
      </p:sp>
    </p:spTree>
    <p:extLst>
      <p:ext uri="{BB962C8B-B14F-4D97-AF65-F5344CB8AC3E}">
        <p14:creationId xmlns:p14="http://schemas.microsoft.com/office/powerpoint/2010/main" val="248187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6</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874520"/>
            <a:ext cx="9878814" cy="3643416"/>
          </a:xfrm>
        </p:spPr>
        <p:txBody>
          <a:bodyPr>
            <a:normAutofit fontScale="77500" lnSpcReduction="20000"/>
          </a:bodyPr>
          <a:lstStyle/>
          <a:p>
            <a:pPr marL="342900" indent="-342900"/>
            <a:r>
              <a:rPr lang="en-GB" sz="3200" dirty="0"/>
              <a:t>Way ahead.</a:t>
            </a:r>
          </a:p>
          <a:p>
            <a:pPr marL="800100" lvl="1" indent="-342900"/>
            <a:r>
              <a:rPr lang="en-GB" sz="3200" i="1" dirty="0"/>
              <a:t>“The Council finally agreed to continue with the current procedures for endorsed IRCC and HSSC proposals whilst acknowledging the contradiction between the guidance given in the Convention, General Regulations, ROP and the TOR in expectation that it would be clarified at the 2</a:t>
            </a:r>
            <a:r>
              <a:rPr lang="en-GB" sz="3200" i="1" baseline="30000" dirty="0"/>
              <a:t>nd</a:t>
            </a:r>
            <a:r>
              <a:rPr lang="en-GB" sz="3200" i="1" dirty="0"/>
              <a:t> Session of the Assembly”.</a:t>
            </a:r>
          </a:p>
          <a:p>
            <a:pPr marL="800100" lvl="1" indent="-342900"/>
            <a:endParaRPr lang="en-GB" sz="3200" i="1" dirty="0"/>
          </a:p>
          <a:p>
            <a:pPr marL="342900" indent="-342900"/>
            <a:r>
              <a:rPr lang="en-GB" sz="3200" dirty="0"/>
              <a:t>But also.</a:t>
            </a:r>
          </a:p>
          <a:p>
            <a:pPr marL="800100" lvl="1" indent="-342900"/>
            <a:r>
              <a:rPr lang="en-GB" sz="3200" dirty="0"/>
              <a:t>SG and chairs IRCC and HSCC agreed to make a short</a:t>
            </a:r>
            <a:r>
              <a:rPr lang="en-US" sz="3200" dirty="0"/>
              <a:t> </a:t>
            </a:r>
            <a:r>
              <a:rPr lang="en-GB" sz="3200" dirty="0"/>
              <a:t>list of strategic priorities from their work programmes</a:t>
            </a:r>
            <a:r>
              <a:rPr lang="en-US" sz="3200" dirty="0"/>
              <a:t>, which were endorsed by</a:t>
            </a:r>
            <a:r>
              <a:rPr lang="en-GB" sz="3200" dirty="0"/>
              <a:t> the Council. </a:t>
            </a:r>
          </a:p>
          <a:p>
            <a:endParaRPr lang="en-US" i="1" dirty="0"/>
          </a:p>
        </p:txBody>
      </p:sp>
      <p:sp>
        <p:nvSpPr>
          <p:cNvPr id="8" name="TextBox 7"/>
          <p:cNvSpPr txBox="1">
            <a:spLocks noChangeArrowheads="1"/>
          </p:cNvSpPr>
          <p:nvPr/>
        </p:nvSpPr>
        <p:spPr bwMode="auto">
          <a:xfrm>
            <a:off x="1756848" y="1110756"/>
            <a:ext cx="6932282" cy="954107"/>
          </a:xfrm>
          <a:prstGeom prst="rect">
            <a:avLst/>
          </a:prstGeom>
          <a:noFill/>
          <a:ln w="9525">
            <a:noFill/>
            <a:miter lim="800000"/>
            <a:headEnd/>
            <a:tailEnd/>
          </a:ln>
        </p:spPr>
        <p:txBody>
          <a:bodyPr wrap="none">
            <a:spAutoFit/>
          </a:bodyPr>
          <a:lstStyle/>
          <a:p>
            <a:r>
              <a:rPr lang="en-GB" sz="2800" b="1" dirty="0">
                <a:solidFill>
                  <a:schemeClr val="tx2"/>
                </a:solidFill>
              </a:rPr>
              <a:t>Scope of Council tasks and responsibilities (2</a:t>
            </a:r>
            <a:r>
              <a:rPr lang="en-GB" sz="2800" dirty="0">
                <a:solidFill>
                  <a:schemeClr val="tx2"/>
                </a:solidFill>
              </a:rPr>
              <a:t>)</a:t>
            </a:r>
          </a:p>
          <a:p>
            <a:endParaRPr lang="en-GB" sz="2800" b="1" dirty="0">
              <a:solidFill>
                <a:schemeClr val="tx2"/>
              </a:solidFill>
            </a:endParaRPr>
          </a:p>
        </p:txBody>
      </p:sp>
    </p:spTree>
    <p:extLst>
      <p:ext uri="{BB962C8B-B14F-4D97-AF65-F5344CB8AC3E}">
        <p14:creationId xmlns:p14="http://schemas.microsoft.com/office/powerpoint/2010/main" val="376711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7</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874520"/>
            <a:ext cx="9878814" cy="3643416"/>
          </a:xfrm>
        </p:spPr>
        <p:txBody>
          <a:bodyPr>
            <a:normAutofit/>
          </a:bodyPr>
          <a:lstStyle/>
          <a:p>
            <a:pPr marL="342900" indent="-342900"/>
            <a:r>
              <a:rPr lang="en-GB" dirty="0"/>
              <a:t>Also Council Action to HSSC and IRCC.</a:t>
            </a:r>
          </a:p>
          <a:p>
            <a:pPr marL="800100" lvl="1" indent="-342900"/>
            <a:r>
              <a:rPr lang="en-GB" sz="2800" dirty="0"/>
              <a:t>Consider</a:t>
            </a:r>
            <a:r>
              <a:rPr lang="en-US" sz="2800" dirty="0"/>
              <a:t>ing</a:t>
            </a:r>
            <a:r>
              <a:rPr lang="en-GB" sz="2800" dirty="0"/>
              <a:t> their TORs and IHO Resolution 2/2007 as amended</a:t>
            </a:r>
            <a:r>
              <a:rPr lang="en-US" sz="2800" dirty="0"/>
              <a:t>, prepare</a:t>
            </a:r>
            <a:r>
              <a:rPr lang="en-GB" sz="2800" dirty="0"/>
              <a:t> amendments to their TORs as appropriate for being endorsed at C-3 before submission to A-2.  </a:t>
            </a:r>
          </a:p>
          <a:p>
            <a:pPr marL="800100" lvl="1" indent="-342900"/>
            <a:r>
              <a:rPr lang="en-GB" sz="2800" dirty="0"/>
              <a:t>It is up to the HSSC and IRCC to appreciate and determine the need to go through the Council for recommendations of possible strategic importance. </a:t>
            </a:r>
          </a:p>
          <a:p>
            <a:pPr marL="800100" lvl="1" indent="-342900"/>
            <a:endParaRPr lang="en-GB" sz="2800" dirty="0"/>
          </a:p>
        </p:txBody>
      </p:sp>
      <p:sp>
        <p:nvSpPr>
          <p:cNvPr id="8" name="TextBox 7"/>
          <p:cNvSpPr txBox="1">
            <a:spLocks noChangeArrowheads="1"/>
          </p:cNvSpPr>
          <p:nvPr/>
        </p:nvSpPr>
        <p:spPr bwMode="auto">
          <a:xfrm>
            <a:off x="1756848" y="1110756"/>
            <a:ext cx="6932282" cy="954107"/>
          </a:xfrm>
          <a:prstGeom prst="rect">
            <a:avLst/>
          </a:prstGeom>
          <a:noFill/>
          <a:ln w="9525">
            <a:noFill/>
            <a:miter lim="800000"/>
            <a:headEnd/>
            <a:tailEnd/>
          </a:ln>
        </p:spPr>
        <p:txBody>
          <a:bodyPr wrap="none">
            <a:spAutoFit/>
          </a:bodyPr>
          <a:lstStyle/>
          <a:p>
            <a:r>
              <a:rPr lang="en-GB" sz="2800" b="1" dirty="0">
                <a:solidFill>
                  <a:schemeClr val="tx2"/>
                </a:solidFill>
              </a:rPr>
              <a:t>Scope of Council tasks and responsibilities (3</a:t>
            </a:r>
            <a:r>
              <a:rPr lang="en-GB" sz="2800" dirty="0">
                <a:solidFill>
                  <a:schemeClr val="tx2"/>
                </a:solidFill>
              </a:rPr>
              <a:t>)</a:t>
            </a:r>
          </a:p>
          <a:p>
            <a:endParaRPr lang="en-GB" sz="2800" b="1" dirty="0">
              <a:solidFill>
                <a:schemeClr val="tx2"/>
              </a:solidFill>
            </a:endParaRPr>
          </a:p>
        </p:txBody>
      </p:sp>
    </p:spTree>
    <p:extLst>
      <p:ext uri="{BB962C8B-B14F-4D97-AF65-F5344CB8AC3E}">
        <p14:creationId xmlns:p14="http://schemas.microsoft.com/office/powerpoint/2010/main" val="266362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8</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874520"/>
            <a:ext cx="9878814" cy="3643416"/>
          </a:xfrm>
        </p:spPr>
        <p:txBody>
          <a:bodyPr>
            <a:normAutofit fontScale="25000" lnSpcReduction="20000"/>
          </a:bodyPr>
          <a:lstStyle/>
          <a:p>
            <a:pPr marL="342900" indent="-342900" hangingPunct="0"/>
            <a:r>
              <a:rPr lang="en-GB" sz="9600" dirty="0"/>
              <a:t>UK gave a presentation with considerations for a new strategic plan. </a:t>
            </a:r>
          </a:p>
          <a:p>
            <a:pPr marL="800100" lvl="1" indent="-342900" hangingPunct="0"/>
            <a:r>
              <a:rPr lang="en-GB" sz="9600" dirty="0"/>
              <a:t>Elements: targets to aim for, performance measures, prioritization and define what constitutes a success.</a:t>
            </a:r>
          </a:p>
          <a:p>
            <a:pPr hangingPunct="0"/>
            <a:r>
              <a:rPr lang="en-GB" sz="9600" dirty="0"/>
              <a:t> </a:t>
            </a:r>
          </a:p>
          <a:p>
            <a:pPr marL="342900" indent="-342900" hangingPunct="0"/>
            <a:r>
              <a:rPr lang="en-GB" sz="9600" u="sng" dirty="0"/>
              <a:t>Council decisions.</a:t>
            </a:r>
          </a:p>
          <a:p>
            <a:pPr marL="800100" lvl="1" indent="-342900" hangingPunct="0"/>
            <a:r>
              <a:rPr lang="en-GB" sz="9600" dirty="0"/>
              <a:t>Establish the Strategic Plan Review Working Group (SPRWG).</a:t>
            </a:r>
          </a:p>
          <a:p>
            <a:pPr marL="800100" lvl="1" indent="-342900" hangingPunct="0"/>
            <a:r>
              <a:rPr lang="en-GB" sz="9600" dirty="0"/>
              <a:t>Endorse the draft TORs developed by drafting group.</a:t>
            </a:r>
          </a:p>
          <a:p>
            <a:pPr marL="1257300" lvl="2" indent="-342900" hangingPunct="0"/>
            <a:r>
              <a:rPr lang="en-GB" sz="9600" dirty="0"/>
              <a:t>Aim: have new Strategic plan ready for A2.</a:t>
            </a:r>
          </a:p>
          <a:p>
            <a:pPr marL="1257300" lvl="2" indent="-342900" hangingPunct="0"/>
            <a:r>
              <a:rPr lang="en-US" sz="9600" dirty="0"/>
              <a:t>First phase-Scoping the desired changes</a:t>
            </a:r>
          </a:p>
          <a:p>
            <a:pPr marL="1257300" lvl="2" indent="-342900" hangingPunct="0"/>
            <a:r>
              <a:rPr lang="en-US" sz="9600" dirty="0"/>
              <a:t>Second phase-Draft and review new text</a:t>
            </a:r>
            <a:endParaRPr lang="en-GB" sz="9600" dirty="0"/>
          </a:p>
          <a:p>
            <a:pPr marL="800100" lvl="1" indent="-342900" hangingPunct="0"/>
            <a:r>
              <a:rPr lang="en-GB" sz="9600" dirty="0"/>
              <a:t>Endorse as SPRWG Chair Bruno </a:t>
            </a:r>
            <a:r>
              <a:rPr lang="en-GB" sz="9600" dirty="0" err="1"/>
              <a:t>Frachon</a:t>
            </a:r>
            <a:r>
              <a:rPr lang="en-GB" sz="9600" dirty="0"/>
              <a:t> (France),</a:t>
            </a:r>
            <a:br>
              <a:rPr lang="en-GB" sz="9600" dirty="0"/>
            </a:br>
            <a:r>
              <a:rPr lang="en-GB" sz="9600" dirty="0"/>
              <a:t>as SPRWG Vice-Chair Shigeru Nakabayashi (Japan),</a:t>
            </a:r>
            <a:br>
              <a:rPr lang="en-GB" sz="9600" dirty="0"/>
            </a:br>
            <a:r>
              <a:rPr lang="en-GB" sz="9600" dirty="0"/>
              <a:t>as SPRWG Secretary Doug Brunt (Canada).</a:t>
            </a:r>
          </a:p>
          <a:p>
            <a:endParaRPr lang="en-US" i="1" dirty="0"/>
          </a:p>
        </p:txBody>
      </p:sp>
      <p:sp>
        <p:nvSpPr>
          <p:cNvPr id="8" name="TextBox 7"/>
          <p:cNvSpPr txBox="1">
            <a:spLocks noChangeArrowheads="1"/>
          </p:cNvSpPr>
          <p:nvPr/>
        </p:nvSpPr>
        <p:spPr bwMode="auto">
          <a:xfrm>
            <a:off x="1592256" y="1116335"/>
            <a:ext cx="4581575" cy="954107"/>
          </a:xfrm>
          <a:prstGeom prst="rect">
            <a:avLst/>
          </a:prstGeom>
          <a:noFill/>
          <a:ln w="9525">
            <a:noFill/>
            <a:miter lim="800000"/>
            <a:headEnd/>
            <a:tailEnd/>
          </a:ln>
        </p:spPr>
        <p:txBody>
          <a:bodyPr wrap="none">
            <a:spAutoFit/>
          </a:bodyPr>
          <a:lstStyle/>
          <a:p>
            <a:r>
              <a:rPr lang="en-GB" sz="2800" b="1" dirty="0">
                <a:solidFill>
                  <a:schemeClr val="tx2"/>
                </a:solidFill>
              </a:rPr>
              <a:t>Revision of IHO Strategic Plan</a:t>
            </a:r>
          </a:p>
          <a:p>
            <a:endParaRPr lang="en-GB" sz="2800" b="1" dirty="0">
              <a:solidFill>
                <a:schemeClr val="tx2"/>
              </a:solidFill>
            </a:endParaRPr>
          </a:p>
        </p:txBody>
      </p:sp>
    </p:spTree>
    <p:extLst>
      <p:ext uri="{BB962C8B-B14F-4D97-AF65-F5344CB8AC3E}">
        <p14:creationId xmlns:p14="http://schemas.microsoft.com/office/powerpoint/2010/main" val="142771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9</a:t>
            </a:fld>
            <a:endParaRPr lang="en-US" dirty="0"/>
          </a:p>
        </p:txBody>
      </p:sp>
      <p:sp>
        <p:nvSpPr>
          <p:cNvPr id="6" name="Title 1"/>
          <p:cNvSpPr txBox="1">
            <a:spLocks/>
          </p:cNvSpPr>
          <p:nvPr/>
        </p:nvSpPr>
        <p:spPr>
          <a:xfrm>
            <a:off x="990600" y="411814"/>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US" b="1" dirty="0"/>
              <a:t>OUTCOME OF THE COUNCIL-1</a:t>
            </a:r>
          </a:p>
        </p:txBody>
      </p:sp>
      <p:sp>
        <p:nvSpPr>
          <p:cNvPr id="7" name="Content Placeholder 2"/>
          <p:cNvSpPr>
            <a:spLocks noGrp="1"/>
          </p:cNvSpPr>
          <p:nvPr>
            <p:ph idx="1"/>
          </p:nvPr>
        </p:nvSpPr>
        <p:spPr>
          <a:xfrm>
            <a:off x="1417321" y="1874520"/>
            <a:ext cx="9878814" cy="3643416"/>
          </a:xfrm>
        </p:spPr>
        <p:txBody>
          <a:bodyPr>
            <a:normAutofit fontScale="85000" lnSpcReduction="20000"/>
          </a:bodyPr>
          <a:lstStyle/>
          <a:p>
            <a:pPr marL="342900" indent="-342900" hangingPunct="0"/>
            <a:r>
              <a:rPr lang="en-GB" sz="3200" dirty="0"/>
              <a:t>Acting Chair emphasized  the importance of S-100 framework, S-101, interoperability of multiple standards, presentation of dangers, dynamic charting, next generation of S-4.</a:t>
            </a:r>
          </a:p>
          <a:p>
            <a:pPr marL="800100" lvl="1" indent="-342900" hangingPunct="0"/>
            <a:r>
              <a:rPr lang="en-GB" sz="3200" dirty="0"/>
              <a:t>In particular he requested the Portrayal Catalogue Builder (PCB) to be financed from the IHO Special Projects funds. </a:t>
            </a:r>
          </a:p>
          <a:p>
            <a:pPr hangingPunct="0"/>
            <a:endParaRPr lang="en-GB" sz="3200" dirty="0"/>
          </a:p>
          <a:p>
            <a:pPr marL="342900" indent="-342900" hangingPunct="0"/>
            <a:r>
              <a:rPr lang="en-GB" sz="3200" u="sng" dirty="0"/>
              <a:t>Council decision.</a:t>
            </a:r>
          </a:p>
          <a:p>
            <a:pPr marL="800100" lvl="1" indent="-342900" hangingPunct="0"/>
            <a:r>
              <a:rPr lang="en-GB" sz="3200" dirty="0"/>
              <a:t>HSSC to establish a prioritized list of work items that need to be supported by the Special Project Fund.</a:t>
            </a:r>
          </a:p>
          <a:p>
            <a:pPr hangingPunct="0"/>
            <a:r>
              <a:rPr lang="nl-NL" sz="2000" dirty="0"/>
              <a:t> </a:t>
            </a:r>
            <a:endParaRPr lang="en-US" sz="2000" dirty="0"/>
          </a:p>
          <a:p>
            <a:endParaRPr lang="en-US" i="1" dirty="0"/>
          </a:p>
        </p:txBody>
      </p:sp>
      <p:sp>
        <p:nvSpPr>
          <p:cNvPr id="8" name="TextBox 7"/>
          <p:cNvSpPr txBox="1">
            <a:spLocks noChangeArrowheads="1"/>
          </p:cNvSpPr>
          <p:nvPr/>
        </p:nvSpPr>
        <p:spPr bwMode="auto">
          <a:xfrm>
            <a:off x="1756848" y="1110756"/>
            <a:ext cx="2038891" cy="954107"/>
          </a:xfrm>
          <a:prstGeom prst="rect">
            <a:avLst/>
          </a:prstGeom>
          <a:noFill/>
          <a:ln w="9525">
            <a:noFill/>
            <a:miter lim="800000"/>
            <a:headEnd/>
            <a:tailEnd/>
          </a:ln>
        </p:spPr>
        <p:txBody>
          <a:bodyPr wrap="none">
            <a:spAutoFit/>
          </a:bodyPr>
          <a:lstStyle/>
          <a:p>
            <a:r>
              <a:rPr lang="en-GB" sz="2800" b="1" dirty="0">
                <a:solidFill>
                  <a:schemeClr val="tx2"/>
                </a:solidFill>
              </a:rPr>
              <a:t>HSSC Report</a:t>
            </a:r>
          </a:p>
          <a:p>
            <a:endParaRPr lang="en-GB" sz="2800" b="1" dirty="0">
              <a:solidFill>
                <a:schemeClr val="tx2"/>
              </a:solidFill>
            </a:endParaRPr>
          </a:p>
        </p:txBody>
      </p:sp>
    </p:spTree>
    <p:extLst>
      <p:ext uri="{BB962C8B-B14F-4D97-AF65-F5344CB8AC3E}">
        <p14:creationId xmlns:p14="http://schemas.microsoft.com/office/powerpoint/2010/main" val="31401503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 presentations template</Template>
  <TotalTime>592</TotalTime>
  <Words>1365</Words>
  <Application>Microsoft Office PowerPoint</Application>
  <PresentationFormat>Widescreen</PresentationFormat>
  <Paragraphs>173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OUTCOME OF THE COUNCIL-1 17-19 October 2017 Monaco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COUNCIL-2 Meeting  9-11 October 2018 London, UK  </vt:lpstr>
      <vt:lpstr>OUTCOME OF THE COUNCIL-1 17-19 October 2017 Monaco  </vt:lpstr>
    </vt:vector>
  </TitlesOfParts>
  <Company>IHO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Alberto Costa Neves</cp:lastModifiedBy>
  <cp:revision>45</cp:revision>
  <dcterms:created xsi:type="dcterms:W3CDTF">2017-10-09T13:46:17Z</dcterms:created>
  <dcterms:modified xsi:type="dcterms:W3CDTF">2018-06-14T09:31:00Z</dcterms:modified>
</cp:coreProperties>
</file>