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563" r:id="rId2"/>
    <p:sldId id="546" r:id="rId3"/>
    <p:sldId id="541" r:id="rId4"/>
    <p:sldId id="593" r:id="rId5"/>
    <p:sldId id="574" r:id="rId6"/>
    <p:sldId id="575" r:id="rId7"/>
    <p:sldId id="614" r:id="rId8"/>
    <p:sldId id="616" r:id="rId9"/>
    <p:sldId id="613" r:id="rId10"/>
    <p:sldId id="612" r:id="rId11"/>
    <p:sldId id="600" r:id="rId12"/>
    <p:sldId id="580" r:id="rId13"/>
    <p:sldId id="581" r:id="rId14"/>
    <p:sldId id="602" r:id="rId15"/>
    <p:sldId id="620" r:id="rId16"/>
    <p:sldId id="621" r:id="rId17"/>
    <p:sldId id="622" r:id="rId18"/>
    <p:sldId id="588" r:id="rId19"/>
    <p:sldId id="576" r:id="rId20"/>
    <p:sldId id="617" r:id="rId21"/>
    <p:sldId id="618" r:id="rId22"/>
    <p:sldId id="619" r:id="rId23"/>
    <p:sldId id="610" r:id="rId24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65495" autoAdjust="0"/>
  </p:normalViewPr>
  <p:slideViewPr>
    <p:cSldViewPr>
      <p:cViewPr varScale="1">
        <p:scale>
          <a:sx n="54" d="100"/>
          <a:sy n="54" d="100"/>
        </p:scale>
        <p:origin x="1419" y="4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FFA0E7-A962-425B-B9D7-7326E90D4895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7729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9755BC8-CBB7-4E84-8BFD-6966FFDF8D23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033549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05081-2C03-47CA-9C9B-57D93C0A3729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9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4AEEEF-B2F1-4CCD-9660-05312605DDBF}" type="slidenum">
              <a:rPr lang="en-AU" altLang="en-US" smtClean="0"/>
              <a:pPr>
                <a:spcBef>
                  <a:spcPct val="0"/>
                </a:spcBef>
              </a:pPr>
              <a:t>10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98320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0288B-BCB6-4684-9E28-DE88D05AB4EB}" type="slidenum">
              <a:rPr lang="en-AU" altLang="en-US" smtClean="0"/>
              <a:pPr>
                <a:spcBef>
                  <a:spcPct val="0"/>
                </a:spcBef>
              </a:pPr>
              <a:t>11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413645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6EDFFA-B2D2-4EDD-BAEC-0E1F710B3AF9}" type="slidenum">
              <a:rPr lang="en-AU" altLang="en-US" smtClean="0"/>
              <a:pPr>
                <a:spcBef>
                  <a:spcPct val="0"/>
                </a:spcBef>
              </a:pPr>
              <a:t>12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654107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2BC330-8E58-4667-B4C4-AB6EC9980EFF}" type="slidenum">
              <a:rPr lang="en-AU" altLang="en-US" smtClean="0"/>
              <a:pPr>
                <a:spcBef>
                  <a:spcPct val="0"/>
                </a:spcBef>
              </a:pPr>
              <a:t>13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330399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6B71DD-4307-4E32-9AC8-EFD487BCA8E8}" type="slidenum">
              <a:rPr lang="en-AU" altLang="en-US" smtClean="0"/>
              <a:pPr>
                <a:spcBef>
                  <a:spcPct val="0"/>
                </a:spcBef>
              </a:pPr>
              <a:t>14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647127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52F85A-D51F-4C14-889D-16ED45D01018}" type="slidenum">
              <a:rPr lang="en-AU" altLang="en-US" smtClean="0"/>
              <a:pPr>
                <a:spcBef>
                  <a:spcPct val="0"/>
                </a:spcBef>
              </a:pPr>
              <a:t>15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616681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9485DE-B213-4594-8462-FD199D943A2B}" type="slidenum">
              <a:rPr lang="en-AU" altLang="en-US" smtClean="0"/>
              <a:pPr>
                <a:spcBef>
                  <a:spcPct val="0"/>
                </a:spcBef>
              </a:pPr>
              <a:t>16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47193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1AAAEE-371F-4FC2-9476-BC638C028074}" type="slidenum">
              <a:rPr lang="en-AU" altLang="en-US" smtClean="0"/>
              <a:pPr>
                <a:spcBef>
                  <a:spcPct val="0"/>
                </a:spcBef>
              </a:pPr>
              <a:t>17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825652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2A453D-605B-47B9-93F7-037FAF66C847}" type="slidenum">
              <a:rPr lang="en-AU" altLang="en-US" smtClean="0"/>
              <a:pPr>
                <a:spcBef>
                  <a:spcPct val="0"/>
                </a:spcBef>
              </a:pPr>
              <a:t>18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25985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1F183F-C56F-4D1C-91E4-A51C544B8EDF}" type="slidenum">
              <a:rPr lang="en-AU" altLang="en-US" smtClean="0"/>
              <a:pPr>
                <a:spcBef>
                  <a:spcPct val="0"/>
                </a:spcBef>
              </a:pPr>
              <a:t>19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04947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E12F6A-69D8-4917-B7ED-DBCD44424877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031162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5020D8-5484-41C7-B4CF-2304699160E9}" type="slidenum">
              <a:rPr lang="en-AU" altLang="en-US" smtClean="0"/>
              <a:pPr>
                <a:spcBef>
                  <a:spcPct val="0"/>
                </a:spcBef>
              </a:pPr>
              <a:t>20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673072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7DAB0-9A1B-4BDE-ABDB-CD6DE1B6E936}" type="slidenum">
              <a:rPr lang="en-AU" altLang="en-US" smtClean="0"/>
              <a:pPr>
                <a:spcBef>
                  <a:spcPct val="0"/>
                </a:spcBef>
              </a:pPr>
              <a:t>21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05616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6523F5-701A-48EE-8489-B1D6C4608DF0}" type="slidenum">
              <a:rPr lang="en-AU" altLang="en-US" smtClean="0"/>
              <a:pPr>
                <a:spcBef>
                  <a:spcPct val="0"/>
                </a:spcBef>
              </a:pPr>
              <a:t>22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096288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EB5934-BE00-41DD-9D67-6A4C732A4B6B}" type="slidenum">
              <a:rPr lang="en-AU" altLang="en-US" smtClean="0"/>
              <a:pPr>
                <a:spcBef>
                  <a:spcPct val="0"/>
                </a:spcBef>
              </a:pPr>
              <a:t>23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3292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CEE508-827B-4991-A706-01C85A6BD822}" type="slidenum">
              <a:rPr lang="en-AU" altLang="en-US" smtClean="0"/>
              <a:pPr>
                <a:spcBef>
                  <a:spcPct val="0"/>
                </a:spcBef>
              </a:pPr>
              <a:t>3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652229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8CEA3F-4918-4DF5-8D1D-AE248AEE1AF8}" type="slidenum">
              <a:rPr lang="en-AU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AU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8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8BC8FB-0F53-4E5A-8A89-876EAD7812CE}" type="slidenum">
              <a:rPr lang="en-AU" altLang="en-US" smtClean="0"/>
              <a:pPr>
                <a:spcBef>
                  <a:spcPct val="0"/>
                </a:spcBef>
              </a:pPr>
              <a:t>5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10390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A5766C-7B67-42CA-BBF0-3F28337F6923}" type="slidenum">
              <a:rPr lang="en-AU" altLang="en-US" smtClean="0"/>
              <a:pPr>
                <a:spcBef>
                  <a:spcPct val="0"/>
                </a:spcBef>
              </a:pPr>
              <a:t>6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79793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9622E5-8BD9-4C44-940B-E51C6542E039}" type="slidenum">
              <a:rPr lang="en-AU" altLang="en-US" smtClean="0"/>
              <a:pPr>
                <a:spcBef>
                  <a:spcPct val="0"/>
                </a:spcBef>
              </a:pPr>
              <a:t>7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36204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E5C839-21FD-469F-997D-811E20F9857D}" type="slidenum">
              <a:rPr lang="en-AU" altLang="en-US" smtClean="0"/>
              <a:pPr>
                <a:spcBef>
                  <a:spcPct val="0"/>
                </a:spcBef>
              </a:pPr>
              <a:t>8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221361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70C378-3C7A-4FD2-AAFC-946E2EE996AA}" type="slidenum">
              <a:rPr lang="en-AU" altLang="en-US" smtClean="0"/>
              <a:pPr>
                <a:spcBef>
                  <a:spcPct val="0"/>
                </a:spcBef>
              </a:pPr>
              <a:t>9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42180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4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95432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91933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5"/>
            <a:ext cx="2057400" cy="51845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5"/>
            <a:ext cx="6019800" cy="51845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690179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C8E379A-3E62-4800-BFAD-BB943425392C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488587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438150" y="90488"/>
            <a:ext cx="8201025" cy="1154112"/>
            <a:chOff x="438150" y="90128"/>
            <a:chExt cx="8201739" cy="1154472"/>
          </a:xfrm>
        </p:grpSpPr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438150" y="90128"/>
              <a:ext cx="8201739" cy="1154472"/>
            </a:xfrm>
            <a:prstGeom prst="rect">
              <a:avLst/>
            </a:prstGeom>
            <a:solidFill>
              <a:schemeClr val="tx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e-DE" dirty="0"/>
            </a:p>
          </p:txBody>
        </p:sp>
        <p:pic>
          <p:nvPicPr>
            <p:cNvPr id="43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959" y="97900"/>
              <a:ext cx="4161624" cy="114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993031"/>
            <a:ext cx="74295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138635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05655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79927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276872"/>
            <a:ext cx="3667125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276872"/>
            <a:ext cx="3668712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E69060-D8C6-4797-9422-BBE63A084A2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53107609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7727798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69094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51498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7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608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54823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44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58952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5 w 717"/>
                <a:gd name="T1" fmla="*/ 845 h 845"/>
                <a:gd name="T2" fmla="*/ 745 w 717"/>
                <a:gd name="T3" fmla="*/ 821 h 845"/>
                <a:gd name="T4" fmla="*/ 602 w 717"/>
                <a:gd name="T5" fmla="*/ 605 h 845"/>
                <a:gd name="T6" fmla="*/ 420 w 717"/>
                <a:gd name="T7" fmla="*/ 396 h 845"/>
                <a:gd name="T8" fmla="*/ 23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3 w 717"/>
                <a:gd name="T15" fmla="*/ 198 h 845"/>
                <a:gd name="T16" fmla="*/ 414 w 717"/>
                <a:gd name="T17" fmla="*/ 408 h 845"/>
                <a:gd name="T18" fmla="*/ 596 w 717"/>
                <a:gd name="T19" fmla="*/ 623 h 845"/>
                <a:gd name="T20" fmla="*/ 745 w 717"/>
                <a:gd name="T21" fmla="*/ 845 h 845"/>
                <a:gd name="T22" fmla="*/ 74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1 w 407"/>
                <a:gd name="T1" fmla="*/ 414 h 414"/>
                <a:gd name="T2" fmla="*/ 421 w 407"/>
                <a:gd name="T3" fmla="*/ 396 h 414"/>
                <a:gd name="T4" fmla="*/ 23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0 w 407"/>
                <a:gd name="T13" fmla="*/ 204 h 414"/>
                <a:gd name="T14" fmla="*/ 421 w 407"/>
                <a:gd name="T15" fmla="*/ 414 h 414"/>
                <a:gd name="T16" fmla="*/ 42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4 w 586"/>
                <a:gd name="T1" fmla="*/ 0 h 599"/>
                <a:gd name="T2" fmla="*/ 596 w 586"/>
                <a:gd name="T3" fmla="*/ 0 h 599"/>
                <a:gd name="T4" fmla="*/ 421 w 586"/>
                <a:gd name="T5" fmla="*/ 132 h 599"/>
                <a:gd name="T6" fmla="*/ 27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1 w 586"/>
                <a:gd name="T17" fmla="*/ 282 h 599"/>
                <a:gd name="T18" fmla="*/ 427 w 586"/>
                <a:gd name="T19" fmla="*/ 138 h 599"/>
                <a:gd name="T20" fmla="*/ 614 w 586"/>
                <a:gd name="T21" fmla="*/ 0 h 599"/>
                <a:gd name="T22" fmla="*/ 61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3 w 269"/>
                <a:gd name="T1" fmla="*/ 0 h 252"/>
                <a:gd name="T2" fmla="*/ 26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3 w 269"/>
                <a:gd name="T15" fmla="*/ 0 h 252"/>
                <a:gd name="T16" fmla="*/ 28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1136650"/>
            <a:ext cx="7585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2492375"/>
            <a:ext cx="7488237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44" descr="LogoConference 20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8913"/>
            <a:ext cx="14097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14" r:id="rId3"/>
    <p:sldLayoutId id="214748432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  <p:sldLayoutId id="2147484325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§"/>
        <a:defRPr sz="3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8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4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o.int/mtg_docs/com_wg/TOR/WENDWG-TOR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500063" y="188913"/>
            <a:ext cx="8215312" cy="5715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10th MEETING OF THE </a:t>
            </a:r>
            <a:b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IHO INTER-REGIONAL COORDINATION COMMITTEE</a:t>
            </a:r>
            <a:endParaRPr lang="fr-FR" sz="1500" b="1" dirty="0">
              <a:solidFill>
                <a:srgbClr val="FFFF00"/>
              </a:solidFill>
            </a:endParaRPr>
          </a:p>
        </p:txBody>
      </p:sp>
      <p:pic>
        <p:nvPicPr>
          <p:cNvPr id="8195" name="Image 3" descr="IhoLogo_.pngtranspar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4450"/>
            <a:ext cx="565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 6" descr="IhoLogo_.pngtranspar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44450"/>
            <a:ext cx="5635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827088" y="1268413"/>
            <a:ext cx="78454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INTER-REGIONAL 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COORDINATION COMMITTEE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(IRCC10)</a:t>
            </a:r>
          </a:p>
          <a:p>
            <a:pPr algn="ctr" eaLnBrk="1" hangingPunct="1">
              <a:defRPr/>
            </a:pPr>
            <a:endParaRPr lang="en-GB" altLang="de-DE" sz="3600" kern="0" dirty="0">
              <a:solidFill>
                <a:schemeClr val="hlink"/>
              </a:solidFill>
              <a:latin typeface="Arial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WENDWG REPORT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4213" y="5084763"/>
            <a:ext cx="7772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358775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/>
            </a:pPr>
            <a:endParaRPr lang="en-GB" sz="3600" kern="0" dirty="0">
              <a:solidFill>
                <a:schemeClr val="hlink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advClick="0" advTm="500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115888"/>
            <a:ext cx="7585075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AU" altLang="de-DE" sz="3200" b="1" smtClean="0">
                <a:effectLst/>
              </a:rPr>
              <a:t>Elimination of Overlapping ENCs </a:t>
            </a:r>
            <a:r>
              <a:rPr lang="en-AU" altLang="de-DE" sz="24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de-DE" dirty="0">
                <a:effectLst/>
                <a:latin typeface="Arial" panose="020B0604020202020204" pitchFamily="34" charset="0"/>
              </a:rPr>
              <a:t>WENDWG consensus (cont’d):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de-DE" dirty="0">
              <a:effectLst/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altLang="de-DE" dirty="0">
                <a:effectLst/>
                <a:latin typeface="Arial" panose="020B0604020202020204" pitchFamily="34" charset="0"/>
              </a:rPr>
              <a:t>RHCs should make own assessment of level of navigational risk for ENC overlaps using IC ENC Policy on Risk Assessment as a first step where applicable.</a:t>
            </a:r>
          </a:p>
          <a:p>
            <a:pPr>
              <a:defRPr/>
            </a:pPr>
            <a:endParaRPr lang="en-GB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5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2800" b="1" smtClean="0">
                <a:effectLst/>
                <a:latin typeface="Arial" panose="020B0604020202020204" pitchFamily="34" charset="0"/>
              </a:rPr>
            </a:br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US" altLang="de-DE" sz="3200" b="1" smtClean="0">
                <a:effectLst/>
                <a:latin typeface="Arial" panose="020B0604020202020204" pitchFamily="34" charset="0"/>
              </a:rPr>
              <a:t>IHO ENC Catalogue &amp; Performance Indicators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Catalogue now well publicised by IMO.</a:t>
            </a:r>
          </a:p>
          <a:p>
            <a:pPr lvl="1"/>
            <a:r>
              <a:rPr lang="en-GB" altLang="de-DE" sz="2400" smtClean="0">
                <a:effectLst/>
                <a:latin typeface="Arial" panose="020B0604020202020204" pitchFamily="34" charset="0"/>
              </a:rPr>
              <a:t>ECDIS Guidance for Good Practice (MSC.1/Circ1503/Rev1 dated June 2017) </a:t>
            </a:r>
          </a:p>
          <a:p>
            <a:pPr lvl="1"/>
            <a:r>
              <a:rPr lang="en-GB" altLang="de-DE" sz="2400" smtClean="0">
                <a:effectLst/>
                <a:latin typeface="Arial" panose="020B0604020202020204" pitchFamily="34" charset="0"/>
              </a:rPr>
              <a:t>More user-friendly version next.</a:t>
            </a:r>
          </a:p>
          <a:p>
            <a:pPr lvl="1"/>
            <a:r>
              <a:rPr lang="en-GB" altLang="de-DE" sz="2400" smtClean="0">
                <a:effectLst/>
                <a:latin typeface="Arial" panose="020B0604020202020204" pitchFamily="34" charset="0"/>
              </a:rPr>
              <a:t>Ongoing work to link to INT Chart Web Catalogue and AIS traffic density database</a:t>
            </a:r>
            <a:r>
              <a:rPr lang="en-GB" altLang="de-DE" smtClean="0">
                <a:effectLst/>
                <a:latin typeface="Arial" panose="020B0604020202020204" pitchFamily="34" charset="0"/>
              </a:rPr>
              <a:t>.  </a:t>
            </a:r>
          </a:p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Performance Indicators in abeyance pending outcome of Strategic Planning Review Working Group (SPRWG).</a:t>
            </a:r>
            <a:endParaRPr lang="en-US" altLang="de-DE" sz="2800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US" altLang="de-DE" sz="3200" b="1" smtClean="0">
                <a:effectLst/>
                <a:latin typeface="Arial" panose="020B0604020202020204" pitchFamily="34" charset="0"/>
              </a:rPr>
              <a:t>RENC Harmonisation &amp; Distribution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49500"/>
            <a:ext cx="8280400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2800" smtClean="0">
                <a:effectLst/>
              </a:rPr>
              <a:t>RENCs remain in period of maturity and stability</a:t>
            </a:r>
          </a:p>
          <a:p>
            <a:r>
              <a:rPr lang="en-GB" altLang="en-US" sz="2800" smtClean="0">
                <a:effectLst/>
              </a:rPr>
              <a:t>High-quality support to HOs &amp; EUSPs continues  </a:t>
            </a:r>
          </a:p>
          <a:p>
            <a:r>
              <a:rPr lang="en-GB" altLang="en-US" sz="2800" smtClean="0">
                <a:effectLst/>
              </a:rPr>
              <a:t>PRIMAR R&amp;D - future S-101 ENC validation/ distribution</a:t>
            </a:r>
            <a:r>
              <a:rPr lang="en-GB" altLang="en-US" smtClean="0">
                <a:effectLst/>
              </a:rPr>
              <a:t>. </a:t>
            </a:r>
          </a:p>
          <a:p>
            <a:r>
              <a:rPr lang="en-GB" altLang="en-US" sz="2800" smtClean="0">
                <a:effectLst/>
              </a:rPr>
              <a:t>Aspiration for RENCs to access all ENC data for QC &amp; overlap risk assessment. </a:t>
            </a:r>
          </a:p>
          <a:p>
            <a:r>
              <a:rPr lang="en-GB" altLang="en-US" sz="2800" smtClean="0">
                <a:effectLst/>
              </a:rPr>
              <a:t>Harmonization should include exchanges with newly established EAHC Regional ENC Coordination Centre (EAHC RECC)</a:t>
            </a:r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60350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Full Implementation of WEND Principles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At IHO level, need to better understand,, coverage &amp; overlaps issues across regions  </a:t>
            </a:r>
          </a:p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RHCs reports on implementation of ENC Schemes are a crucial management information</a:t>
            </a:r>
          </a:p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Existing IHO ENC Coverage catalogue used as initial mechanism to build ENC Schemes database within INToGIS II.  </a:t>
            </a:r>
          </a:p>
          <a:p>
            <a:pPr lvl="1"/>
            <a:r>
              <a:rPr lang="en-GB" altLang="de-DE" sz="2400" smtClean="0">
                <a:effectLst/>
                <a:latin typeface="Arial" panose="020B0604020202020204" pitchFamily="34" charset="0"/>
              </a:rPr>
              <a:t>Once system commissioned, RHCs should define and adopt ENC schemes for submission. </a:t>
            </a:r>
          </a:p>
          <a:p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</a:rPr>
              <a:t>Stakeholders Session 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80400" cy="4032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AU" dirty="0">
                <a:effectLst/>
              </a:rPr>
              <a:t>Last held at WENDWG6 and again at WENDWG8</a:t>
            </a:r>
          </a:p>
          <a:p>
            <a:pPr>
              <a:defRPr/>
            </a:pPr>
            <a:r>
              <a:rPr lang="en-AU" dirty="0">
                <a:effectLst/>
              </a:rPr>
              <a:t>Hugely informative, generating much discussion &amp; and debate.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sz="3600" dirty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</a:rPr>
              <a:t>Stakeholders Session Outputs 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80400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>
                <a:effectLst/>
              </a:rPr>
              <a:t>RENCs might consider offering S-57 licence management service to support safety of navigation for all classes of vessels.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</a:rPr>
              <a:t>Stakeholders Session Outputs </a:t>
            </a:r>
            <a:r>
              <a:rPr lang="en-GB" altLang="de-DE" sz="2800" b="1" smtClean="0">
                <a:effectLst/>
              </a:rPr>
              <a:t>(cont’d)  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80400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>
                <a:effectLst/>
              </a:rPr>
              <a:t> Explore options to support GEBCO Seabed 2030. initiative.  </a:t>
            </a:r>
          </a:p>
          <a:p>
            <a:pPr lvl="1"/>
            <a:r>
              <a:rPr lang="en-AU" altLang="en-US" smtClean="0">
                <a:effectLst/>
              </a:rPr>
              <a:t>US and NO to resubmit their paper to IRCC, seeking guidance on the possible expansion of the WENDWG scope.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</a:rPr>
              <a:t>Stakeholders Session Outputs </a:t>
            </a:r>
            <a:r>
              <a:rPr lang="en-GB" altLang="de-DE" sz="2800" b="1" smtClean="0">
                <a:effectLst/>
              </a:rPr>
              <a:t>(cont’d)  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80400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>
                <a:effectLst/>
              </a:rPr>
              <a:t> </a:t>
            </a:r>
            <a:r>
              <a:rPr lang="en-GB" altLang="en-US" smtClean="0">
                <a:effectLst/>
              </a:rPr>
              <a:t>Subsequently WENDWG8, a wider MS Proposal submitted to IRCC.  </a:t>
            </a:r>
          </a:p>
          <a:p>
            <a:pPr lvl="1"/>
            <a:r>
              <a:rPr lang="en-GB" altLang="en-US" smtClean="0">
                <a:effectLst/>
              </a:rPr>
              <a:t>Seeks to expand WENDWG ToRs to accommodate intent within IHO Convention (IHO Publication M-1) that notes mission of the IHO to create global environment in which States provide adequate &amp; timely hydrographic data, products &amp; services &amp; ensure their widest possible use.  </a:t>
            </a:r>
          </a:p>
          <a:p>
            <a:pPr lvl="1"/>
            <a:r>
              <a:rPr lang="en-GB" altLang="en-US" smtClean="0">
                <a:effectLst/>
              </a:rPr>
              <a:t>IRCC10 guidance is sought (later discussion)</a:t>
            </a:r>
            <a:endParaRPr lang="en-US" altLang="de-DE" sz="3600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US" altLang="de-DE" b="1" smtClean="0">
                <a:effectLst/>
                <a:latin typeface="Arial" panose="020B0604020202020204" pitchFamily="34" charset="0"/>
              </a:rPr>
              <a:t>WENDWG Work Programme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Work Programme for 2019/19 submitted for IRCC approval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WENDWG still has role to play within IHO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AU" altLang="en-US" b="1" u="sng" smtClean="0">
                <a:effectLst/>
              </a:rPr>
              <a:t>Direct</a:t>
            </a:r>
            <a:r>
              <a:rPr lang="en-AU" altLang="en-US" smtClean="0">
                <a:effectLst/>
              </a:rPr>
              <a:t> any WENDWG ToR changes based on the outcome of the IRCC10 Proposal regarding the widest possible use of hydrographic data, products and services.</a:t>
            </a:r>
            <a:endParaRPr lang="en-GB" altLang="en-US" smtClean="0">
              <a:effectLst/>
            </a:endParaRPr>
          </a:p>
          <a:p>
            <a:pPr lvl="1"/>
            <a:r>
              <a:rPr lang="en-AU" altLang="en-US" b="1" u="sng" smtClean="0">
                <a:effectLst/>
              </a:rPr>
              <a:t>Reinforce</a:t>
            </a:r>
            <a:r>
              <a:rPr lang="en-AU" altLang="en-US" b="1" smtClean="0">
                <a:effectLst/>
              </a:rPr>
              <a:t> </a:t>
            </a:r>
            <a:r>
              <a:rPr lang="en-US" altLang="en-US" smtClean="0">
                <a:effectLst/>
              </a:rPr>
              <a:t>the fact that the one-year “clock” to resolve overlaps should begin once the overlapping issues have been reported to ENC producers (as stated in paragraph 5 of the new adopted IHO Resolution 1/2018 – IHO CL 19/2018 refers). </a:t>
            </a:r>
            <a:endParaRPr lang="en-GB" altLang="en-US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205038"/>
            <a:ext cx="7561262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ts val="1800"/>
              </a:spcAft>
            </a:pPr>
            <a:r>
              <a:rPr lang="en-GB" altLang="de-DE" sz="2400" b="1" smtClean="0">
                <a:effectLst/>
                <a:latin typeface="Arial" panose="020B0604020202020204" pitchFamily="34" charset="0"/>
              </a:rPr>
              <a:t>To advise IRCC and to assist in facilitating a worldwide consistent level of high quality, updated official ENCs through integrated services that support chart carriage requirements of SOLAS Chapter V and the requirements of the IMO Performance Standards for ECDIS</a:t>
            </a:r>
          </a:p>
          <a:p>
            <a:pPr algn="l" eaLnBrk="1" hangingPunct="1">
              <a:lnSpc>
                <a:spcPct val="80000"/>
              </a:lnSpc>
              <a:spcAft>
                <a:spcPts val="1800"/>
              </a:spcAft>
            </a:pPr>
            <a:r>
              <a:rPr lang="en-GB" altLang="de-DE" sz="2400" b="1" smtClean="0"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GB" altLang="de-DE" sz="2000" b="1" i="1" smtClean="0"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de-DE" sz="2000" b="1" i="1" smtClean="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836613"/>
            <a:ext cx="748982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sz="4000" b="1" smtClean="0">
                <a:effectLst/>
                <a:latin typeface="Arial" panose="020B0604020202020204" pitchFamily="34" charset="0"/>
              </a:rPr>
              <a:t>WEND </a:t>
            </a:r>
            <a:r>
              <a:rPr lang="en-GB" altLang="de-DE" b="1" smtClean="0">
                <a:effectLst/>
                <a:latin typeface="Arial" panose="020B0604020202020204" pitchFamily="34" charset="0"/>
              </a:rPr>
              <a:t>Terms</a:t>
            </a:r>
            <a:r>
              <a:rPr lang="en-GB" altLang="de-DE" sz="4000" b="1" smtClean="0">
                <a:effectLst/>
                <a:latin typeface="Arial" panose="020B0604020202020204" pitchFamily="34" charset="0"/>
              </a:rPr>
              <a:t> of Reference</a:t>
            </a:r>
            <a:br>
              <a:rPr lang="en-GB" altLang="de-DE" sz="4000" b="1" smtClean="0">
                <a:effectLst/>
                <a:latin typeface="Arial" panose="020B0604020202020204" pitchFamily="34" charset="0"/>
              </a:rPr>
            </a:br>
            <a:endParaRPr lang="en-GB" altLang="de-DE" sz="4000" b="1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AU" sz="2800" b="1" u="sng" dirty="0">
                <a:effectLst/>
              </a:rPr>
              <a:t>Endorse</a:t>
            </a:r>
            <a:r>
              <a:rPr lang="en-AU" sz="2800" dirty="0">
                <a:effectLst/>
              </a:rPr>
              <a:t> that the management of overlap cases should be implemented by RHCs.</a:t>
            </a:r>
            <a:endParaRPr lang="en-GB" sz="2800" dirty="0">
              <a:effectLst/>
            </a:endParaRPr>
          </a:p>
          <a:p>
            <a:pPr>
              <a:defRPr/>
            </a:pPr>
            <a:r>
              <a:rPr lang="en-AU" sz="2800" b="1" u="sng" dirty="0">
                <a:effectLst/>
              </a:rPr>
              <a:t>Note</a:t>
            </a:r>
            <a:r>
              <a:rPr lang="en-AU" sz="2800" dirty="0">
                <a:effectLst/>
              </a:rPr>
              <a:t> that RHCs should make their own assessment of the level of navigational risk for ENC overlaps using the IC ENC Policy on Risk Assessment as a first step where applicable.</a:t>
            </a:r>
            <a:endParaRPr lang="en-GB" sz="2800" dirty="0">
              <a:effectLst/>
            </a:endParaRPr>
          </a:p>
          <a:p>
            <a:pPr>
              <a:defRPr/>
            </a:pPr>
            <a:r>
              <a:rPr lang="en-AU" sz="2800" b="1" u="sng" dirty="0">
                <a:effectLst/>
              </a:rPr>
              <a:t>Note with concern</a:t>
            </a:r>
            <a:r>
              <a:rPr lang="en-AU" sz="2800" dirty="0">
                <a:effectLst/>
              </a:rPr>
              <a:t> that overlapping ENCs create confusion onboard ships and that IHO community should work to eliminate overlapping data; and </a:t>
            </a:r>
            <a:r>
              <a:rPr lang="en-AU" sz="2800" b="1" u="sng" dirty="0">
                <a:effectLst/>
              </a:rPr>
              <a:t>note</a:t>
            </a:r>
            <a:r>
              <a:rPr lang="en-AU" sz="2800" dirty="0">
                <a:effectLst/>
              </a:rPr>
              <a:t> that this issue is worthy of further discussion at IRCC10 and C2.</a:t>
            </a:r>
            <a:endParaRPr lang="en-GB" sz="2800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AU" sz="2800" b="1" u="sng" dirty="0">
                <a:effectLst/>
              </a:rPr>
              <a:t>Commend</a:t>
            </a:r>
            <a:r>
              <a:rPr lang="en-AU" sz="2800" dirty="0">
                <a:effectLst/>
              </a:rPr>
              <a:t> the RENCs on their high-quality support to hydrographic offices and end-user service providers and for their contribution to Joint-RENC technical meetings to which the EAHC RECC is invited to participate.</a:t>
            </a:r>
            <a:endParaRPr lang="en-GB" sz="2800" dirty="0">
              <a:effectLst/>
            </a:endParaRPr>
          </a:p>
          <a:p>
            <a:pPr>
              <a:defRPr/>
            </a:pPr>
            <a:r>
              <a:rPr lang="en-AU" sz="2800" b="1" u="sng" dirty="0">
                <a:effectLst/>
              </a:rPr>
              <a:t>Note</a:t>
            </a:r>
            <a:r>
              <a:rPr lang="en-AU" sz="2800" dirty="0">
                <a:effectLst/>
              </a:rPr>
              <a:t> the WENDWG conviction that all ENC data should be made available to the RENCs not only for ensuring QC in general but also importantly for risk assessment of overlapping ENCs.</a:t>
            </a:r>
            <a:endParaRPr lang="en-GB" sz="2800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z="2800" b="1" u="sng" smtClean="0">
                <a:effectLst/>
              </a:rPr>
              <a:t>Encourage</a:t>
            </a:r>
            <a:r>
              <a:rPr lang="en-AU" altLang="en-US" sz="2800" smtClean="0">
                <a:effectLst/>
              </a:rPr>
              <a:t> RHCs to provide updated reports on the implementation of ENC Schemes to the WENDWG in advance of the yearly WG meeting. </a:t>
            </a:r>
            <a:endParaRPr lang="en-GB" altLang="en-US" sz="2800" smtClean="0">
              <a:effectLst/>
            </a:endParaRPr>
          </a:p>
          <a:p>
            <a:r>
              <a:rPr lang="en-AU" altLang="en-US" sz="2800" b="1" u="sng" smtClean="0">
                <a:effectLst/>
              </a:rPr>
              <a:t>Note</a:t>
            </a:r>
            <a:r>
              <a:rPr lang="en-AU" altLang="en-US" sz="2800" smtClean="0">
                <a:effectLst/>
              </a:rPr>
              <a:t> the recommendation that RENCs might consider offering a S-57 licence management service to support safety of navigation for all classes of vessels.</a:t>
            </a:r>
            <a:endParaRPr lang="en-GB" altLang="en-US" sz="2800" smtClean="0">
              <a:effectLst/>
            </a:endParaRPr>
          </a:p>
          <a:p>
            <a:r>
              <a:rPr lang="en-US" altLang="en-US" sz="2800" b="1" u="sng" smtClean="0">
                <a:effectLst/>
              </a:rPr>
              <a:t>Approve</a:t>
            </a:r>
            <a:r>
              <a:rPr lang="en-US" altLang="en-US" sz="2800" smtClean="0">
                <a:effectLst/>
              </a:rPr>
              <a:t> the </a:t>
            </a:r>
            <a:r>
              <a:rPr lang="en-AU" altLang="en-US" sz="2800" smtClean="0">
                <a:effectLst/>
              </a:rPr>
              <a:t>proposed updated WENDWG 2018-19 Work Programme as given at Annex A and the continuity of WENDWG activities (</a:t>
            </a:r>
            <a:r>
              <a:rPr lang="en-AU" altLang="en-US" sz="2800" u="sng" smtClean="0">
                <a:effectLst/>
                <a:hlinkClick r:id="rId3"/>
              </a:rPr>
              <a:t>WENDWG ToRs</a:t>
            </a:r>
            <a:r>
              <a:rPr lang="en-AU" altLang="en-US" sz="2800" smtClean="0">
                <a:effectLst/>
              </a:rPr>
              <a:t> Art. 4.3 refers).</a:t>
            </a:r>
            <a:endParaRPr lang="en-GB" altLang="en-US" sz="2800" smtClean="0">
              <a:effectLst/>
            </a:endParaRPr>
          </a:p>
          <a:p>
            <a:r>
              <a:rPr lang="en-AU" altLang="en-US" sz="2800" smtClean="0">
                <a:effectLst/>
              </a:rPr>
              <a:t> </a:t>
            </a:r>
            <a:endParaRPr lang="en-GB" altLang="en-US" sz="2800" smtClean="0">
              <a:effectLst/>
            </a:endParaRPr>
          </a:p>
          <a:p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4000" b="1" smtClean="0">
                <a:effectLst/>
              </a:rPr>
              <a:t>Any Questions?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b="1" smtClean="0">
                <a:effectLst/>
                <a:latin typeface="Arial" panose="020B0604020202020204" pitchFamily="34" charset="0"/>
              </a:rPr>
              <a:t>8th WENDWG meeting </a:t>
            </a:r>
            <a:br>
              <a:rPr lang="en-GB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  <a:latin typeface="Arial" panose="020B0604020202020204" pitchFamily="34" charset="0"/>
              </a:rPr>
              <a:t>Buenos Aires - Mar 18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WG </a:t>
            </a:r>
            <a:r>
              <a:rPr lang="en-GB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ToRs</a:t>
            </a: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Elimination of Overlapping ENCs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IHO ENC Catalogue &amp; Performance Indicators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RENC Harmonisation &amp; Distribution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705725" cy="172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b="1" smtClean="0">
                <a:effectLst/>
                <a:latin typeface="Arial" panose="020B0604020202020204" pitchFamily="34" charset="0"/>
              </a:rPr>
              <a:t>8th WENDWG meeting </a:t>
            </a:r>
            <a:br>
              <a:rPr lang="en-GB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  <a:latin typeface="Arial" panose="020B0604020202020204" pitchFamily="34" charset="0"/>
              </a:rPr>
              <a:t>Buenos Aires - Mar 18 </a:t>
            </a:r>
            <a:r>
              <a:rPr lang="en-GB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76475"/>
            <a:ext cx="8280400" cy="41767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4000" dirty="0">
                <a:effectLst/>
              </a:rPr>
              <a:t>Full Implementation of the WEND Principles</a:t>
            </a:r>
          </a:p>
          <a:p>
            <a:pPr>
              <a:defRPr/>
            </a:pPr>
            <a:r>
              <a:rPr lang="en-GB" sz="4000" dirty="0">
                <a:effectLst/>
              </a:rPr>
              <a:t>Industry &amp; Stakeholders Session</a:t>
            </a:r>
          </a:p>
          <a:p>
            <a:pPr>
              <a:defRPr/>
            </a:pPr>
            <a:r>
              <a:rPr lang="en-GB" sz="4000" dirty="0">
                <a:effectLst/>
              </a:rPr>
              <a:t>Review and Update of the WENDWG Work Programme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WENDWG8 Report to IRCC10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Detail at IRCC10-07D1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AU" altLang="en-US" b="1" smtClean="0">
                <a:effectLst/>
              </a:rPr>
              <a:t>ToRs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mtClean="0">
                <a:effectLst/>
                <a:latin typeface="Arial" panose="020B0604020202020204" pitchFamily="34" charset="0"/>
              </a:rPr>
              <a:t>Minor editorial changes implemented following IRCC9 endorsement.</a:t>
            </a:r>
          </a:p>
          <a:p>
            <a:r>
              <a:rPr lang="en-GB" altLang="de-DE" smtClean="0">
                <a:effectLst/>
                <a:latin typeface="Arial" panose="020B0604020202020204" pitchFamily="34" charset="0"/>
              </a:rPr>
              <a:t>Subsequent discussion on expansion of WENDWG’s role which will require IRCC10 direction and guidance (see later).</a:t>
            </a:r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115888"/>
            <a:ext cx="7585075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AU" altLang="de-DE" sz="3200" b="1" smtClean="0">
                <a:effectLst/>
              </a:rPr>
              <a:t>Elimination of Overlapping ENCs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mtClean="0">
                <a:effectLst/>
                <a:latin typeface="Arial" panose="020B0604020202020204" pitchFamily="34" charset="0"/>
              </a:rPr>
              <a:t>VAR and Distributor feedback: overlapping ENCs create confusion onboard ships.  </a:t>
            </a:r>
          </a:p>
          <a:p>
            <a:r>
              <a:rPr lang="en-GB" altLang="de-DE" smtClean="0">
                <a:effectLst/>
                <a:latin typeface="Arial" panose="020B0604020202020204" pitchFamily="34" charset="0"/>
              </a:rPr>
              <a:t>Little source data criteria means mariners forced to decide what ENC to display.</a:t>
            </a:r>
          </a:p>
          <a:p>
            <a:r>
              <a:rPr lang="en-GB" altLang="de-DE" smtClean="0">
                <a:effectLst/>
                <a:latin typeface="Arial" panose="020B0604020202020204" pitchFamily="34" charset="0"/>
              </a:rPr>
              <a:t>Exacerbated by different ECDIS manufacturers having different rules for displaying overlapping data   </a:t>
            </a:r>
          </a:p>
          <a:p>
            <a:r>
              <a:rPr lang="en-GB" altLang="de-DE" sz="3600" b="1" i="1" u="sng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 very unsatisfactory situation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115888"/>
            <a:ext cx="7585075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AU" altLang="de-DE" sz="3200" b="1" smtClean="0">
                <a:effectLst/>
              </a:rPr>
              <a:t>Elimination of Overlapping ENCs </a:t>
            </a:r>
            <a:r>
              <a:rPr lang="en-AU" altLang="de-DE" sz="24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mtClean="0">
                <a:effectLst/>
                <a:latin typeface="Arial" panose="020B0604020202020204" pitchFamily="34" charset="0"/>
              </a:rPr>
              <a:t>The IHO community needs to do much more to manage, and wherever possible eliminate, overlapping data. </a:t>
            </a:r>
          </a:p>
          <a:p>
            <a:r>
              <a:rPr lang="en-GB" altLang="de-DE" smtClean="0">
                <a:effectLst/>
                <a:latin typeface="Arial" panose="020B0604020202020204" pitchFamily="34" charset="0"/>
              </a:rPr>
              <a:t>IHO Resolution on elimination of overlapping ENC Data in areas of demonstrable risk to safety of navigation.</a:t>
            </a:r>
          </a:p>
          <a:p>
            <a:pPr lvl="1"/>
            <a:r>
              <a:rPr lang="en-GB" altLang="de-DE" smtClean="0">
                <a:effectLst/>
                <a:latin typeface="Arial" panose="020B0604020202020204" pitchFamily="34" charset="0"/>
              </a:rPr>
              <a:t>MS approved Feb 18</a:t>
            </a:r>
          </a:p>
          <a:p>
            <a:endParaRPr lang="en-GB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115888"/>
            <a:ext cx="7585075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4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AU" altLang="de-DE" sz="3200" b="1" smtClean="0">
                <a:effectLst/>
              </a:rPr>
              <a:t>Elimination of Overlapping ENCs </a:t>
            </a:r>
            <a:r>
              <a:rPr lang="en-AU" altLang="de-DE" sz="24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de-DE" smtClean="0">
                <a:effectLst/>
                <a:latin typeface="Arial" panose="020B0604020202020204" pitchFamily="34" charset="0"/>
              </a:rPr>
              <a:t>WENDWG consensus:</a:t>
            </a:r>
          </a:p>
          <a:p>
            <a:endParaRPr lang="en-GB" altLang="de-DE" smtClean="0">
              <a:effectLst/>
              <a:latin typeface="Arial" panose="020B0604020202020204" pitchFamily="34" charset="0"/>
            </a:endParaRPr>
          </a:p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One-year “clock” to resolve overlaps should begin once the overlapping issues, starting with the potential highest risk cases, have been reported to ENC producers</a:t>
            </a:r>
            <a:r>
              <a:rPr lang="en-GB" altLang="de-DE" smtClean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GB" altLang="de-DE" sz="2800" smtClean="0">
                <a:effectLst/>
                <a:latin typeface="Arial" panose="020B0604020202020204" pitchFamily="34" charset="0"/>
              </a:rPr>
              <a:t>Management of overlap cases should be implemented by RHCs, reporting to IRCC and keeping WENDWG informed.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828</Words>
  <Application>Microsoft Office PowerPoint</Application>
  <PresentationFormat>On-screen Show (4:3)</PresentationFormat>
  <Paragraphs>110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Verdana</vt:lpstr>
      <vt:lpstr>Arial</vt:lpstr>
      <vt:lpstr>Arial Narrow</vt:lpstr>
      <vt:lpstr>Wingdings</vt:lpstr>
      <vt:lpstr>Times New Roman</vt:lpstr>
      <vt:lpstr>Calibri</vt:lpstr>
      <vt:lpstr>Symbol</vt:lpstr>
      <vt:lpstr>IHO</vt:lpstr>
      <vt:lpstr>10th MEETING OF THE  IHO INTER-REGIONAL COORDINATION COMMITTEE</vt:lpstr>
      <vt:lpstr>WEND Terms of Reference </vt:lpstr>
      <vt:lpstr>8th WENDWG meeting  Buenos Aires - Mar 18</vt:lpstr>
      <vt:lpstr>8th WENDWG meeting  Buenos Aires - Mar 18 (cont’d)</vt:lpstr>
      <vt:lpstr>WENDWG8 Report to IRCC10</vt:lpstr>
      <vt:lpstr>Key Aspects ToRs </vt:lpstr>
      <vt:lpstr>Key Aspects Elimination of Overlapping ENCs </vt:lpstr>
      <vt:lpstr>Key Aspects Elimination of Overlapping ENCs (cont’d) </vt:lpstr>
      <vt:lpstr>Key Aspects Elimination of Overlapping ENCs (cont’d) </vt:lpstr>
      <vt:lpstr>Key Aspects Elimination of Overlapping ENCs (cont’d) </vt:lpstr>
      <vt:lpstr> Key Aspects IHO ENC Catalogue &amp; Performance Indicators </vt:lpstr>
      <vt:lpstr>Key Aspects RENC Harmonisation &amp; Distribution</vt:lpstr>
      <vt:lpstr>Key Aspects Full Implementation of WEND Principles </vt:lpstr>
      <vt:lpstr>Key Aspects Stakeholders Session </vt:lpstr>
      <vt:lpstr>Key Aspects Stakeholders Session Outputs  </vt:lpstr>
      <vt:lpstr>Key Aspects Stakeholders Session Outputs (cont’d)   </vt:lpstr>
      <vt:lpstr>Key Aspects Stakeholders Session Outputs (cont’d)   </vt:lpstr>
      <vt:lpstr>Key Aspects WENDWG Work Programme</vt:lpstr>
      <vt:lpstr>IRCC Action Requested</vt:lpstr>
      <vt:lpstr>IRCC Action Requested (cont’d)</vt:lpstr>
      <vt:lpstr>IRCC Action Requested (cont’d)</vt:lpstr>
      <vt:lpstr>IRCC Action Requested (cont’d)</vt:lpstr>
      <vt:lpstr>Any Questions?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Alberto Costa Neves</cp:lastModifiedBy>
  <cp:revision>347</cp:revision>
  <cp:lastPrinted>2015-05-18T12:43:32Z</cp:lastPrinted>
  <dcterms:created xsi:type="dcterms:W3CDTF">2012-04-02T12:15:27Z</dcterms:created>
  <dcterms:modified xsi:type="dcterms:W3CDTF">2018-06-04T11:41:20Z</dcterms:modified>
</cp:coreProperties>
</file>