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9" r:id="rId4"/>
    <p:sldId id="260" r:id="rId5"/>
    <p:sldId id="261" r:id="rId6"/>
    <p:sldId id="262" r:id="rId7"/>
    <p:sldId id="263" r:id="rId8"/>
    <p:sldId id="264" r:id="rId9"/>
    <p:sldId id="268"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Racer%20X:Users:chrisjanus:Google%20Drive:NGA%20Maritime%20Safety%20Watch:MSI%20Training:Outreach:IHO%20MSI%20Course%20Students%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Racer%20X:Users:chrisjanus:Google%20Drive:NGA%20Maritime%20Safety%20Watch:MSI%20Training:Outreach:IHO%20MSI%20Course%20Students%20.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Participation</a:t>
            </a:r>
          </a:p>
        </c:rich>
      </c:tx>
      <c:layout/>
      <c:overlay val="0"/>
    </c:title>
    <c:autoTitleDeleted val="0"/>
    <c:plotArea>
      <c:layout/>
      <c:barChart>
        <c:barDir val="col"/>
        <c:grouping val="clustered"/>
        <c:varyColors val="0"/>
        <c:ser>
          <c:idx val="0"/>
          <c:order val="0"/>
          <c:invertIfNegative val="0"/>
          <c:dLbls>
            <c:spPr>
              <a:solidFill>
                <a:schemeClr val="bg1"/>
              </a:solidFill>
              <a:ln>
                <a:solidFill>
                  <a:schemeClr val="accent1"/>
                </a:solidFill>
              </a:ln>
              <a:effectLst>
                <a:outerShdw blurRad="50800" dist="38100" dir="2700000" algn="tl" rotWithShape="0">
                  <a:prstClr val="black">
                    <a:alpha val="40000"/>
                  </a:prstClr>
                </a:outerShdw>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Totals!$D$1:$N$1</c:f>
              <c:strCache>
                <c:ptCount val="11"/>
                <c:pt idx="0">
                  <c:v>MACHC</c:v>
                </c:pt>
                <c:pt idx="1">
                  <c:v>SAIHC</c:v>
                </c:pt>
                <c:pt idx="2">
                  <c:v>EATHC</c:v>
                </c:pt>
                <c:pt idx="3">
                  <c:v>NIOHC</c:v>
                </c:pt>
                <c:pt idx="4">
                  <c:v>RSAHC</c:v>
                </c:pt>
                <c:pt idx="5">
                  <c:v>SWPHC</c:v>
                </c:pt>
                <c:pt idx="6">
                  <c:v>SWAtHC</c:v>
                </c:pt>
                <c:pt idx="7">
                  <c:v>SEPHC</c:v>
                </c:pt>
                <c:pt idx="8">
                  <c:v>MBSHC</c:v>
                </c:pt>
                <c:pt idx="9">
                  <c:v>NSRHC</c:v>
                </c:pt>
                <c:pt idx="10">
                  <c:v>EAHC</c:v>
                </c:pt>
              </c:strCache>
            </c:strRef>
          </c:cat>
          <c:val>
            <c:numRef>
              <c:f>Totals!$D$2:$N$2</c:f>
              <c:numCache>
                <c:formatCode>General</c:formatCode>
                <c:ptCount val="11"/>
                <c:pt idx="0">
                  <c:v>85</c:v>
                </c:pt>
                <c:pt idx="1">
                  <c:v>54</c:v>
                </c:pt>
                <c:pt idx="2">
                  <c:v>32</c:v>
                </c:pt>
                <c:pt idx="3">
                  <c:v>16</c:v>
                </c:pt>
                <c:pt idx="4">
                  <c:v>33</c:v>
                </c:pt>
                <c:pt idx="5">
                  <c:v>44</c:v>
                </c:pt>
                <c:pt idx="6">
                  <c:v>7</c:v>
                </c:pt>
                <c:pt idx="7">
                  <c:v>4</c:v>
                </c:pt>
                <c:pt idx="8">
                  <c:v>15</c:v>
                </c:pt>
                <c:pt idx="9">
                  <c:v>1</c:v>
                </c:pt>
                <c:pt idx="10">
                  <c:v>10</c:v>
                </c:pt>
              </c:numCache>
            </c:numRef>
          </c:val>
          <c:extLst>
            <c:ext xmlns:c16="http://schemas.microsoft.com/office/drawing/2014/chart" uri="{C3380CC4-5D6E-409C-BE32-E72D297353CC}">
              <c16:uniqueId val="{00000000-C946-4B4F-A9CC-052AB58FFC7A}"/>
            </c:ext>
          </c:extLst>
        </c:ser>
        <c:dLbls>
          <c:showLegendKey val="0"/>
          <c:showVal val="0"/>
          <c:showCatName val="0"/>
          <c:showSerName val="0"/>
          <c:showPercent val="0"/>
          <c:showBubbleSize val="0"/>
        </c:dLbls>
        <c:gapWidth val="150"/>
        <c:axId val="611728648"/>
        <c:axId val="612175736"/>
      </c:barChart>
      <c:catAx>
        <c:axId val="611728648"/>
        <c:scaling>
          <c:orientation val="minMax"/>
        </c:scaling>
        <c:delete val="0"/>
        <c:axPos val="b"/>
        <c:title>
          <c:tx>
            <c:rich>
              <a:bodyPr/>
              <a:lstStyle/>
              <a:p>
                <a:pPr>
                  <a:defRPr/>
                </a:pPr>
                <a:r>
                  <a:rPr lang="en-US"/>
                  <a:t>Hydrographic Commission</a:t>
                </a:r>
              </a:p>
            </c:rich>
          </c:tx>
          <c:layout/>
          <c:overlay val="0"/>
        </c:title>
        <c:numFmt formatCode="General" sourceLinked="0"/>
        <c:majorTickMark val="out"/>
        <c:minorTickMark val="none"/>
        <c:tickLblPos val="nextTo"/>
        <c:crossAx val="612175736"/>
        <c:crosses val="autoZero"/>
        <c:auto val="1"/>
        <c:lblAlgn val="ctr"/>
        <c:lblOffset val="100"/>
        <c:noMultiLvlLbl val="0"/>
      </c:catAx>
      <c:valAx>
        <c:axId val="612175736"/>
        <c:scaling>
          <c:orientation val="minMax"/>
        </c:scaling>
        <c:delete val="0"/>
        <c:axPos val="l"/>
        <c:majorGridlines/>
        <c:title>
          <c:tx>
            <c:rich>
              <a:bodyPr/>
              <a:lstStyle/>
              <a:p>
                <a:pPr>
                  <a:defRPr/>
                </a:pPr>
                <a:r>
                  <a:rPr lang="en-US"/>
                  <a:t>Number of Students</a:t>
                </a:r>
              </a:p>
            </c:rich>
          </c:tx>
          <c:layout/>
          <c:overlay val="0"/>
        </c:title>
        <c:numFmt formatCode="General" sourceLinked="1"/>
        <c:majorTickMark val="out"/>
        <c:minorTickMark val="none"/>
        <c:tickLblPos val="nextTo"/>
        <c:crossAx val="611728648"/>
        <c:crosses val="autoZero"/>
        <c:crossBetween val="between"/>
      </c:valAx>
    </c:plotArea>
    <c:plotVisOnly val="1"/>
    <c:dispBlanksAs val="gap"/>
    <c:showDLblsOverMax val="0"/>
  </c:chart>
  <c:spPr>
    <a:solidFill>
      <a:srgbClr val="FFFFFF"/>
    </a:solidFill>
    <a:ln>
      <a:solidFill>
        <a:srgbClr val="000000"/>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Lbls>
            <c:spPr>
              <a:solidFill>
                <a:schemeClr val="bg1"/>
              </a:solidFill>
              <a:ln>
                <a:solidFill>
                  <a:schemeClr val="accent1"/>
                </a:solidFill>
              </a:ln>
              <a:effectLst>
                <a:outerShdw blurRad="50800" dist="38100" dir="2700000" algn="tl" rotWithShape="0">
                  <a:prstClr val="black">
                    <a:alpha val="40000"/>
                  </a:prstClr>
                </a:outerShdw>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Totals!$A$1:$C$1</c:f>
              <c:strCache>
                <c:ptCount val="3"/>
                <c:pt idx="0">
                  <c:v>Courses</c:v>
                </c:pt>
                <c:pt idx="1">
                  <c:v>Different Countries</c:v>
                </c:pt>
                <c:pt idx="2">
                  <c:v>Total Students</c:v>
                </c:pt>
              </c:strCache>
            </c:strRef>
          </c:cat>
          <c:val>
            <c:numRef>
              <c:f>Totals!$A$2:$C$2</c:f>
              <c:numCache>
                <c:formatCode>General</c:formatCode>
                <c:ptCount val="3"/>
                <c:pt idx="0">
                  <c:v>19</c:v>
                </c:pt>
                <c:pt idx="1">
                  <c:v>113</c:v>
                </c:pt>
                <c:pt idx="2">
                  <c:v>294</c:v>
                </c:pt>
              </c:numCache>
            </c:numRef>
          </c:val>
          <c:extLst>
            <c:ext xmlns:c16="http://schemas.microsoft.com/office/drawing/2014/chart" uri="{C3380CC4-5D6E-409C-BE32-E72D297353CC}">
              <c16:uniqueId val="{00000000-86DF-4B1A-9640-CF4D8019F051}"/>
            </c:ext>
          </c:extLst>
        </c:ser>
        <c:dLbls>
          <c:showLegendKey val="0"/>
          <c:showVal val="0"/>
          <c:showCatName val="0"/>
          <c:showSerName val="0"/>
          <c:showPercent val="0"/>
          <c:showBubbleSize val="0"/>
        </c:dLbls>
        <c:gapWidth val="150"/>
        <c:axId val="531002728"/>
        <c:axId val="531005704"/>
      </c:barChart>
      <c:catAx>
        <c:axId val="531002728"/>
        <c:scaling>
          <c:orientation val="minMax"/>
        </c:scaling>
        <c:delete val="0"/>
        <c:axPos val="b"/>
        <c:numFmt formatCode="General" sourceLinked="0"/>
        <c:majorTickMark val="out"/>
        <c:minorTickMark val="none"/>
        <c:tickLblPos val="nextTo"/>
        <c:crossAx val="531005704"/>
        <c:crosses val="autoZero"/>
        <c:auto val="1"/>
        <c:lblAlgn val="ctr"/>
        <c:lblOffset val="100"/>
        <c:noMultiLvlLbl val="0"/>
      </c:catAx>
      <c:valAx>
        <c:axId val="531005704"/>
        <c:scaling>
          <c:orientation val="minMax"/>
        </c:scaling>
        <c:delete val="0"/>
        <c:axPos val="l"/>
        <c:majorGridlines/>
        <c:numFmt formatCode="General" sourceLinked="1"/>
        <c:majorTickMark val="out"/>
        <c:minorTickMark val="none"/>
        <c:tickLblPos val="nextTo"/>
        <c:crossAx val="531002728"/>
        <c:crosses val="autoZero"/>
        <c:crossBetween val="between"/>
      </c:valAx>
    </c:plotArea>
    <c:plotVisOnly val="1"/>
    <c:dispBlanksAs val="gap"/>
    <c:showDLblsOverMax val="0"/>
  </c:chart>
  <c:spPr>
    <a:solidFill>
      <a:srgbClr val="FFFFFF"/>
    </a:solidFill>
    <a:ln>
      <a:solidFill>
        <a:srgbClr val="000000"/>
      </a:solidFill>
    </a:ln>
    <a:effectLst>
      <a:outerShdw blurRad="327025" dist="38100" dir="2700000" sx="108000" sy="108000" algn="tl" rotWithShape="0">
        <a:srgbClr val="000000">
          <a:alpha val="43000"/>
        </a:srgbClr>
      </a:outerShdw>
    </a:effectLst>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4/30/2018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4/30/2018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4/30/2018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4/30/2018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4/30/2018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4/30/2018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4/30/2018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Report of the WWNWS-SC</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to IRCC </a:t>
            </a:r>
            <a:r>
              <a:rPr lang="en-US" dirty="0" smtClean="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Inter-Regional Coordination </a:t>
            </a:r>
            <a:r>
              <a:rPr lang="en-US" dirty="0" smtClean="0">
                <a:latin typeface="Arial" panose="020B0604020202020204" pitchFamily="34" charset="0"/>
                <a:cs typeface="Arial" panose="020B0604020202020204" pitchFamily="34" charset="0"/>
              </a:rPr>
              <a:t>Committee</a:t>
            </a:r>
          </a:p>
          <a:p>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Goa, </a:t>
            </a:r>
            <a:r>
              <a:rPr lang="de-DE" dirty="0" err="1" smtClean="0">
                <a:latin typeface="Arial" panose="020B0604020202020204" pitchFamily="34" charset="0"/>
                <a:cs typeface="Arial" panose="020B0604020202020204" pitchFamily="34" charset="0"/>
              </a:rPr>
              <a:t>India</a:t>
            </a:r>
            <a:r>
              <a:rPr lang="de-DE" dirty="0" smtClean="0">
                <a:latin typeface="Arial" panose="020B0604020202020204" pitchFamily="34" charset="0"/>
                <a:cs typeface="Arial" panose="020B0604020202020204" pitchFamily="34" charset="0"/>
              </a:rPr>
              <a:t> 4</a:t>
            </a:r>
            <a:r>
              <a:rPr lang="de-DE" baseline="30000" dirty="0" smtClean="0">
                <a:latin typeface="Arial" panose="020B0604020202020204" pitchFamily="34" charset="0"/>
                <a:cs typeface="Arial" panose="020B0604020202020204" pitchFamily="34" charset="0"/>
              </a:rPr>
              <a:t>th</a:t>
            </a:r>
            <a:r>
              <a:rPr lang="de-DE" dirty="0" smtClean="0">
                <a:latin typeface="Arial" panose="020B0604020202020204" pitchFamily="34" charset="0"/>
                <a:cs typeface="Arial" panose="020B0604020202020204" pitchFamily="34" charset="0"/>
              </a:rPr>
              <a:t> – </a:t>
            </a:r>
            <a:r>
              <a:rPr lang="de-DE" dirty="0">
                <a:latin typeface="Arial" panose="020B0604020202020204" pitchFamily="34" charset="0"/>
                <a:cs typeface="Arial" panose="020B0604020202020204" pitchFamily="34" charset="0"/>
              </a:rPr>
              <a:t>6</a:t>
            </a:r>
            <a:r>
              <a:rPr lang="de-DE" baseline="30000" dirty="0" smtClean="0">
                <a:latin typeface="Arial" panose="020B0604020202020204" pitchFamily="34" charset="0"/>
                <a:cs typeface="Arial" panose="020B0604020202020204" pitchFamily="34" charset="0"/>
              </a:rPr>
              <a:t>th</a:t>
            </a:r>
            <a:r>
              <a:rPr lang="de-DE" dirty="0" smtClean="0">
                <a:latin typeface="Arial" panose="020B0604020202020204" pitchFamily="34" charset="0"/>
                <a:cs typeface="Arial" panose="020B0604020202020204" pitchFamily="34" charset="0"/>
              </a:rPr>
              <a:t> June</a:t>
            </a:r>
          </a:p>
        </p:txBody>
      </p:sp>
    </p:spTree>
    <p:extLst>
      <p:ext uri="{BB962C8B-B14F-4D97-AF65-F5344CB8AC3E}">
        <p14:creationId xmlns:p14="http://schemas.microsoft.com/office/powerpoint/2010/main" val="3348262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Capacity Building – 19 Courses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05405"/>
            <a:ext cx="4525663" cy="4351338"/>
          </a:xfrm>
        </p:spPr>
        <p:txBody>
          <a:bodyPr>
            <a:normAutofit fontScale="62500" lnSpcReduction="20000"/>
          </a:bodyPr>
          <a:lstStyle/>
          <a:p>
            <a:r>
              <a:rPr lang="en-US" dirty="0"/>
              <a:t>2007 Jamaica (MACHC)</a:t>
            </a:r>
          </a:p>
          <a:p>
            <a:r>
              <a:rPr lang="en-US" dirty="0"/>
              <a:t>2007 Mozambique (SAIHC)</a:t>
            </a:r>
          </a:p>
          <a:p>
            <a:r>
              <a:rPr lang="en-US" dirty="0"/>
              <a:t>2008 Spain (MBSHC)</a:t>
            </a:r>
          </a:p>
          <a:p>
            <a:r>
              <a:rPr lang="en-US" dirty="0"/>
              <a:t>2009 Ghana (</a:t>
            </a:r>
            <a:r>
              <a:rPr lang="en-US" dirty="0" err="1"/>
              <a:t>EAtHC</a:t>
            </a:r>
            <a:r>
              <a:rPr lang="en-US" dirty="0"/>
              <a:t>)</a:t>
            </a:r>
          </a:p>
          <a:p>
            <a:r>
              <a:rPr lang="en-US" dirty="0"/>
              <a:t>2009 Oman (NIOHC / RSAHC)</a:t>
            </a:r>
          </a:p>
          <a:p>
            <a:r>
              <a:rPr lang="en-US" dirty="0"/>
              <a:t>2010 Namibia (SAIHC)</a:t>
            </a:r>
          </a:p>
          <a:p>
            <a:r>
              <a:rPr lang="en-US" dirty="0"/>
              <a:t>2010 Australia (SWPHC)</a:t>
            </a:r>
          </a:p>
          <a:p>
            <a:r>
              <a:rPr lang="en-US" dirty="0"/>
              <a:t>2011 Brazil (</a:t>
            </a:r>
            <a:r>
              <a:rPr lang="en-US" dirty="0" err="1"/>
              <a:t>SWAtHC</a:t>
            </a:r>
            <a:r>
              <a:rPr lang="en-US" dirty="0"/>
              <a:t>, SEPHC &amp; MACHC)</a:t>
            </a:r>
          </a:p>
          <a:p>
            <a:r>
              <a:rPr lang="en-US" dirty="0"/>
              <a:t>2013 Trinidad (MACHC)</a:t>
            </a:r>
          </a:p>
          <a:p>
            <a:r>
              <a:rPr lang="en-US" dirty="0"/>
              <a:t>2013 Spain (MBSHC)</a:t>
            </a:r>
          </a:p>
          <a:p>
            <a:r>
              <a:rPr lang="en-US" dirty="0"/>
              <a:t>2013 South Africa (SAIHC)</a:t>
            </a:r>
          </a:p>
          <a:p>
            <a:r>
              <a:rPr lang="en-US" dirty="0"/>
              <a:t>2014 Oman (NIOHC / RSAHC) </a:t>
            </a:r>
          </a:p>
          <a:p>
            <a:r>
              <a:rPr lang="en-US" dirty="0"/>
              <a:t>2014 New Zealand (SWPHC)</a:t>
            </a:r>
          </a:p>
          <a:p>
            <a:pPr>
              <a:defRPr/>
            </a:pPr>
            <a:endParaRPr lang="en-GB" dirty="0" smtClean="0"/>
          </a:p>
          <a:p>
            <a:pPr lvl="1">
              <a:defRPr/>
            </a:pP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10</a:t>
            </a:fld>
            <a:endParaRPr lang="en-US" dirty="0"/>
          </a:p>
        </p:txBody>
      </p:sp>
      <p:sp>
        <p:nvSpPr>
          <p:cNvPr id="13" name="Content Placeholder 2"/>
          <p:cNvSpPr txBox="1">
            <a:spLocks/>
          </p:cNvSpPr>
          <p:nvPr/>
        </p:nvSpPr>
        <p:spPr>
          <a:xfrm>
            <a:off x="5491313" y="1205405"/>
            <a:ext cx="594025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spcBef>
                <a:spcPct val="20000"/>
              </a:spcBef>
              <a:buFontTx/>
              <a:buChar char="•"/>
            </a:pPr>
            <a:r>
              <a:rPr lang="en-US" sz="1800" kern="0" dirty="0">
                <a:solidFill>
                  <a:srgbClr val="000000"/>
                </a:solidFill>
                <a:latin typeface="Arial"/>
                <a:cs typeface="Arial"/>
              </a:rPr>
              <a:t>2014 Ivory Coast (</a:t>
            </a:r>
            <a:r>
              <a:rPr lang="en-US" sz="1800" kern="0" dirty="0" err="1">
                <a:solidFill>
                  <a:srgbClr val="000000"/>
                </a:solidFill>
                <a:latin typeface="Arial"/>
                <a:cs typeface="Arial"/>
              </a:rPr>
              <a:t>EAtHC</a:t>
            </a:r>
            <a:r>
              <a:rPr lang="en-US" sz="1800" kern="0" dirty="0">
                <a:solidFill>
                  <a:srgbClr val="000000"/>
                </a:solidFill>
                <a:latin typeface="Arial"/>
                <a:cs typeface="Arial"/>
              </a:rPr>
              <a:t>)</a:t>
            </a:r>
          </a:p>
          <a:p>
            <a:pPr marL="342900" lvl="0" indent="-342900">
              <a:spcBef>
                <a:spcPct val="20000"/>
              </a:spcBef>
              <a:buFontTx/>
              <a:buChar char="•"/>
            </a:pPr>
            <a:r>
              <a:rPr lang="en-US" sz="1800" kern="0" dirty="0">
                <a:solidFill>
                  <a:srgbClr val="000000"/>
                </a:solidFill>
                <a:latin typeface="Arial"/>
                <a:cs typeface="Arial"/>
              </a:rPr>
              <a:t>2015 Japan (EAHC)</a:t>
            </a:r>
          </a:p>
          <a:p>
            <a:pPr marL="342900" lvl="0" indent="-342900">
              <a:spcBef>
                <a:spcPct val="20000"/>
              </a:spcBef>
              <a:buFontTx/>
              <a:buChar char="•"/>
            </a:pPr>
            <a:r>
              <a:rPr lang="en-US" sz="1800" kern="0" dirty="0">
                <a:solidFill>
                  <a:srgbClr val="000000"/>
                </a:solidFill>
                <a:latin typeface="Arial"/>
                <a:cs typeface="Arial"/>
              </a:rPr>
              <a:t>2015 Turkey (MBSHC)</a:t>
            </a:r>
          </a:p>
          <a:p>
            <a:pPr marL="342900" lvl="0" indent="-342900">
              <a:spcBef>
                <a:spcPct val="20000"/>
              </a:spcBef>
              <a:buFontTx/>
              <a:buChar char="•"/>
            </a:pPr>
            <a:r>
              <a:rPr lang="en-US" sz="1800" kern="0" dirty="0">
                <a:solidFill>
                  <a:srgbClr val="000000"/>
                </a:solidFill>
                <a:latin typeface="Arial"/>
                <a:cs typeface="Arial"/>
              </a:rPr>
              <a:t>2016 St. Lucia (MACHC)</a:t>
            </a:r>
          </a:p>
          <a:p>
            <a:pPr marL="342900" lvl="0" indent="-342900">
              <a:spcBef>
                <a:spcPct val="20000"/>
              </a:spcBef>
              <a:buFontTx/>
              <a:buChar char="•"/>
            </a:pPr>
            <a:r>
              <a:rPr lang="en-US" sz="1800" kern="0" dirty="0">
                <a:solidFill>
                  <a:srgbClr val="000000"/>
                </a:solidFill>
                <a:latin typeface="Arial"/>
                <a:cs typeface="Arial"/>
              </a:rPr>
              <a:t>2017 Barbados (MACHC)</a:t>
            </a:r>
          </a:p>
          <a:p>
            <a:pPr marL="342900" lvl="0" indent="-342900">
              <a:spcBef>
                <a:spcPct val="20000"/>
              </a:spcBef>
              <a:buFontTx/>
              <a:buChar char="•"/>
            </a:pPr>
            <a:r>
              <a:rPr lang="en-US" sz="1800" kern="0" dirty="0">
                <a:solidFill>
                  <a:srgbClr val="000000"/>
                </a:solidFill>
                <a:latin typeface="Arial"/>
                <a:cs typeface="Arial"/>
              </a:rPr>
              <a:t>2017 South Africa (SAIHC)</a:t>
            </a:r>
          </a:p>
        </p:txBody>
      </p:sp>
    </p:spTree>
    <p:extLst>
      <p:ext uri="{BB962C8B-B14F-4D97-AF65-F5344CB8AC3E}">
        <p14:creationId xmlns:p14="http://schemas.microsoft.com/office/powerpoint/2010/main" val="14819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Capacity Building – 19 Courses</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11</a:t>
            </a:fld>
            <a:endParaRPr lang="en-US" dirty="0"/>
          </a:p>
        </p:txBody>
      </p:sp>
      <p:graphicFrame>
        <p:nvGraphicFramePr>
          <p:cNvPr id="8" name="Chart 7"/>
          <p:cNvGraphicFramePr>
            <a:graphicFrameLocks/>
          </p:cNvGraphicFramePr>
          <p:nvPr>
            <p:extLst>
              <p:ext uri="{D42A27DB-BD31-4B8C-83A1-F6EECF244321}">
                <p14:modId xmlns:p14="http://schemas.microsoft.com/office/powerpoint/2010/main" val="231810201"/>
              </p:ext>
            </p:extLst>
          </p:nvPr>
        </p:nvGraphicFramePr>
        <p:xfrm>
          <a:off x="1896266" y="2065384"/>
          <a:ext cx="7086600" cy="378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144822895"/>
              </p:ext>
            </p:extLst>
          </p:nvPr>
        </p:nvGraphicFramePr>
        <p:xfrm>
          <a:off x="6544466" y="1303384"/>
          <a:ext cx="3548932" cy="261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6007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Future work </a:t>
            </a:r>
            <a:r>
              <a:rPr lang="en-US" dirty="0" smtClean="0">
                <a:latin typeface="Arial" panose="020B0604020202020204" pitchFamily="34" charset="0"/>
                <a:cs typeface="Arial" panose="020B0604020202020204" pitchFamily="34" charset="0"/>
              </a:rPr>
              <a:t>program</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a:defRPr/>
            </a:pPr>
            <a:r>
              <a:rPr lang="en-GB" dirty="0"/>
              <a:t>Continue process of editorial amendments to the Joint IMO/IHO/WMO Manual on MSI (IHO Publication S-53). </a:t>
            </a:r>
          </a:p>
          <a:p>
            <a:pPr>
              <a:defRPr/>
            </a:pPr>
            <a:r>
              <a:rPr lang="en-GB" dirty="0"/>
              <a:t>Monitor developments in IMO regarding E-Navigation, AIS Aids to Navigation and GMDSS Modernization and their impact on the provision of navigational warnings to mariners at sea.  </a:t>
            </a:r>
          </a:p>
          <a:p>
            <a:pPr>
              <a:defRPr/>
            </a:pPr>
            <a:r>
              <a:rPr lang="en-GB" dirty="0"/>
              <a:t>Develop appropriate advice and guidance to IMO through IHO member states’ national delegations and, when appropriate, at the relevant IMO committees and sub-committees attended by IHO delegates</a:t>
            </a:r>
            <a:r>
              <a:rPr lang="en-GB" dirty="0" smtClean="0"/>
              <a:t>.</a:t>
            </a: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12</a:t>
            </a:fld>
            <a:endParaRPr lang="en-US" dirty="0"/>
          </a:p>
        </p:txBody>
      </p:sp>
    </p:spTree>
    <p:extLst>
      <p:ext uri="{BB962C8B-B14F-4D97-AF65-F5344CB8AC3E}">
        <p14:creationId xmlns:p14="http://schemas.microsoft.com/office/powerpoint/2010/main" val="1493029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Action requested of IRCC</a:t>
            </a:r>
          </a:p>
        </p:txBody>
      </p:sp>
      <p:sp>
        <p:nvSpPr>
          <p:cNvPr id="3" name="Content Placeholder 2"/>
          <p:cNvSpPr>
            <a:spLocks noGrp="1"/>
          </p:cNvSpPr>
          <p:nvPr>
            <p:ph idx="1"/>
          </p:nvPr>
        </p:nvSpPr>
        <p:spPr>
          <a:xfrm>
            <a:off x="838200" y="1216025"/>
            <a:ext cx="10515600" cy="4351338"/>
          </a:xfrm>
        </p:spPr>
        <p:txBody>
          <a:bodyPr>
            <a:normAutofit fontScale="77500" lnSpcReduction="20000"/>
          </a:bodyPr>
          <a:lstStyle/>
          <a:p>
            <a:pPr lvl="0"/>
            <a:r>
              <a:rPr lang="en-GB" dirty="0"/>
              <a:t>T</a:t>
            </a:r>
            <a:r>
              <a:rPr lang="en-GB" dirty="0" smtClean="0"/>
              <a:t>ake </a:t>
            </a:r>
            <a:r>
              <a:rPr lang="en-GB" dirty="0"/>
              <a:t>note of the information provided in this report on the outcome of WWNWS9;</a:t>
            </a:r>
            <a:endParaRPr lang="en-US" dirty="0"/>
          </a:p>
          <a:p>
            <a:pPr lvl="0"/>
            <a:r>
              <a:rPr lang="en-GB" dirty="0"/>
              <a:t>R</a:t>
            </a:r>
            <a:r>
              <a:rPr lang="en-GB" dirty="0" smtClean="0"/>
              <a:t>equest </a:t>
            </a:r>
            <a:r>
              <a:rPr lang="en-GB" dirty="0"/>
              <a:t>National Coordinators review the contents of the relevant Annexes of the GMDSS Master Plan and IHO Publication C-55 – </a:t>
            </a:r>
            <a:r>
              <a:rPr lang="en-GB" i="1" dirty="0"/>
              <a:t>Status of </a:t>
            </a:r>
            <a:r>
              <a:rPr lang="en-GB" i="1" dirty="0" err="1"/>
              <a:t>Hydrographic</a:t>
            </a:r>
            <a:r>
              <a:rPr lang="en-GB" i="1" dirty="0"/>
              <a:t> Surveying and Nautical Charting Worldwide</a:t>
            </a:r>
            <a:r>
              <a:rPr lang="en-GB" dirty="0"/>
              <a:t> – to ensure consistency for their national entries.</a:t>
            </a:r>
            <a:endParaRPr lang="en-US" dirty="0"/>
          </a:p>
          <a:p>
            <a:pPr lvl="0"/>
            <a:r>
              <a:rPr lang="en-GB" dirty="0"/>
              <a:t>U</a:t>
            </a:r>
            <a:r>
              <a:rPr lang="en-GB" dirty="0" smtClean="0"/>
              <a:t>rge </a:t>
            </a:r>
            <a:r>
              <a:rPr lang="en-GB" dirty="0"/>
              <a:t>the use of the Joint Manual on MSI to ensure correct terminology and formats are used in MSI messages;</a:t>
            </a:r>
            <a:endParaRPr lang="en-US" dirty="0"/>
          </a:p>
          <a:p>
            <a:pPr lvl="0"/>
            <a:r>
              <a:rPr lang="en-GB" dirty="0"/>
              <a:t>E</a:t>
            </a:r>
            <a:r>
              <a:rPr lang="en-GB" dirty="0" smtClean="0"/>
              <a:t>ncourage </a:t>
            </a:r>
            <a:r>
              <a:rPr lang="en-GB" dirty="0"/>
              <a:t>closer engagement of the National MSI Coordinators of Member States with the relevant NAVAREA Coordinator(s);</a:t>
            </a:r>
            <a:endParaRPr lang="en-US" dirty="0"/>
          </a:p>
          <a:p>
            <a:pPr lvl="0"/>
            <a:r>
              <a:rPr lang="en-GB" dirty="0"/>
              <a:t>U</a:t>
            </a:r>
            <a:r>
              <a:rPr lang="en-GB" dirty="0" smtClean="0"/>
              <a:t>rge </a:t>
            </a:r>
            <a:r>
              <a:rPr lang="en-GB" dirty="0"/>
              <a:t>close liaison between regional CB Coordinators and the Chair WWNWS-SC on programming and candidate selection for MSI training;</a:t>
            </a:r>
            <a:endParaRPr lang="en-US" dirty="0"/>
          </a:p>
          <a:p>
            <a:pPr lvl="0"/>
            <a:r>
              <a:rPr lang="en-GB" dirty="0"/>
              <a:t>E</a:t>
            </a:r>
            <a:r>
              <a:rPr lang="en-GB" dirty="0" smtClean="0"/>
              <a:t>ncourage </a:t>
            </a:r>
            <a:r>
              <a:rPr lang="en-GB" dirty="0"/>
              <a:t>the attendance of Member States and Observers at WWNWS-SC meetings; and</a:t>
            </a:r>
            <a:endParaRPr lang="en-US" dirty="0"/>
          </a:p>
          <a:p>
            <a:pPr lvl="0"/>
            <a:r>
              <a:rPr lang="en-GB" dirty="0"/>
              <a:t>T</a:t>
            </a:r>
            <a:r>
              <a:rPr lang="en-GB" dirty="0" smtClean="0"/>
              <a:t>ake </a:t>
            </a:r>
            <a:r>
              <a:rPr lang="en-GB" dirty="0"/>
              <a:t>any other action it considers appropriate.</a:t>
            </a:r>
            <a:endParaRPr lang="en-US"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13</a:t>
            </a:fld>
            <a:endParaRPr lang="en-US" dirty="0"/>
          </a:p>
        </p:txBody>
      </p:sp>
    </p:spTree>
    <p:extLst>
      <p:ext uri="{BB962C8B-B14F-4D97-AF65-F5344CB8AC3E}">
        <p14:creationId xmlns:p14="http://schemas.microsoft.com/office/powerpoint/2010/main" val="1668204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Principal activities and achievements</a:t>
            </a:r>
          </a:p>
        </p:txBody>
      </p:sp>
      <p:sp>
        <p:nvSpPr>
          <p:cNvPr id="3" name="Content Placeholder 2"/>
          <p:cNvSpPr>
            <a:spLocks noGrp="1"/>
          </p:cNvSpPr>
          <p:nvPr>
            <p:ph idx="1"/>
          </p:nvPr>
        </p:nvSpPr>
        <p:spPr>
          <a:xfrm>
            <a:off x="838200" y="1216025"/>
            <a:ext cx="10515600" cy="4351338"/>
          </a:xfrm>
        </p:spPr>
        <p:txBody>
          <a:bodyPr/>
          <a:lstStyle/>
          <a:p>
            <a:r>
              <a:rPr lang="en-US" dirty="0">
                <a:latin typeface="Arial" panose="020B0604020202020204" pitchFamily="34" charset="0"/>
                <a:cs typeface="Arial" panose="020B0604020202020204" pitchFamily="34" charset="0"/>
              </a:rPr>
              <a:t>WWNWS-SC monitors and guides IHO/IMO WWNWS including 21 NAVAREA Coordinators.</a:t>
            </a:r>
          </a:p>
          <a:p>
            <a:r>
              <a:rPr lang="en-US" dirty="0">
                <a:latin typeface="Arial" panose="020B0604020202020204" pitchFamily="34" charset="0"/>
                <a:cs typeface="Arial" panose="020B0604020202020204" pitchFamily="34" charset="0"/>
              </a:rPr>
              <a:t>Close liaison maintained with WMO for WWMIWS and METAREA Coordinators.</a:t>
            </a:r>
          </a:p>
          <a:p>
            <a:r>
              <a:rPr lang="en-US" dirty="0">
                <a:latin typeface="Arial" panose="020B0604020202020204" pitchFamily="34" charset="0"/>
                <a:cs typeface="Arial" panose="020B0604020202020204" pitchFamily="34" charset="0"/>
              </a:rPr>
              <a:t>Responsible for proposing new methods to enhance the provision of navigational warnings to mariners at sea and providing appropriate guidance to concerned IHO Member State Representatives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2</a:t>
            </a:fld>
            <a:endParaRPr lang="en-US" dirty="0"/>
          </a:p>
        </p:txBody>
      </p:sp>
    </p:spTree>
    <p:extLst>
      <p:ext uri="{BB962C8B-B14F-4D97-AF65-F5344CB8AC3E}">
        <p14:creationId xmlns:p14="http://schemas.microsoft.com/office/powerpoint/2010/main" val="3774209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Principal activities and achievements</a:t>
            </a:r>
          </a:p>
        </p:txBody>
      </p:sp>
      <p:sp>
        <p:nvSpPr>
          <p:cNvPr id="3" name="Content Placeholder 2"/>
          <p:cNvSpPr>
            <a:spLocks noGrp="1"/>
          </p:cNvSpPr>
          <p:nvPr>
            <p:ph idx="1"/>
          </p:nvPr>
        </p:nvSpPr>
        <p:spPr>
          <a:xfrm>
            <a:off x="838200" y="1216025"/>
            <a:ext cx="10515600" cy="4351338"/>
          </a:xfrm>
        </p:spPr>
        <p:txBody>
          <a:bodyPr>
            <a:normAutofit fontScale="77500" lnSpcReduction="20000"/>
          </a:bodyPr>
          <a:lstStyle/>
          <a:p>
            <a:pPr>
              <a:defRPr/>
            </a:pPr>
            <a:r>
              <a:rPr lang="en-GB" dirty="0"/>
              <a:t>The </a:t>
            </a:r>
            <a:r>
              <a:rPr lang="en-GB" dirty="0" smtClean="0"/>
              <a:t>9</a:t>
            </a:r>
            <a:r>
              <a:rPr lang="en-GB" baseline="30000" dirty="0" smtClean="0"/>
              <a:t>th</a:t>
            </a:r>
            <a:r>
              <a:rPr lang="en-GB" dirty="0" smtClean="0"/>
              <a:t> </a:t>
            </a:r>
            <a:r>
              <a:rPr lang="en-GB" dirty="0"/>
              <a:t>meeting of the WWNWS-SC </a:t>
            </a:r>
            <a:r>
              <a:rPr lang="en-GB" dirty="0" smtClean="0"/>
              <a:t>was hosted by </a:t>
            </a:r>
            <a:r>
              <a:rPr lang="en-GB" dirty="0" smtClean="0"/>
              <a:t>the </a:t>
            </a:r>
            <a:r>
              <a:rPr lang="en-GB" dirty="0" smtClean="0"/>
              <a:t>South African Navy Hydrographic Office in Cape Town from 28 August </a:t>
            </a:r>
            <a:r>
              <a:rPr lang="en-GB" dirty="0"/>
              <a:t>to </a:t>
            </a:r>
            <a:r>
              <a:rPr lang="en-GB" dirty="0" smtClean="0"/>
              <a:t>1 September 2017.</a:t>
            </a:r>
            <a:endParaRPr lang="en-GB" dirty="0"/>
          </a:p>
          <a:p>
            <a:pPr>
              <a:defRPr/>
            </a:pPr>
            <a:r>
              <a:rPr lang="en-GB" dirty="0"/>
              <a:t>The meeting was attended </a:t>
            </a:r>
            <a:r>
              <a:rPr lang="en-GB" dirty="0" smtClean="0"/>
              <a:t>by:</a:t>
            </a:r>
          </a:p>
          <a:p>
            <a:pPr lvl="1">
              <a:defRPr/>
            </a:pPr>
            <a:r>
              <a:rPr lang="en-US" dirty="0" smtClean="0"/>
              <a:t>51 </a:t>
            </a:r>
            <a:r>
              <a:rPr lang="en-US" dirty="0"/>
              <a:t>delegates from </a:t>
            </a:r>
            <a:r>
              <a:rPr lang="en-US" dirty="0" smtClean="0"/>
              <a:t>21 </a:t>
            </a:r>
            <a:r>
              <a:rPr lang="en-US" dirty="0"/>
              <a:t>IHO Member </a:t>
            </a:r>
            <a:r>
              <a:rPr lang="en-US" dirty="0" smtClean="0"/>
              <a:t>States </a:t>
            </a:r>
            <a:endParaRPr lang="en-US" dirty="0" smtClean="0"/>
          </a:p>
          <a:p>
            <a:pPr lvl="1">
              <a:defRPr/>
            </a:pPr>
            <a:r>
              <a:rPr lang="en-GB" dirty="0" smtClean="0"/>
              <a:t>Secretariat </a:t>
            </a:r>
            <a:r>
              <a:rPr lang="en-GB" dirty="0"/>
              <a:t>of the World Meteorological Organization (WMO</a:t>
            </a:r>
            <a:r>
              <a:rPr lang="en-GB" dirty="0" smtClean="0"/>
              <a:t>) </a:t>
            </a:r>
            <a:endParaRPr lang="en-GB" dirty="0"/>
          </a:p>
          <a:p>
            <a:pPr lvl="1">
              <a:defRPr/>
            </a:pPr>
            <a:r>
              <a:rPr lang="en-GB" dirty="0" smtClean="0"/>
              <a:t>Secretariat </a:t>
            </a:r>
            <a:r>
              <a:rPr lang="en-GB" dirty="0"/>
              <a:t>of the International Mobile Satellite Organization (IMSO</a:t>
            </a:r>
            <a:r>
              <a:rPr lang="en-GB" dirty="0" smtClean="0"/>
              <a:t>)</a:t>
            </a:r>
            <a:endParaRPr lang="en-GB" dirty="0" smtClean="0"/>
          </a:p>
          <a:p>
            <a:pPr lvl="1">
              <a:defRPr/>
            </a:pPr>
            <a:r>
              <a:rPr lang="en-GB" dirty="0" smtClean="0"/>
              <a:t>Chairs </a:t>
            </a:r>
            <a:r>
              <a:rPr lang="en-GB" dirty="0"/>
              <a:t>of IMO NAVTEX and International SafetyNET Coordinating </a:t>
            </a:r>
            <a:r>
              <a:rPr lang="en-GB" dirty="0" smtClean="0"/>
              <a:t>Panels </a:t>
            </a:r>
            <a:endParaRPr lang="en-GB" dirty="0" smtClean="0"/>
          </a:p>
          <a:p>
            <a:pPr lvl="1">
              <a:defRPr/>
            </a:pPr>
            <a:r>
              <a:rPr lang="en-GB" dirty="0" smtClean="0"/>
              <a:t>Inmarsat </a:t>
            </a:r>
            <a:endParaRPr lang="en-GB" dirty="0" smtClean="0"/>
          </a:p>
          <a:p>
            <a:pPr lvl="1">
              <a:defRPr/>
            </a:pPr>
            <a:r>
              <a:rPr lang="en-GB" dirty="0" smtClean="0"/>
              <a:t>Iridium </a:t>
            </a:r>
            <a:endParaRPr lang="en-GB" dirty="0" smtClean="0"/>
          </a:p>
          <a:p>
            <a:pPr lvl="1">
              <a:defRPr/>
            </a:pPr>
            <a:r>
              <a:rPr lang="en-GB" dirty="0" smtClean="0"/>
              <a:t>South </a:t>
            </a:r>
            <a:r>
              <a:rPr lang="en-GB" dirty="0"/>
              <a:t>African Maritime Safety Agency (Maritime Rescue Coordination Centre) (SAMSA (MRCC</a:t>
            </a:r>
            <a:r>
              <a:rPr lang="en-GB" dirty="0" smtClean="0"/>
              <a:t>)) </a:t>
            </a:r>
            <a:endParaRPr lang="en-GB" dirty="0" smtClean="0"/>
          </a:p>
          <a:p>
            <a:pPr lvl="1">
              <a:defRPr/>
            </a:pPr>
            <a:r>
              <a:rPr lang="en-GB" dirty="0" smtClean="0"/>
              <a:t>Security </a:t>
            </a:r>
            <a:r>
              <a:rPr lang="en-GB" dirty="0"/>
              <a:t>of Navigation, Stabilisation, Advice and Training (including AWNIS) (SONSAT</a:t>
            </a:r>
            <a:r>
              <a:rPr lang="en-GB" dirty="0" smtClean="0"/>
              <a:t>) </a:t>
            </a:r>
            <a:endParaRPr lang="en-GB" dirty="0" smtClean="0"/>
          </a:p>
          <a:p>
            <a:pPr lvl="1">
              <a:defRPr/>
            </a:pPr>
            <a:r>
              <a:rPr lang="en-GB" dirty="0" smtClean="0"/>
              <a:t>Telkom </a:t>
            </a:r>
            <a:r>
              <a:rPr lang="en-GB" dirty="0"/>
              <a:t>Maritime Radio </a:t>
            </a:r>
            <a:endParaRPr lang="en-GB" dirty="0" smtClean="0"/>
          </a:p>
          <a:p>
            <a:pPr lvl="1">
              <a:defRPr/>
            </a:pPr>
            <a:r>
              <a:rPr lang="en-GB" dirty="0" smtClean="0"/>
              <a:t>IHO Secretariat </a:t>
            </a:r>
            <a:endParaRPr lang="en-GB" dirty="0" smtClean="0"/>
          </a:p>
          <a:p>
            <a:pPr>
              <a:defRPr/>
            </a:pPr>
            <a:r>
              <a:rPr lang="en-US" dirty="0" smtClean="0"/>
              <a:t>The </a:t>
            </a:r>
            <a:r>
              <a:rPr lang="en-US" dirty="0"/>
              <a:t>delegates included representatives of </a:t>
            </a:r>
            <a:r>
              <a:rPr lang="en-US" dirty="0" smtClean="0"/>
              <a:t>19 </a:t>
            </a:r>
            <a:r>
              <a:rPr lang="en-US" dirty="0"/>
              <a:t>NAVAREA Coordinators, </a:t>
            </a:r>
            <a:r>
              <a:rPr lang="en-US" dirty="0" smtClean="0"/>
              <a:t>one </a:t>
            </a:r>
            <a:r>
              <a:rPr lang="en-US" dirty="0"/>
              <a:t>Sub-Area Coordinator and </a:t>
            </a:r>
            <a:r>
              <a:rPr lang="en-US" dirty="0" smtClean="0"/>
              <a:t>five </a:t>
            </a:r>
            <a:r>
              <a:rPr lang="en-US" dirty="0"/>
              <a:t>National Coordinators. </a:t>
            </a: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3</a:t>
            </a:fld>
            <a:endParaRPr lang="en-US" dirty="0"/>
          </a:p>
        </p:txBody>
      </p:sp>
    </p:spTree>
    <p:extLst>
      <p:ext uri="{BB962C8B-B14F-4D97-AF65-F5344CB8AC3E}">
        <p14:creationId xmlns:p14="http://schemas.microsoft.com/office/powerpoint/2010/main" val="3705893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IMO activities </a:t>
            </a:r>
            <a:r>
              <a:rPr lang="en-US" dirty="0">
                <a:latin typeface="Arial" panose="020B0604020202020204" pitchFamily="34" charset="0"/>
                <a:cs typeface="Arial" panose="020B0604020202020204" pitchFamily="34" charset="0"/>
              </a:rPr>
              <a:t>and achievements</a:t>
            </a:r>
          </a:p>
        </p:txBody>
      </p:sp>
      <p:sp>
        <p:nvSpPr>
          <p:cNvPr id="3" name="Content Placeholder 2"/>
          <p:cNvSpPr>
            <a:spLocks noGrp="1"/>
          </p:cNvSpPr>
          <p:nvPr>
            <p:ph idx="1"/>
          </p:nvPr>
        </p:nvSpPr>
        <p:spPr>
          <a:xfrm>
            <a:off x="838200" y="1216025"/>
            <a:ext cx="10515600" cy="4351338"/>
          </a:xfrm>
        </p:spPr>
        <p:txBody>
          <a:bodyPr>
            <a:normAutofit/>
          </a:bodyPr>
          <a:lstStyle/>
          <a:p>
            <a:pPr>
              <a:defRPr/>
            </a:pPr>
            <a:r>
              <a:rPr lang="en-GB" dirty="0"/>
              <a:t>The following papers were either submitted or reviewed at </a:t>
            </a:r>
            <a:r>
              <a:rPr lang="en-GB" dirty="0" smtClean="0"/>
              <a:t>IMO NCSR5: </a:t>
            </a:r>
          </a:p>
          <a:p>
            <a:pPr lvl="1">
              <a:defRPr/>
            </a:pPr>
            <a:r>
              <a:rPr lang="en-GB" dirty="0"/>
              <a:t>The outcome of the </a:t>
            </a:r>
            <a:r>
              <a:rPr lang="en-GB" dirty="0" smtClean="0"/>
              <a:t>9th </a:t>
            </a:r>
            <a:r>
              <a:rPr lang="en-GB" dirty="0"/>
              <a:t>meeting of the IHO WWNWS Sub-</a:t>
            </a:r>
            <a:r>
              <a:rPr lang="en-GB" dirty="0" smtClean="0"/>
              <a:t>Committee</a:t>
            </a:r>
          </a:p>
          <a:p>
            <a:pPr lvl="1">
              <a:defRPr/>
            </a:pPr>
            <a:r>
              <a:rPr lang="en-GB" dirty="0" smtClean="0"/>
              <a:t>Report </a:t>
            </a:r>
            <a:r>
              <a:rPr lang="en-GB" dirty="0"/>
              <a:t>of the IMO’s NAVTEX Co-ordinating </a:t>
            </a:r>
            <a:r>
              <a:rPr lang="en-GB" dirty="0" smtClean="0"/>
              <a:t>Panel </a:t>
            </a:r>
          </a:p>
          <a:p>
            <a:pPr>
              <a:defRPr/>
            </a:pPr>
            <a:r>
              <a:rPr lang="en-GB" dirty="0"/>
              <a:t>Decisions made at the NCSR5, in particular the changes to the Inmarsat satellite constellation and services, and the Iridium GMDSS mobile satellite system application continue to be the primary factors dictating the update of the WWNWS and WWMIWS MSI documentation</a:t>
            </a:r>
            <a:r>
              <a:rPr lang="en-US" dirty="0"/>
              <a:t> </a:t>
            </a:r>
            <a:endParaRPr lang="en-GB" dirty="0"/>
          </a:p>
          <a:p>
            <a:pPr lvl="1">
              <a:defRPr/>
            </a:pPr>
            <a:endParaRPr lang="en-GB" dirty="0"/>
          </a:p>
          <a:p>
            <a:pPr lvl="1">
              <a:defRPr/>
            </a:pP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4</a:t>
            </a:fld>
            <a:endParaRPr lang="en-US" dirty="0"/>
          </a:p>
        </p:txBody>
      </p:sp>
    </p:spTree>
    <p:extLst>
      <p:ext uri="{BB962C8B-B14F-4D97-AF65-F5344CB8AC3E}">
        <p14:creationId xmlns:p14="http://schemas.microsoft.com/office/powerpoint/2010/main" val="440049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IMO activities </a:t>
            </a:r>
            <a:r>
              <a:rPr lang="en-US" dirty="0">
                <a:latin typeface="Arial" panose="020B0604020202020204" pitchFamily="34" charset="0"/>
                <a:cs typeface="Arial" panose="020B0604020202020204" pitchFamily="34" charset="0"/>
              </a:rPr>
              <a:t>and achievements</a:t>
            </a:r>
          </a:p>
        </p:txBody>
      </p:sp>
      <p:sp>
        <p:nvSpPr>
          <p:cNvPr id="3" name="Content Placeholder 2"/>
          <p:cNvSpPr>
            <a:spLocks noGrp="1"/>
          </p:cNvSpPr>
          <p:nvPr>
            <p:ph idx="1"/>
          </p:nvPr>
        </p:nvSpPr>
        <p:spPr>
          <a:xfrm>
            <a:off x="838200" y="1216025"/>
            <a:ext cx="10515600" cy="4351338"/>
          </a:xfrm>
        </p:spPr>
        <p:txBody>
          <a:bodyPr>
            <a:normAutofit fontScale="92500" lnSpcReduction="20000"/>
          </a:bodyPr>
          <a:lstStyle/>
          <a:p>
            <a:pPr>
              <a:defRPr/>
            </a:pPr>
            <a:r>
              <a:rPr lang="en-GB" dirty="0"/>
              <a:t>The WWNWS relies on various IMO/IHO documents to provide guidance for the promulgation of internationally co-ordinated NAVAREA and Coastal warnings. WWNWS systems used for dissemination of the maritime safety information, </a:t>
            </a:r>
            <a:r>
              <a:rPr lang="en-GB" dirty="0" err="1"/>
              <a:t>SafetyNET</a:t>
            </a:r>
            <a:r>
              <a:rPr lang="en-GB" dirty="0"/>
              <a:t> and NAVTEX respectively, each have their own guidance </a:t>
            </a:r>
            <a:r>
              <a:rPr lang="en-GB" dirty="0" smtClean="0"/>
              <a:t>document.</a:t>
            </a:r>
          </a:p>
          <a:p>
            <a:pPr>
              <a:defRPr/>
            </a:pPr>
            <a:r>
              <a:rPr lang="en-GB" dirty="0" smtClean="0"/>
              <a:t>Following the close of NCSR5, the Document Review Working Group (DRWG) continued its work</a:t>
            </a:r>
            <a:endParaRPr lang="en-GB" dirty="0"/>
          </a:p>
          <a:p>
            <a:pPr>
              <a:defRPr/>
            </a:pPr>
            <a:r>
              <a:rPr lang="en-GB" dirty="0"/>
              <a:t>As a consequence of the decisions made at the NCSR 5, in particular the changes to the Inmarsat satellite constellation and services, the DRWG was invited to undertake a priority review of </a:t>
            </a:r>
            <a:r>
              <a:rPr lang="en-GB" dirty="0" smtClean="0"/>
              <a:t>the IMO Resolutions: </a:t>
            </a:r>
          </a:p>
          <a:p>
            <a:pPr lvl="1">
              <a:defRPr/>
            </a:pPr>
            <a:r>
              <a:rPr lang="en-GB" dirty="0" smtClean="0"/>
              <a:t>A.705(17), as amended - Promulgation of Maritime Safety Information</a:t>
            </a:r>
          </a:p>
          <a:p>
            <a:pPr lvl="1">
              <a:defRPr/>
            </a:pPr>
            <a:r>
              <a:rPr lang="en-GB" dirty="0" smtClean="0"/>
              <a:t>A.706(17), as amended - World-Wide Navigational Warning Service, and </a:t>
            </a:r>
          </a:p>
          <a:p>
            <a:pPr lvl="1">
              <a:defRPr/>
            </a:pPr>
            <a:r>
              <a:rPr lang="en-GB" dirty="0" smtClean="0"/>
              <a:t>A.1051(27) - World-Wide Met-Ocean Information and Warning Service. </a:t>
            </a: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5</a:t>
            </a:fld>
            <a:endParaRPr lang="en-US" dirty="0"/>
          </a:p>
        </p:txBody>
      </p:sp>
    </p:spTree>
    <p:extLst>
      <p:ext uri="{BB962C8B-B14F-4D97-AF65-F5344CB8AC3E}">
        <p14:creationId xmlns:p14="http://schemas.microsoft.com/office/powerpoint/2010/main" val="4186828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IMO </a:t>
            </a:r>
            <a:r>
              <a:rPr lang="en-US" dirty="0">
                <a:latin typeface="Arial" panose="020B0604020202020204" pitchFamily="34" charset="0"/>
                <a:cs typeface="Arial" panose="020B0604020202020204" pitchFamily="34" charset="0"/>
              </a:rPr>
              <a:t>activities and achievements</a:t>
            </a:r>
          </a:p>
        </p:txBody>
      </p:sp>
      <p:sp>
        <p:nvSpPr>
          <p:cNvPr id="3" name="Content Placeholder 2"/>
          <p:cNvSpPr>
            <a:spLocks noGrp="1"/>
          </p:cNvSpPr>
          <p:nvPr>
            <p:ph idx="1"/>
          </p:nvPr>
        </p:nvSpPr>
        <p:spPr>
          <a:xfrm>
            <a:off x="838200" y="1216025"/>
            <a:ext cx="10515600" cy="4351338"/>
          </a:xfrm>
        </p:spPr>
        <p:txBody>
          <a:bodyPr>
            <a:normAutofit/>
          </a:bodyPr>
          <a:lstStyle/>
          <a:p>
            <a:pPr>
              <a:defRPr/>
            </a:pPr>
            <a:r>
              <a:rPr lang="en-GB" dirty="0"/>
              <a:t>In addition, the DRWG </a:t>
            </a:r>
            <a:r>
              <a:rPr lang="en-GB" dirty="0" smtClean="0"/>
              <a:t>reviewed:</a:t>
            </a:r>
          </a:p>
          <a:p>
            <a:pPr lvl="1">
              <a:defRPr/>
            </a:pPr>
            <a:r>
              <a:rPr lang="en-GB" dirty="0" smtClean="0"/>
              <a:t>IHO </a:t>
            </a:r>
            <a:r>
              <a:rPr lang="en-GB" dirty="0"/>
              <a:t>publication S-53 – Joint IMO/IHO/WMO Manual on Maritime Safety Information (MSI</a:t>
            </a:r>
            <a:r>
              <a:rPr lang="en-GB" dirty="0" smtClean="0"/>
              <a:t>) </a:t>
            </a:r>
          </a:p>
          <a:p>
            <a:pPr lvl="1">
              <a:defRPr/>
            </a:pPr>
            <a:r>
              <a:rPr lang="en-GB" dirty="0"/>
              <a:t>T</a:t>
            </a:r>
            <a:r>
              <a:rPr lang="en-GB" dirty="0" smtClean="0"/>
              <a:t>he </a:t>
            </a:r>
            <a:r>
              <a:rPr lang="en-GB" dirty="0"/>
              <a:t>International </a:t>
            </a:r>
            <a:r>
              <a:rPr lang="en-GB" dirty="0" err="1"/>
              <a:t>SafetyNET</a:t>
            </a:r>
            <a:r>
              <a:rPr lang="en-GB" dirty="0"/>
              <a:t> Manual to ensure full harmonization with the IMO resolutions </a:t>
            </a:r>
            <a:endParaRPr lang="en-GB" dirty="0" smtClean="0"/>
          </a:p>
          <a:p>
            <a:pPr>
              <a:defRPr/>
            </a:pPr>
            <a:r>
              <a:rPr lang="en-GB" dirty="0"/>
              <a:t>The outcomes will be </a:t>
            </a:r>
            <a:r>
              <a:rPr lang="en-GB" dirty="0" smtClean="0"/>
              <a:t>considered at </a:t>
            </a:r>
            <a:r>
              <a:rPr lang="en-GB" dirty="0"/>
              <a:t>the </a:t>
            </a:r>
            <a:r>
              <a:rPr lang="en-GB" dirty="0" smtClean="0"/>
              <a:t>tenth </a:t>
            </a:r>
            <a:r>
              <a:rPr lang="en-GB" dirty="0"/>
              <a:t>meeting of the WWNWS-SC (WWNWS10)</a:t>
            </a:r>
            <a:r>
              <a:rPr lang="en-US" dirty="0"/>
              <a:t> </a:t>
            </a:r>
            <a:r>
              <a:rPr lang="en-US" dirty="0" smtClean="0"/>
              <a:t>in Monaco, 27-31 August 2018, and </a:t>
            </a:r>
            <a:r>
              <a:rPr lang="en-US" dirty="0"/>
              <a:t>subsequently submitted to the 6th session of the NCSR in January </a:t>
            </a:r>
            <a:r>
              <a:rPr lang="en-US" dirty="0" smtClean="0"/>
              <a:t>2019.</a:t>
            </a:r>
            <a:endParaRPr lang="en-GB" dirty="0" smtClean="0"/>
          </a:p>
          <a:p>
            <a:pPr lvl="1">
              <a:defRPr/>
            </a:pP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6</a:t>
            </a:fld>
            <a:endParaRPr lang="en-US" dirty="0"/>
          </a:p>
        </p:txBody>
      </p:sp>
    </p:spTree>
    <p:extLst>
      <p:ext uri="{BB962C8B-B14F-4D97-AF65-F5344CB8AC3E}">
        <p14:creationId xmlns:p14="http://schemas.microsoft.com/office/powerpoint/2010/main" val="4186828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IMO </a:t>
            </a:r>
            <a:r>
              <a:rPr lang="en-US" dirty="0">
                <a:latin typeface="Arial" panose="020B0604020202020204" pitchFamily="34" charset="0"/>
                <a:cs typeface="Arial" panose="020B0604020202020204" pitchFamily="34" charset="0"/>
              </a:rPr>
              <a:t>activities and achievements</a:t>
            </a:r>
          </a:p>
        </p:txBody>
      </p:sp>
      <p:sp>
        <p:nvSpPr>
          <p:cNvPr id="3" name="Content Placeholder 2"/>
          <p:cNvSpPr>
            <a:spLocks noGrp="1"/>
          </p:cNvSpPr>
          <p:nvPr>
            <p:ph idx="1"/>
          </p:nvPr>
        </p:nvSpPr>
        <p:spPr>
          <a:xfrm>
            <a:off x="838200" y="1216025"/>
            <a:ext cx="10515600" cy="4351338"/>
          </a:xfrm>
        </p:spPr>
        <p:txBody>
          <a:bodyPr>
            <a:normAutofit/>
          </a:bodyPr>
          <a:lstStyle/>
          <a:p>
            <a:pPr>
              <a:defRPr/>
            </a:pPr>
            <a:r>
              <a:rPr lang="en-GB" dirty="0"/>
              <a:t>Iridium presented the initial version of their GMDSS mobile satellite system guidance document – Iridium EGC Satellite Services </a:t>
            </a:r>
            <a:r>
              <a:rPr lang="en-GB" dirty="0" smtClean="0"/>
              <a:t>Manual</a:t>
            </a:r>
            <a:r>
              <a:rPr lang="en-US" dirty="0" smtClean="0"/>
              <a:t>.</a:t>
            </a:r>
          </a:p>
          <a:p>
            <a:pPr>
              <a:defRPr/>
            </a:pPr>
            <a:r>
              <a:rPr lang="en-GB" dirty="0" smtClean="0"/>
              <a:t>The DRWG reviewed it and suggested a </a:t>
            </a:r>
            <a:r>
              <a:rPr lang="en-GB" dirty="0"/>
              <a:t>number of </a:t>
            </a:r>
            <a:r>
              <a:rPr lang="en-GB" dirty="0" smtClean="0"/>
              <a:t> amendments. </a:t>
            </a:r>
          </a:p>
          <a:p>
            <a:pPr>
              <a:defRPr/>
            </a:pPr>
            <a:endParaRPr lang="en-GB" dirty="0" smtClean="0"/>
          </a:p>
          <a:p>
            <a:pPr lvl="1">
              <a:defRPr/>
            </a:pP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7</a:t>
            </a:fld>
            <a:endParaRPr lang="en-US" dirty="0"/>
          </a:p>
        </p:txBody>
      </p:sp>
    </p:spTree>
    <p:extLst>
      <p:ext uri="{BB962C8B-B14F-4D97-AF65-F5344CB8AC3E}">
        <p14:creationId xmlns:p14="http://schemas.microsoft.com/office/powerpoint/2010/main" val="469078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Problems or outstanding issues</a:t>
            </a:r>
          </a:p>
        </p:txBody>
      </p:sp>
      <p:sp>
        <p:nvSpPr>
          <p:cNvPr id="3" name="Content Placeholder 2"/>
          <p:cNvSpPr>
            <a:spLocks noGrp="1"/>
          </p:cNvSpPr>
          <p:nvPr>
            <p:ph idx="1"/>
          </p:nvPr>
        </p:nvSpPr>
        <p:spPr>
          <a:xfrm>
            <a:off x="838200" y="1216025"/>
            <a:ext cx="10515600" cy="4351338"/>
          </a:xfrm>
        </p:spPr>
        <p:txBody>
          <a:bodyPr>
            <a:normAutofit/>
          </a:bodyPr>
          <a:lstStyle/>
          <a:p>
            <a:pPr>
              <a:defRPr/>
            </a:pPr>
            <a:r>
              <a:rPr lang="en-GB" dirty="0" smtClean="0"/>
              <a:t>In 2017 there were a significant </a:t>
            </a:r>
            <a:r>
              <a:rPr lang="en-GB" dirty="0"/>
              <a:t>number of unannounced missile firings by the Democratic People’s Republic of Korea (DPRK</a:t>
            </a:r>
            <a:r>
              <a:rPr lang="en-GB" dirty="0" smtClean="0"/>
              <a:t>).</a:t>
            </a:r>
          </a:p>
          <a:p>
            <a:pPr>
              <a:defRPr/>
            </a:pPr>
            <a:r>
              <a:rPr lang="en-GB" dirty="0" smtClean="0"/>
              <a:t>There is grave </a:t>
            </a:r>
            <a:r>
              <a:rPr lang="en-GB" dirty="0"/>
              <a:t>concern over these operations, which pose a serious threat to maritime </a:t>
            </a:r>
            <a:r>
              <a:rPr lang="en-GB" dirty="0" smtClean="0"/>
              <a:t>safety</a:t>
            </a:r>
          </a:p>
          <a:p>
            <a:pPr>
              <a:defRPr/>
            </a:pPr>
            <a:r>
              <a:rPr lang="en-US" dirty="0" smtClean="0"/>
              <a:t>The WWNWS-SC noted this concern in his </a:t>
            </a:r>
            <a:r>
              <a:rPr lang="en-GB" dirty="0" smtClean="0"/>
              <a:t>report </a:t>
            </a:r>
            <a:r>
              <a:rPr lang="en-GB" dirty="0"/>
              <a:t>to the </a:t>
            </a:r>
            <a:r>
              <a:rPr lang="en-GB" dirty="0" smtClean="0"/>
              <a:t>NCSR5 and  requested </a:t>
            </a:r>
            <a:r>
              <a:rPr lang="en-GB" dirty="0"/>
              <a:t>that the DPRK follow the requirements of IMO resolution 706(17), as amended, (MSC.1/Circ.1288, as amended) paragraph 4.2.1.3.13 and the Joint IMO/IHO/WMO Manual on MSI (MSC.1/Circ.1310, as amended) paragraph 2.4.1.4 to give a minimum of 5 days’ notice prior to a firing.</a:t>
            </a:r>
            <a:r>
              <a:rPr lang="en-US" dirty="0"/>
              <a:t> </a:t>
            </a:r>
            <a:endParaRPr lang="en-GB" dirty="0" smtClean="0"/>
          </a:p>
          <a:p>
            <a:pPr lvl="1">
              <a:defRPr/>
            </a:pP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8</a:t>
            </a:fld>
            <a:endParaRPr lang="en-US" dirty="0"/>
          </a:p>
        </p:txBody>
      </p:sp>
    </p:spTree>
    <p:extLst>
      <p:ext uri="{BB962C8B-B14F-4D97-AF65-F5344CB8AC3E}">
        <p14:creationId xmlns:p14="http://schemas.microsoft.com/office/powerpoint/2010/main" val="2329639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Outstanding </a:t>
            </a:r>
            <a:r>
              <a:rPr lang="en-US" dirty="0">
                <a:latin typeface="Arial" panose="020B0604020202020204" pitchFamily="34" charset="0"/>
                <a:cs typeface="Arial" panose="020B0604020202020204" pitchFamily="34" charset="0"/>
              </a:rPr>
              <a:t>issues</a:t>
            </a:r>
          </a:p>
        </p:txBody>
      </p:sp>
      <p:sp>
        <p:nvSpPr>
          <p:cNvPr id="3" name="Content Placeholder 2"/>
          <p:cNvSpPr>
            <a:spLocks noGrp="1"/>
          </p:cNvSpPr>
          <p:nvPr>
            <p:ph idx="1"/>
          </p:nvPr>
        </p:nvSpPr>
        <p:spPr>
          <a:xfrm>
            <a:off x="838200" y="1216025"/>
            <a:ext cx="10515600" cy="4351338"/>
          </a:xfrm>
        </p:spPr>
        <p:txBody>
          <a:bodyPr>
            <a:normAutofit/>
          </a:bodyPr>
          <a:lstStyle/>
          <a:p>
            <a:pPr>
              <a:defRPr/>
            </a:pPr>
            <a:r>
              <a:rPr lang="en-GB" dirty="0" smtClean="0"/>
              <a:t>The continued success of the WWNWS MSI Capacity Building Course depends on having qualified trainers.</a:t>
            </a:r>
          </a:p>
          <a:p>
            <a:pPr lvl="1">
              <a:defRPr/>
            </a:pPr>
            <a:r>
              <a:rPr lang="en-GB" dirty="0" smtClean="0"/>
              <a:t>The only French instructor retired in October 2017</a:t>
            </a:r>
          </a:p>
          <a:p>
            <a:pPr lvl="1">
              <a:defRPr/>
            </a:pPr>
            <a:r>
              <a:rPr lang="en-GB" dirty="0" smtClean="0"/>
              <a:t>There is no Spanish speaking qualified instructor</a:t>
            </a:r>
          </a:p>
          <a:p>
            <a:pPr lvl="1">
              <a:defRPr/>
            </a:pPr>
            <a:r>
              <a:rPr lang="en-GB" dirty="0" smtClean="0"/>
              <a:t>Therefore, the course can only be offered in English</a:t>
            </a:r>
          </a:p>
          <a:p>
            <a:pPr>
              <a:defRPr/>
            </a:pPr>
            <a:r>
              <a:rPr lang="en-GB" dirty="0" smtClean="0"/>
              <a:t>The WWNWS suggested </a:t>
            </a:r>
            <a:r>
              <a:rPr lang="en-GB" dirty="0"/>
              <a:t>that a course could be developed to train new trainers, who had a suitable background and the necessary operational experience.  </a:t>
            </a:r>
            <a:endParaRPr lang="en-GB" dirty="0" smtClean="0"/>
          </a:p>
          <a:p>
            <a:pPr lvl="1">
              <a:defRPr/>
            </a:pPr>
            <a:r>
              <a:rPr lang="en-GB" dirty="0" smtClean="0"/>
              <a:t>This </a:t>
            </a:r>
            <a:r>
              <a:rPr lang="en-GB" dirty="0"/>
              <a:t>would need to be funded and </a:t>
            </a:r>
            <a:r>
              <a:rPr lang="en-GB" dirty="0" smtClean="0"/>
              <a:t>added to the </a:t>
            </a:r>
            <a:r>
              <a:rPr lang="en-GB" dirty="0"/>
              <a:t>IHO CB strategy </a:t>
            </a:r>
            <a:r>
              <a:rPr lang="en-GB" dirty="0" smtClean="0"/>
              <a:t>plan</a:t>
            </a:r>
            <a:r>
              <a:rPr lang="en-GB" dirty="0"/>
              <a:t> </a:t>
            </a:r>
            <a:r>
              <a:rPr lang="en-GB" dirty="0" smtClean="0"/>
              <a:t>and discussed at the next </a:t>
            </a:r>
            <a:r>
              <a:rPr lang="en-GB" dirty="0"/>
              <a:t>CBSC</a:t>
            </a:r>
            <a:r>
              <a:rPr lang="en-US" dirty="0"/>
              <a:t> </a:t>
            </a:r>
            <a:endParaRPr lang="en-US" dirty="0" smtClean="0"/>
          </a:p>
          <a:p>
            <a:pPr>
              <a:defRPr/>
            </a:pPr>
            <a:endParaRPr lang="en-GB" dirty="0" smtClean="0"/>
          </a:p>
          <a:p>
            <a:pPr lvl="1">
              <a:defRPr/>
            </a:pPr>
            <a:endParaRPr lang="en-GB" dirty="0"/>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IRCC10    June 2018</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EC878826-814C-4FD2-96B3-D147818A5C89}" type="slidenum">
              <a:rPr lang="en-US" smtClean="0"/>
              <a:t>9</a:t>
            </a:fld>
            <a:endParaRPr lang="en-US" dirty="0"/>
          </a:p>
        </p:txBody>
      </p:sp>
    </p:spTree>
    <p:extLst>
      <p:ext uri="{BB962C8B-B14F-4D97-AF65-F5344CB8AC3E}">
        <p14:creationId xmlns:p14="http://schemas.microsoft.com/office/powerpoint/2010/main" val="281952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IHO_Presentations_template-Blank</Template>
  <TotalTime>94</TotalTime>
  <Words>1092</Words>
  <Application>Microsoft Office PowerPoint</Application>
  <PresentationFormat>Widescreen</PresentationFormat>
  <Paragraphs>112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Report of the WWNWS-SC to IRCC 5 </vt:lpstr>
      <vt:lpstr>Principal activities and achievements</vt:lpstr>
      <vt:lpstr>Principal activities and achievements</vt:lpstr>
      <vt:lpstr>IMO activities and achievements</vt:lpstr>
      <vt:lpstr>IMO activities and achievements</vt:lpstr>
      <vt:lpstr>IMO activities and achievements</vt:lpstr>
      <vt:lpstr>IMO activities and achievements</vt:lpstr>
      <vt:lpstr>Problems or outstanding issues</vt:lpstr>
      <vt:lpstr>Outstanding issues</vt:lpstr>
      <vt:lpstr>Capacity Building – 19 Courses</vt:lpstr>
      <vt:lpstr>Capacity Building – 19 Courses</vt:lpstr>
      <vt:lpstr>Future work program</vt:lpstr>
      <vt:lpstr>Action requested of IRCC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Wyatt</dc:creator>
  <cp:lastModifiedBy>Doherty Peter M Mr NGA-SFP USA CIV</cp:lastModifiedBy>
  <cp:revision>16</cp:revision>
  <dcterms:created xsi:type="dcterms:W3CDTF">2018-03-14T09:31:16Z</dcterms:created>
  <dcterms:modified xsi:type="dcterms:W3CDTF">2018-04-30T13:17:28Z</dcterms:modified>
</cp:coreProperties>
</file>