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560" r:id="rId2"/>
    <p:sldId id="564" r:id="rId3"/>
    <p:sldId id="569" r:id="rId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CCFF"/>
    <a:srgbClr val="F89400"/>
    <a:srgbClr val="B29EFA"/>
    <a:srgbClr val="BCADEB"/>
    <a:srgbClr val="C19DFB"/>
    <a:srgbClr val="908BF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76826" autoAdjust="0"/>
  </p:normalViewPr>
  <p:slideViewPr>
    <p:cSldViewPr>
      <p:cViewPr varScale="1">
        <p:scale>
          <a:sx n="61" d="100"/>
          <a:sy n="61" d="100"/>
        </p:scale>
        <p:origin x="49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FB60D1-F4E6-4BA8-8AC8-BBB5842BCC3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6247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C657D2-BAF6-4837-B920-1FA5C516514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386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 smtClean="0"/>
              <a:t>marinevesseltraffic.com – Malacca and Singapore Straits Vessel Traffic Density Map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 smtClean="0"/>
              <a:t>NOAA Office of Coast Survey – Routes taken up the Yukon River channels generally followed the satellite-derived bathymetry data provide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27F521-B6EE-4A10-9F5C-743AD8726B54}" type="slidenum">
              <a:rPr lang="en-AU" altLang="en-US" smtClean="0"/>
              <a:pPr>
                <a:spcBef>
                  <a:spcPct val="0"/>
                </a:spcBef>
              </a:pPr>
              <a:t>1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11771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 smtClean="0"/>
              <a:t>MPA – 2016 UKHO-MPA Cat B </a:t>
            </a:r>
            <a:r>
              <a:rPr lang="en-SG" dirty="0" err="1" smtClean="0"/>
              <a:t>Carto</a:t>
            </a:r>
            <a:r>
              <a:rPr lang="en-SG" dirty="0" smtClean="0"/>
              <a:t> Course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 smtClean="0"/>
              <a:t>JICA - The Project for Productions of Integrated Digital Terrain Model and Electronic Navigational Chart in the Kingdom of Cambodia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 smtClean="0"/>
              <a:t>JICA - The Project for Productions of Integrated Digital Terrain Model and Electronic Navigational Chart in the Kingdom of Cambodia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en-GB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7A6F99-C843-4134-8D4B-065972DA9C04}" type="slidenum">
              <a:rPr lang="en-AU" altLang="en-US" smtClean="0"/>
              <a:pPr>
                <a:spcBef>
                  <a:spcPct val="0"/>
                </a:spcBef>
              </a:pPr>
              <a:t>2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4925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SG" altLang="en-US" smtClean="0"/>
              <a:t>Telangana Today – INS Eastern Naval Command observes World Hydrography Day.  A visit by students of Navy Children School was organized onboard INS Darshak to give insight of hydrographic operations on the occasion.</a:t>
            </a:r>
          </a:p>
          <a:p>
            <a:pPr marL="171450" indent="-171450">
              <a:buFontTx/>
              <a:buChar char="•"/>
            </a:pPr>
            <a:r>
              <a:rPr lang="en-SG" altLang="en-US" smtClean="0"/>
              <a:t>Submarine cables</a:t>
            </a:r>
          </a:p>
          <a:p>
            <a:pPr marL="171450" indent="-171450">
              <a:buFontTx/>
              <a:buChar char="•"/>
            </a:pPr>
            <a:r>
              <a:rPr lang="en-SG" altLang="en-US" smtClean="0"/>
              <a:t>Coastal zone management/protection</a:t>
            </a:r>
          </a:p>
          <a:p>
            <a:pPr marL="171450" indent="-171450">
              <a:buFontTx/>
              <a:buChar char="•"/>
            </a:pPr>
            <a:r>
              <a:rPr lang="en-SG" altLang="en-US" smtClean="0"/>
              <a:t>Offshore renewable energy</a:t>
            </a:r>
            <a:endParaRPr lang="en-US" altLang="en-US" sz="1100" i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•"/>
            </a:pPr>
            <a:r>
              <a:rPr lang="en-US" altLang="en-US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science &amp; environment</a:t>
            </a:r>
            <a:endParaRPr lang="en-SG" altLang="en-US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9355DE-DB0E-4CA6-9E0F-FAE76781656D}" type="slidenum">
              <a:rPr lang="en-AU" altLang="en-US" smtClean="0"/>
              <a:pPr>
                <a:spcBef>
                  <a:spcPct val="0"/>
                </a:spcBef>
              </a:pPr>
              <a:t>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05696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4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" name="Freeform 45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6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1 w 717"/>
                <a:gd name="T1" fmla="*/ 845 h 845"/>
                <a:gd name="T2" fmla="*/ 741 w 717"/>
                <a:gd name="T3" fmla="*/ 821 h 845"/>
                <a:gd name="T4" fmla="*/ 598 w 717"/>
                <a:gd name="T5" fmla="*/ 605 h 845"/>
                <a:gd name="T6" fmla="*/ 418 w 717"/>
                <a:gd name="T7" fmla="*/ 396 h 845"/>
                <a:gd name="T8" fmla="*/ 23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1 w 717"/>
                <a:gd name="T15" fmla="*/ 198 h 845"/>
                <a:gd name="T16" fmla="*/ 412 w 717"/>
                <a:gd name="T17" fmla="*/ 408 h 845"/>
                <a:gd name="T18" fmla="*/ 592 w 717"/>
                <a:gd name="T19" fmla="*/ 623 h 845"/>
                <a:gd name="T20" fmla="*/ 741 w 717"/>
                <a:gd name="T21" fmla="*/ 845 h 845"/>
                <a:gd name="T22" fmla="*/ 74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9 w 407"/>
                <a:gd name="T1" fmla="*/ 414 h 414"/>
                <a:gd name="T2" fmla="*/ 419 w 407"/>
                <a:gd name="T3" fmla="*/ 396 h 414"/>
                <a:gd name="T4" fmla="*/ 23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8 w 407"/>
                <a:gd name="T13" fmla="*/ 204 h 414"/>
                <a:gd name="T14" fmla="*/ 419 w 407"/>
                <a:gd name="T15" fmla="*/ 414 h 414"/>
                <a:gd name="T16" fmla="*/ 41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0 w 586"/>
                <a:gd name="T1" fmla="*/ 0 h 599"/>
                <a:gd name="T2" fmla="*/ 592 w 586"/>
                <a:gd name="T3" fmla="*/ 0 h 599"/>
                <a:gd name="T4" fmla="*/ 419 w 586"/>
                <a:gd name="T5" fmla="*/ 132 h 599"/>
                <a:gd name="T6" fmla="*/ 26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9 w 586"/>
                <a:gd name="T17" fmla="*/ 282 h 599"/>
                <a:gd name="T18" fmla="*/ 425 w 586"/>
                <a:gd name="T19" fmla="*/ 138 h 599"/>
                <a:gd name="T20" fmla="*/ 610 w 586"/>
                <a:gd name="T21" fmla="*/ 0 h 599"/>
                <a:gd name="T22" fmla="*/ 61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1 w 269"/>
                <a:gd name="T1" fmla="*/ 0 h 252"/>
                <a:gd name="T2" fmla="*/ 26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1 w 269"/>
                <a:gd name="T15" fmla="*/ 0 h 252"/>
                <a:gd name="T16" fmla="*/ 28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90200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67885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5"/>
            <a:ext cx="2057400" cy="51845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5"/>
            <a:ext cx="6019800" cy="51845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1665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1 w 717"/>
                <a:gd name="T1" fmla="*/ 845 h 845"/>
                <a:gd name="T2" fmla="*/ 741 w 717"/>
                <a:gd name="T3" fmla="*/ 821 h 845"/>
                <a:gd name="T4" fmla="*/ 598 w 717"/>
                <a:gd name="T5" fmla="*/ 605 h 845"/>
                <a:gd name="T6" fmla="*/ 418 w 717"/>
                <a:gd name="T7" fmla="*/ 396 h 845"/>
                <a:gd name="T8" fmla="*/ 23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1 w 717"/>
                <a:gd name="T15" fmla="*/ 198 h 845"/>
                <a:gd name="T16" fmla="*/ 412 w 717"/>
                <a:gd name="T17" fmla="*/ 408 h 845"/>
                <a:gd name="T18" fmla="*/ 592 w 717"/>
                <a:gd name="T19" fmla="*/ 623 h 845"/>
                <a:gd name="T20" fmla="*/ 741 w 717"/>
                <a:gd name="T21" fmla="*/ 845 h 845"/>
                <a:gd name="T22" fmla="*/ 74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9 w 407"/>
                <a:gd name="T1" fmla="*/ 414 h 414"/>
                <a:gd name="T2" fmla="*/ 419 w 407"/>
                <a:gd name="T3" fmla="*/ 396 h 414"/>
                <a:gd name="T4" fmla="*/ 23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8 w 407"/>
                <a:gd name="T13" fmla="*/ 204 h 414"/>
                <a:gd name="T14" fmla="*/ 419 w 407"/>
                <a:gd name="T15" fmla="*/ 414 h 414"/>
                <a:gd name="T16" fmla="*/ 41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0 w 586"/>
                <a:gd name="T1" fmla="*/ 0 h 599"/>
                <a:gd name="T2" fmla="*/ 592 w 586"/>
                <a:gd name="T3" fmla="*/ 0 h 599"/>
                <a:gd name="T4" fmla="*/ 419 w 586"/>
                <a:gd name="T5" fmla="*/ 132 h 599"/>
                <a:gd name="T6" fmla="*/ 26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9 w 586"/>
                <a:gd name="T17" fmla="*/ 282 h 599"/>
                <a:gd name="T18" fmla="*/ 425 w 586"/>
                <a:gd name="T19" fmla="*/ 138 h 599"/>
                <a:gd name="T20" fmla="*/ 610 w 586"/>
                <a:gd name="T21" fmla="*/ 0 h 599"/>
                <a:gd name="T22" fmla="*/ 61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1 w 269"/>
                <a:gd name="T1" fmla="*/ 0 h 252"/>
                <a:gd name="T2" fmla="*/ 26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1 w 269"/>
                <a:gd name="T15" fmla="*/ 0 h 252"/>
                <a:gd name="T16" fmla="*/ 28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438150" y="90488"/>
            <a:ext cx="8201025" cy="1154112"/>
            <a:chOff x="438150" y="90128"/>
            <a:chExt cx="8201739" cy="1154472"/>
          </a:xfrm>
        </p:grpSpPr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438150" y="90128"/>
              <a:ext cx="8201739" cy="1154472"/>
            </a:xfrm>
            <a:prstGeom prst="rect">
              <a:avLst/>
            </a:prstGeom>
            <a:solidFill>
              <a:schemeClr val="tx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de-DE" smtClean="0"/>
            </a:p>
          </p:txBody>
        </p:sp>
        <p:pic>
          <p:nvPicPr>
            <p:cNvPr id="4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59" y="97900"/>
              <a:ext cx="4161624" cy="11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993031"/>
            <a:ext cx="74295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2138635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28972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02767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6872"/>
            <a:ext cx="3667125" cy="3854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276872"/>
            <a:ext cx="3668712" cy="38540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43A020F-D07B-4668-94AA-731D742D29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032876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915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900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915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900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34696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38957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373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79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54726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4608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9495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744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44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00262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1 w 717"/>
                <a:gd name="T1" fmla="*/ 845 h 845"/>
                <a:gd name="T2" fmla="*/ 741 w 717"/>
                <a:gd name="T3" fmla="*/ 821 h 845"/>
                <a:gd name="T4" fmla="*/ 598 w 717"/>
                <a:gd name="T5" fmla="*/ 605 h 845"/>
                <a:gd name="T6" fmla="*/ 418 w 717"/>
                <a:gd name="T7" fmla="*/ 396 h 845"/>
                <a:gd name="T8" fmla="*/ 23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1 w 717"/>
                <a:gd name="T15" fmla="*/ 198 h 845"/>
                <a:gd name="T16" fmla="*/ 412 w 717"/>
                <a:gd name="T17" fmla="*/ 408 h 845"/>
                <a:gd name="T18" fmla="*/ 592 w 717"/>
                <a:gd name="T19" fmla="*/ 623 h 845"/>
                <a:gd name="T20" fmla="*/ 741 w 717"/>
                <a:gd name="T21" fmla="*/ 845 h 845"/>
                <a:gd name="T22" fmla="*/ 74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9 w 407"/>
                <a:gd name="T1" fmla="*/ 414 h 414"/>
                <a:gd name="T2" fmla="*/ 419 w 407"/>
                <a:gd name="T3" fmla="*/ 396 h 414"/>
                <a:gd name="T4" fmla="*/ 23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8 w 407"/>
                <a:gd name="T13" fmla="*/ 204 h 414"/>
                <a:gd name="T14" fmla="*/ 419 w 407"/>
                <a:gd name="T15" fmla="*/ 414 h 414"/>
                <a:gd name="T16" fmla="*/ 41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0 w 586"/>
                <a:gd name="T1" fmla="*/ 0 h 599"/>
                <a:gd name="T2" fmla="*/ 592 w 586"/>
                <a:gd name="T3" fmla="*/ 0 h 599"/>
                <a:gd name="T4" fmla="*/ 419 w 586"/>
                <a:gd name="T5" fmla="*/ 132 h 599"/>
                <a:gd name="T6" fmla="*/ 26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9 w 586"/>
                <a:gd name="T17" fmla="*/ 282 h 599"/>
                <a:gd name="T18" fmla="*/ 425 w 586"/>
                <a:gd name="T19" fmla="*/ 138 h 599"/>
                <a:gd name="T20" fmla="*/ 610 w 586"/>
                <a:gd name="T21" fmla="*/ 0 h 599"/>
                <a:gd name="T22" fmla="*/ 61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1 w 269"/>
                <a:gd name="T1" fmla="*/ 0 h 252"/>
                <a:gd name="T2" fmla="*/ 26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1 w 269"/>
                <a:gd name="T15" fmla="*/ 0 h 252"/>
                <a:gd name="T16" fmla="*/ 28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1136650"/>
            <a:ext cx="75850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2492375"/>
            <a:ext cx="7488237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44" descr="LogoConference 201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4097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48" r:id="rId3"/>
    <p:sldLayoutId id="214748425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58775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anose="05000000000000000000" pitchFamily="2" charset="2"/>
        <a:buChar char="§"/>
        <a:defRPr sz="32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anose="020B0604020202020204" pitchFamily="34" charset="0"/>
        <a:buChar char="•"/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anose="020B0604020202020204" pitchFamily="34" charset="0"/>
        <a:buChar char="•"/>
        <a:defRPr sz="2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anose="020B0604020202020204" pitchFamily="34" charset="0"/>
        <a:buChar char="•"/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anose="020B0604020202020204" pitchFamily="34" charset="0"/>
        <a:buChar char="•"/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49275"/>
            <a:ext cx="7585075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e-DE" b="1" smtClean="0">
                <a:effectLst/>
                <a:latin typeface="Arial" panose="020B0604020202020204" pitchFamily="34" charset="0"/>
              </a:rPr>
              <a:t>Improving ENC Quality &amp; Coverage</a:t>
            </a:r>
            <a:endParaRPr lang="en-US" altLang="de-DE" b="1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6227762" cy="338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3933825"/>
            <a:ext cx="4437063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23850" y="6381750"/>
            <a:ext cx="1484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altLang="en-US" sz="700">
                <a:solidFill>
                  <a:srgbClr val="000000"/>
                </a:solidFill>
              </a:rPr>
              <a:t>NOAA Office of Coast Survey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8064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e-DE" b="1" smtClean="0">
                <a:effectLst/>
                <a:latin typeface="Arial" panose="020B0604020202020204" pitchFamily="34" charset="0"/>
              </a:rPr>
              <a:t>     Narrowing the Knowledge Gap</a:t>
            </a:r>
            <a:endParaRPr lang="en-US" altLang="de-DE" b="1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3513137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163" y="1628775"/>
            <a:ext cx="377825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4292600"/>
            <a:ext cx="298608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49275"/>
            <a:ext cx="7585075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e-DE" b="1" smtClean="0">
                <a:effectLst/>
                <a:latin typeface="Arial" panose="020B0604020202020204" pitchFamily="34" charset="0"/>
              </a:rPr>
              <a:t>Outreach Programmes Thru Wider Use of Hydrographic Info</a:t>
            </a:r>
            <a:endParaRPr lang="en-US" altLang="de-DE" b="1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lvl="1" indent="-355600" defTabSz="358775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/>
            </a:pPr>
            <a:endParaRPr lang="en-US" altLang="de-DE" sz="3200" kern="0" dirty="0">
              <a:solidFill>
                <a:schemeClr val="hlink"/>
              </a:solidFill>
              <a:latin typeface="Arial" charset="0"/>
              <a:cs typeface="+mn-cs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1949450"/>
            <a:ext cx="3983037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g-yhtlow\Desktop\Evo of Hydro Talk\Pix &amp; Vids\michael_oleary_3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1949450"/>
            <a:ext cx="2438400" cy="16271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270" name="Picture 2" descr="C:\Users\sg-yhtlow\Desktop\Evo of Hydro Talk\Pix &amp; Vids\undersea-internet-cables-worl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0" y="4724400"/>
            <a:ext cx="2792413" cy="185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9" descr="C:\Users\sg-yhtlow\Desktop\Evo of Hydro Talk\Pix &amp; Vids\social-media-seo-logos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5321300"/>
            <a:ext cx="14493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sg-yhtlow\Desktop\Evo of Hydro Talk\Pix &amp; Vids\article-1360116-00F1CE34000004B0-729_472x3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5013325"/>
            <a:ext cx="2459037" cy="158273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Content Placeholder 4" descr="C:\Users\sg-yhtlow\Desktop\Evo of Hydro Talk\Pix &amp; Vids\offshore-wind-far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8013" y="3494088"/>
            <a:ext cx="2216150" cy="160178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116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Verdana</vt:lpstr>
      <vt:lpstr>Arial</vt:lpstr>
      <vt:lpstr>Arial Narrow</vt:lpstr>
      <vt:lpstr>Wingdings</vt:lpstr>
      <vt:lpstr>Times New Roman</vt:lpstr>
      <vt:lpstr>IHO</vt:lpstr>
      <vt:lpstr>Improving ENC Quality &amp; Coverage</vt:lpstr>
      <vt:lpstr>     Narrowing the Knowledge Gap</vt:lpstr>
      <vt:lpstr>Outreach Programmes Thru Wider Use of Hydrographic Info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Ward</dc:creator>
  <cp:lastModifiedBy>Alberto Costa Neves</cp:lastModifiedBy>
  <cp:revision>296</cp:revision>
  <cp:lastPrinted>2015-05-18T12:43:32Z</cp:lastPrinted>
  <dcterms:created xsi:type="dcterms:W3CDTF">2012-04-02T12:15:27Z</dcterms:created>
  <dcterms:modified xsi:type="dcterms:W3CDTF">2018-06-14T09:22:31Z</dcterms:modified>
</cp:coreProperties>
</file>