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466" r:id="rId3"/>
    <p:sldId id="465" r:id="rId4"/>
    <p:sldId id="477" r:id="rId5"/>
    <p:sldId id="468" r:id="rId6"/>
    <p:sldId id="479" r:id="rId7"/>
    <p:sldId id="480" r:id="rId8"/>
    <p:sldId id="470" r:id="rId9"/>
    <p:sldId id="471" r:id="rId10"/>
    <p:sldId id="473" r:id="rId11"/>
    <p:sldId id="472" r:id="rId12"/>
    <p:sldId id="474" r:id="rId13"/>
    <p:sldId id="476" r:id="rId14"/>
    <p:sldId id="475" r:id="rId15"/>
    <p:sldId id="481" r:id="rId16"/>
  </p:sldIdLst>
  <p:sldSz cx="9144000" cy="6858000" type="screen4x3"/>
  <p:notesSz cx="7077075" cy="9363075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ED"/>
    <a:srgbClr val="00FF00"/>
    <a:srgbClr val="FFE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083" autoAdjust="0"/>
  </p:normalViewPr>
  <p:slideViewPr>
    <p:cSldViewPr>
      <p:cViewPr varScale="1">
        <p:scale>
          <a:sx n="70" d="100"/>
          <a:sy n="70" d="100"/>
        </p:scale>
        <p:origin x="118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5317116-9CCD-4909-A6D7-5CE95AA649D7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A41B2FA-9120-4681-80A7-60E56690D80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17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AB5C-5562-4F3B-8633-E289FE40494F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753BA-2D4B-4C65-A3F4-75968AF09C0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76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413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67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cooperation in capacity building is in place between SEPRHC,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SWAtHC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MACHC. The projects submitted to the CBSC always consider the participation three Hydrographic Commissions. Spanish speakers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 states are involved with other intergovernmental organizations related to maritime and navigation safety like IOC, IALA and IMO.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 the agreements between navies there are a lot of cooperation in capacity building among hydrographic services.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particular, Colombia has received assessorial in Antarctic expedition of Ecuador, Peru and Chile.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Antarctic Treaty is another organization that the four members state works together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SEPRHC have been adopted one measure when occur natural disasters occur. The HS establish coordination's with other institute of respective government.</a:t>
            </a: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XIII SEPRHC, is highlight MS compromise to support Panama.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85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85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SEPRHC gives thanks to CBSC by the continuous support in Capacity Building. The close relation between MS permit the easy communicates, share the information and work early.</a:t>
            </a: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1455" indent="-6350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cooperation has been critical to promoting an understanding of respective national directions, hydrographic priorities and interests, and resulting opportunities for collaboration and mutual assistance. </a:t>
            </a: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29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1412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138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3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41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0" dirty="0"/>
              <a:t>XIII SEPRHC in Cartagena de India’s August 21 to 25</a:t>
            </a:r>
            <a:r>
              <a:rPr lang="en-GB" sz="1200" b="0" baseline="30000" dirty="0"/>
              <a:t>th</a:t>
            </a:r>
            <a:r>
              <a:rPr lang="en-GB" sz="1200" b="0" dirty="0"/>
              <a:t> 2017.</a:t>
            </a:r>
            <a:endParaRPr lang="en-US" sz="1200" b="0" dirty="0"/>
          </a:p>
          <a:p>
            <a:pPr algn="just"/>
            <a:r>
              <a:rPr lang="en-GB" sz="1200" b="0" dirty="0"/>
              <a:t>  </a:t>
            </a:r>
            <a:endParaRPr lang="en-US" sz="1200" b="0" dirty="0"/>
          </a:p>
          <a:p>
            <a:pPr algn="just"/>
            <a:r>
              <a:rPr lang="en-GB" sz="1200" b="0" dirty="0"/>
              <a:t>First video conference 26</a:t>
            </a:r>
            <a:r>
              <a:rPr lang="en-GB" sz="1200" b="0" baseline="30000" dirty="0"/>
              <a:t>th</a:t>
            </a:r>
            <a:r>
              <a:rPr lang="en-GB" sz="1200" b="0" dirty="0"/>
              <a:t> February 2018.</a:t>
            </a:r>
            <a:endParaRPr lang="en-US" sz="1200" b="0" dirty="0"/>
          </a:p>
          <a:p>
            <a:pPr algn="just"/>
            <a:r>
              <a:rPr lang="en-GB" sz="1200" b="0" dirty="0"/>
              <a:t> </a:t>
            </a:r>
            <a:endParaRPr lang="en-US" sz="1200" b="0" dirty="0"/>
          </a:p>
          <a:p>
            <a:pPr algn="just"/>
            <a:r>
              <a:rPr lang="en-GB" sz="1200" b="0" dirty="0"/>
              <a:t>Second video conference 3</a:t>
            </a:r>
            <a:r>
              <a:rPr lang="en-GB" sz="1200" b="0" baseline="30000" dirty="0"/>
              <a:t>rd</a:t>
            </a:r>
            <a:r>
              <a:rPr lang="en-GB" sz="1200" b="0" dirty="0"/>
              <a:t> May 2018.</a:t>
            </a:r>
          </a:p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119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/>
              <a:t>Workshop offshore surveys (geophysical analysis and identification of seamounts) - Colombia, from 23 to 27 October 2017.</a:t>
            </a:r>
            <a:endParaRPr lang="en-US" sz="12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0" dirty="0"/>
              <a:t>New technologies.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0" dirty="0"/>
              <a:t>RHC Disasters.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0" dirty="0"/>
              <a:t>MSDI importance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962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968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299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93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53BA-2D4B-4C65-A3F4-75968AF09C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61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07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45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5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5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0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6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4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4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4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26F6-1134-40E1-A3B4-040A448F20DB}" type="datetimeFigureOut">
              <a:rPr lang="es-CO" smtClean="0"/>
              <a:t>3/06/2018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8903-0417-4945-99B4-2C2D00CBEE1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38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3487115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International Hydrographic Organization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Inter Regional Coordination Committee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200" b="1" dirty="0"/>
              <a:t>SOUTH EAST PACIFIC REGIONAL HYDROGRAPHIC COMISSION (SEPRHC)</a:t>
            </a:r>
            <a:br>
              <a:rPr lang="en-US" sz="3200" b="1" dirty="0"/>
            </a:br>
            <a:r>
              <a:rPr lang="en-US" sz="3200" b="1" dirty="0">
                <a:solidFill>
                  <a:srgbClr val="0F0FED"/>
                </a:solidFill>
                <a:effectLst>
                  <a:glow rad="63500">
                    <a:schemeClr val="tx1">
                      <a:lumMod val="95000"/>
                      <a:lumOff val="5000"/>
                      <a:alpha val="86000"/>
                    </a:schemeClr>
                  </a:glow>
                </a:effectLst>
              </a:rPr>
              <a:t>REPORT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573" y="5215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Commander Navy of Colombia</a:t>
            </a:r>
          </a:p>
          <a:p>
            <a:r>
              <a:rPr lang="en-US" sz="1400" b="1" dirty="0"/>
              <a:t>GUSTAVO ADOLFO GUTIÉRREZ LEONES</a:t>
            </a:r>
          </a:p>
          <a:p>
            <a:r>
              <a:rPr lang="en-US" sz="1400" dirty="0"/>
              <a:t>National Hydrographic Service of Colombia (DIMAR-CIOH)</a:t>
            </a:r>
          </a:p>
          <a:p>
            <a:r>
              <a:rPr lang="en-US" sz="1400" dirty="0"/>
              <a:t>On behalf SEPRHC (chair)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616" y="6184411"/>
            <a:ext cx="8229600" cy="60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400" dirty="0"/>
              <a:t>Goa, INDIA 4 - 6 June 2018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030C2B6-C431-4F35-AF6E-9BED5C797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04" y="840123"/>
            <a:ext cx="934549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EF1B417-7C62-4E7B-B5E6-87870779C1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41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AD755223-EE63-4FBB-B3AC-32BE9708F0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80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A6E68B1-919C-44D1-8869-A7595803CA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02" y="840123"/>
            <a:ext cx="935484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23B04FC-E0EB-42F6-939E-F0B7B5BF7C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46" y="188640"/>
            <a:ext cx="1644601" cy="21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717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Status of IRCC actions (See Appendix A)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75282"/>
              </p:ext>
            </p:extLst>
          </p:nvPr>
        </p:nvGraphicFramePr>
        <p:xfrm>
          <a:off x="251519" y="1700808"/>
          <a:ext cx="8640961" cy="400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63">
                  <a:extLst>
                    <a:ext uri="{9D8B030D-6E8A-4147-A177-3AD203B41FA5}">
                      <a16:colId xmlns:a16="http://schemas.microsoft.com/office/drawing/2014/main" xmlns="" val="4089499654"/>
                    </a:ext>
                  </a:extLst>
                </a:gridCol>
                <a:gridCol w="3749935">
                  <a:extLst>
                    <a:ext uri="{9D8B030D-6E8A-4147-A177-3AD203B41FA5}">
                      <a16:colId xmlns:a16="http://schemas.microsoft.com/office/drawing/2014/main" xmlns="" val="730582256"/>
                    </a:ext>
                  </a:extLst>
                </a:gridCol>
                <a:gridCol w="1415629">
                  <a:extLst>
                    <a:ext uri="{9D8B030D-6E8A-4147-A177-3AD203B41FA5}">
                      <a16:colId xmlns:a16="http://schemas.microsoft.com/office/drawing/2014/main" xmlns="" val="3303675766"/>
                    </a:ext>
                  </a:extLst>
                </a:gridCol>
                <a:gridCol w="1101242">
                  <a:extLst>
                    <a:ext uri="{9D8B030D-6E8A-4147-A177-3AD203B41FA5}">
                      <a16:colId xmlns:a16="http://schemas.microsoft.com/office/drawing/2014/main" xmlns="" val="6213735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28932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Responsible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SEPRHC status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560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Fund raising and engagement in CB via national organizations.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RHC Chairs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IRCC10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Revision of agreement among the navies.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101443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18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Nominate RHC MSDI Ambassadors to promote MSDI.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RHC Chairs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IRCC10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Colombia is  candidate to this role.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16327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32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Satellite derived bathymetry and risk assessment methodologies.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RHC Chairs</a:t>
                      </a:r>
                      <a:endParaRPr lang="es-CO" dirty="0"/>
                    </a:p>
                    <a:p>
                      <a:pPr algn="ctr"/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IRCC10</a:t>
                      </a:r>
                      <a:endParaRPr lang="es-CO" dirty="0"/>
                    </a:p>
                    <a:p>
                      <a:pPr algn="ctr"/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Ongoing</a:t>
                      </a: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Lidar Workshop planned for Ecuador, October, 2018</a:t>
                      </a:r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063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16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7138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SEPRHC cooperation with stakeholders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240057" y="1332566"/>
            <a:ext cx="8578653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Active cooperation between SEPRHC, SWAtHC and MACHC.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 relationship among navies is strong a continuous.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 SEPRHC explore more efficient relationship with the some universities in the region to support the CB activities.</a:t>
            </a:r>
          </a:p>
          <a:p>
            <a:pPr marL="342900" lvl="0" indent="-3429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es-CO" b="0" dirty="0"/>
          </a:p>
          <a:p>
            <a:pPr lvl="0" algn="just">
              <a:lnSpc>
                <a:spcPts val="4000"/>
              </a:lnSpc>
            </a:pPr>
            <a:endParaRPr lang="en-US" altLang="es-CO" b="0" dirty="0"/>
          </a:p>
          <a:p>
            <a:pPr algn="just">
              <a:lnSpc>
                <a:spcPts val="4000"/>
              </a:lnSpc>
            </a:pPr>
            <a:endParaRPr lang="en-US" b="0" dirty="0"/>
          </a:p>
          <a:p>
            <a:pPr algn="just">
              <a:lnSpc>
                <a:spcPts val="4000"/>
              </a:lnSpc>
            </a:pPr>
            <a:endParaRPr lang="en-US" b="0" dirty="0"/>
          </a:p>
          <a:p>
            <a:pPr algn="just">
              <a:lnSpc>
                <a:spcPts val="4000"/>
              </a:lnSpc>
            </a:pP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9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251520" y="2060848"/>
            <a:ext cx="856719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b="0" dirty="0"/>
              <a:t>The SEPRHC will continue working in the tasks and commitments signed in the XIII SEPRHC act.  Every two months </a:t>
            </a:r>
            <a:r>
              <a:rPr lang="en-US" altLang="es-CO" b="0" dirty="0">
                <a:solidFill>
                  <a:srgbClr val="212121"/>
                </a:solidFill>
              </a:rPr>
              <a:t>the advances are reviewed through video conferences.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altLang="es-CO" b="0" dirty="0">
              <a:solidFill>
                <a:srgbClr val="21212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/>
              <a:t>The Commission continue work in consistency with the IRCC and CBSC work plans</a:t>
            </a:r>
            <a:r>
              <a:rPr lang="en-US" altLang="es-CO" b="0" dirty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altLang="es-CO" b="0" dirty="0"/>
          </a:p>
          <a:p>
            <a:pPr lvl="0" algn="just"/>
            <a:endParaRPr lang="en-US" altLang="es-CO" b="0" dirty="0"/>
          </a:p>
          <a:p>
            <a:pPr algn="just"/>
            <a:endParaRPr lang="en-US" b="0" dirty="0"/>
          </a:p>
          <a:p>
            <a:pPr algn="just"/>
            <a:endParaRPr lang="en-US" b="0" dirty="0"/>
          </a:p>
          <a:p>
            <a:pPr algn="just"/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9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638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Achievements and lessons learned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251521" y="1556792"/>
            <a:ext cx="8540452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CB promoted by IHO trough CBSC has been very important for our region.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cooperation among the navies is excellent.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b="0" dirty="0"/>
              <a:t>The need of SEPRHC members states to participate actively in the IHO bodies and WG´s continues to be promoted.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0747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43353"/>
            <a:ext cx="4882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Actions Required of IRCC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842441" y="2253278"/>
            <a:ext cx="7601192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s-MX" b="0" dirty="0"/>
              <a:t>The IRCC </a:t>
            </a:r>
            <a:r>
              <a:rPr lang="en-US" b="0" dirty="0"/>
              <a:t>is invited </a:t>
            </a:r>
            <a:r>
              <a:rPr lang="es-MX" b="0" dirty="0"/>
              <a:t>to:</a:t>
            </a:r>
          </a:p>
          <a:p>
            <a:pPr algn="just">
              <a:lnSpc>
                <a:spcPct val="200000"/>
              </a:lnSpc>
            </a:pPr>
            <a:r>
              <a:rPr lang="es-MX" b="0" dirty="0"/>
              <a:t>			a. Note </a:t>
            </a:r>
            <a:r>
              <a:rPr lang="en-US" b="0" dirty="0"/>
              <a:t>this report.</a:t>
            </a:r>
          </a:p>
          <a:p>
            <a:pPr algn="just">
              <a:lnSpc>
                <a:spcPct val="200000"/>
              </a:lnSpc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7099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3487115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International Hydrographic Organization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Inter Regional Coordination Committee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200" b="1" dirty="0"/>
              <a:t>SOUTH EAST PACIFIC REGIONAL HYDROGRAPHIC COMISSION (SEPRHC)</a:t>
            </a:r>
            <a:br>
              <a:rPr lang="en-US" sz="3200" b="1" dirty="0"/>
            </a:br>
            <a:r>
              <a:rPr lang="en-US" sz="3200" dirty="0">
                <a:solidFill>
                  <a:srgbClr val="0F0FED"/>
                </a:solidFill>
                <a:effectLst>
                  <a:glow rad="63500">
                    <a:schemeClr val="tx1">
                      <a:lumMod val="95000"/>
                      <a:lumOff val="5000"/>
                      <a:alpha val="86000"/>
                    </a:schemeClr>
                  </a:glow>
                </a:effectLst>
              </a:rPr>
              <a:t>Thanks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573" y="5215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Commander Navy of Colombia</a:t>
            </a:r>
          </a:p>
          <a:p>
            <a:r>
              <a:rPr lang="en-US" sz="1400" b="1" dirty="0"/>
              <a:t>GUSTAVO ADOLFO GUTIÉRREZ LEONES</a:t>
            </a:r>
          </a:p>
          <a:p>
            <a:r>
              <a:rPr lang="en-US" sz="1400" dirty="0"/>
              <a:t>National Hydrographic Service of Colombia (DIMAR-CIOH)</a:t>
            </a:r>
          </a:p>
          <a:p>
            <a:r>
              <a:rPr lang="en-US" sz="1400" dirty="0"/>
              <a:t>On behalf SEPRHC (chair)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616" y="6184411"/>
            <a:ext cx="8229600" cy="60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400" dirty="0"/>
              <a:t>Goa, INDIA 4 - 6 June 2018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030C2B6-C431-4F35-AF6E-9BED5C797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04" y="840123"/>
            <a:ext cx="934549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EF1B417-7C62-4E7B-B5E6-87870779C1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41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AD755223-EE63-4FBB-B3AC-32BE9708F0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80" y="838845"/>
            <a:ext cx="938618" cy="625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A6E68B1-919C-44D1-8869-A7595803CA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02" y="840123"/>
            <a:ext cx="935484" cy="6230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23B04FC-E0EB-42F6-939E-F0B7B5BF7C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46" y="188640"/>
            <a:ext cx="1644601" cy="21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>
            <a:off x="6887800" y="4032941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880645" y="4055052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53643" y="1944977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640235" y="348617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Membership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5"/>
          <p:cNvPicPr>
            <a:picLocks noGrp="1" noChangeAspect="1"/>
          </p:cNvPicPr>
          <p:nvPr>
            <p:ph sz="quarter" idx="10"/>
          </p:nvPr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17" t="1826" r="25832" b="1392"/>
          <a:stretch/>
        </p:blipFill>
        <p:spPr>
          <a:xfrm>
            <a:off x="2502400" y="1935591"/>
            <a:ext cx="3765194" cy="4104456"/>
          </a:xfrm>
        </p:spPr>
      </p:pic>
      <p:sp>
        <p:nvSpPr>
          <p:cNvPr id="2" name="Rectángulo 1"/>
          <p:cNvSpPr/>
          <p:nvPr/>
        </p:nvSpPr>
        <p:spPr>
          <a:xfrm>
            <a:off x="2801008" y="1935591"/>
            <a:ext cx="3384376" cy="3997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4207824" y="2663253"/>
            <a:ext cx="2563609" cy="9385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FDF3E2D-1D7E-4B26-865D-BADE56D7D36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49" y="2337675"/>
            <a:ext cx="1055349" cy="103824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74082" y="1935591"/>
            <a:ext cx="12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Colombia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542" y="3204946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DIMAR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H="1" flipV="1">
            <a:off x="2263795" y="2672122"/>
            <a:ext cx="1615604" cy="232258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832569" y="1935591"/>
            <a:ext cx="1281922" cy="1700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B7528769-A922-46AA-8FDC-9E96459E21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92" y="2246959"/>
            <a:ext cx="1077476" cy="107747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886280" y="1860443"/>
            <a:ext cx="110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Ecuador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34792" y="320494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INOCAR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AE3E8918-D2BC-4696-8033-3198873CEAA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95" y="4440455"/>
            <a:ext cx="600222" cy="99102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00" y="4203939"/>
            <a:ext cx="1332798" cy="1332798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7137281" y="3934109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Chile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086707" y="5344901"/>
            <a:ext cx="84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SHOA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135316" y="53449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DHN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095241" y="404101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PERU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 flipH="1">
            <a:off x="2310877" y="3435778"/>
            <a:ext cx="1753118" cy="1286536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4210359" y="4915634"/>
            <a:ext cx="2563609" cy="9385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320" y="724012"/>
            <a:ext cx="987757" cy="1080120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3879399" y="1491354"/>
            <a:ext cx="1315921" cy="770344"/>
          </a:xfrm>
          <a:prstGeom prst="straightConnector1">
            <a:avLst/>
          </a:prstGeom>
          <a:ln>
            <a:solidFill>
              <a:srgbClr val="0F0F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38561" y="343631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II. SEPRHC maritime scenario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458" y="1052736"/>
            <a:ext cx="2386552" cy="4797374"/>
          </a:xfrm>
          <a:prstGeom prst="rect">
            <a:avLst/>
          </a:prstGeom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4842498" y="5883390"/>
            <a:ext cx="4248472" cy="3923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200" b="0" dirty="0"/>
              <a:t>Fuente: Google </a:t>
            </a:r>
            <a:r>
              <a:rPr lang="en-US" sz="1200" b="0" dirty="0"/>
              <a:t>earth</a:t>
            </a:r>
          </a:p>
          <a:p>
            <a:pPr algn="just"/>
            <a:endParaRPr lang="en-GB" sz="2000" b="0" dirty="0"/>
          </a:p>
          <a:p>
            <a:pPr algn="just"/>
            <a:endParaRPr lang="en-US" sz="2000" b="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97893"/>
              </p:ext>
            </p:extLst>
          </p:nvPr>
        </p:nvGraphicFramePr>
        <p:xfrm>
          <a:off x="539552" y="1671495"/>
          <a:ext cx="444696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81">
                  <a:extLst>
                    <a:ext uri="{9D8B030D-6E8A-4147-A177-3AD203B41FA5}">
                      <a16:colId xmlns:a16="http://schemas.microsoft.com/office/drawing/2014/main" xmlns="" val="2873212765"/>
                    </a:ext>
                  </a:extLst>
                </a:gridCol>
                <a:gridCol w="2223481">
                  <a:extLst>
                    <a:ext uri="{9D8B030D-6E8A-4147-A177-3AD203B41FA5}">
                      <a16:colId xmlns:a16="http://schemas.microsoft.com/office/drawing/2014/main" xmlns="" val="333759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err="1"/>
                        <a:t>Issue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/>
                        <a:t>Qty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56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8,621 Km 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87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5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33005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Terminals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17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8665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54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197092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Navareas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3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788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/>
                        <a:t>Border</a:t>
                      </a:r>
                      <a:r>
                        <a:rPr lang="es-MX" sz="2800" dirty="0"/>
                        <a:t> </a:t>
                      </a:r>
                      <a:r>
                        <a:rPr lang="es-MX" sz="2800" dirty="0" err="1"/>
                        <a:t>rivers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665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29567"/>
            <a:ext cx="5922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III. XIII SEPRHC Meeting   </a:t>
            </a:r>
            <a:r>
              <a:rPr lang="es-CO" sz="1600" dirty="0">
                <a:latin typeface="Arial Narrow" panose="020B0606020202030204" pitchFamily="34" charset="0"/>
                <a:cs typeface="Arial" panose="020B0604020202020204" pitchFamily="34" charset="0"/>
              </a:rPr>
              <a:t>21 – 25 August 2017</a:t>
            </a:r>
            <a:endParaRPr lang="es-CO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86" t="2765" r="1786" b="3090"/>
          <a:stretch/>
        </p:blipFill>
        <p:spPr>
          <a:xfrm>
            <a:off x="667239" y="1052735"/>
            <a:ext cx="7776864" cy="5112569"/>
          </a:xfrm>
          <a:prstGeom prst="rect">
            <a:avLst/>
          </a:prstGeom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179512" y="2028556"/>
            <a:ext cx="4248472" cy="2857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en-GB" sz="2000" b="0" dirty="0"/>
          </a:p>
          <a:p>
            <a:pPr algn="just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9773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83887" y="942981"/>
            <a:ext cx="9030131" cy="705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0" dirty="0"/>
              <a:t>Geophysical analysis and identification of seamounts</a:t>
            </a:r>
          </a:p>
          <a:p>
            <a:r>
              <a:rPr lang="en-GB" sz="2000" b="0" dirty="0"/>
              <a:t>Colombia, October 2017</a:t>
            </a:r>
            <a:endParaRPr lang="en-US" sz="2000" b="0" dirty="0"/>
          </a:p>
          <a:p>
            <a:pPr algn="just"/>
            <a:r>
              <a:rPr lang="en-GB" sz="2000" b="0" dirty="0"/>
              <a:t> 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568" y="1795928"/>
            <a:ext cx="6912768" cy="44439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683717" y="315841"/>
            <a:ext cx="248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IV.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85216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83888" y="890226"/>
            <a:ext cx="8880600" cy="849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0" dirty="0"/>
              <a:t> Workshop on Bathy Database</a:t>
            </a:r>
          </a:p>
          <a:p>
            <a:r>
              <a:rPr lang="en-GB" sz="2000" b="0" dirty="0"/>
              <a:t>Peru, October 2017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pic>
        <p:nvPicPr>
          <p:cNvPr id="1026" name="Picture 2" descr="https://www.dhn.mil.pe/images/hidronoticias/627.jpg">
            <a:extLst>
              <a:ext uri="{FF2B5EF4-FFF2-40B4-BE49-F238E27FC236}">
                <a16:creationId xmlns:a16="http://schemas.microsoft.com/office/drawing/2014/main" xmlns="" id="{5328EC2C-F2D7-4F5E-8B36-A31DA6337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563" y="1641613"/>
            <a:ext cx="6400873" cy="45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DB08E96-6706-497F-B93A-3B3779A9176E}"/>
              </a:ext>
            </a:extLst>
          </p:cNvPr>
          <p:cNvSpPr txBox="1"/>
          <p:nvPr/>
        </p:nvSpPr>
        <p:spPr>
          <a:xfrm>
            <a:off x="1683717" y="315841"/>
            <a:ext cx="248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IV.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137152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31700" y="900616"/>
            <a:ext cx="8880600" cy="7385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0" dirty="0"/>
              <a:t>Aton Managers L1 - IALA</a:t>
            </a:r>
          </a:p>
          <a:p>
            <a:r>
              <a:rPr lang="en-GB" sz="2000" b="0" dirty="0"/>
              <a:t>Ecuador, Apr – May 2018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DB08E96-6706-497F-B93A-3B3779A9176E}"/>
              </a:ext>
            </a:extLst>
          </p:cNvPr>
          <p:cNvSpPr txBox="1"/>
          <p:nvPr/>
        </p:nvSpPr>
        <p:spPr>
          <a:xfrm>
            <a:off x="1683717" y="315841"/>
            <a:ext cx="2483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IV. </a:t>
            </a:r>
            <a:r>
              <a:rPr lang="en-GB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Workshops</a:t>
            </a:r>
          </a:p>
        </p:txBody>
      </p:sp>
      <p:pic>
        <p:nvPicPr>
          <p:cNvPr id="12" name="Imagen 11" descr="C:\Users\Renato\Downloads\WhatsApp Image 2018-05-26 at 21.19.45.jpeg">
            <a:extLst>
              <a:ext uri="{FF2B5EF4-FFF2-40B4-BE49-F238E27FC236}">
                <a16:creationId xmlns:a16="http://schemas.microsoft.com/office/drawing/2014/main" xmlns="" id="{02DEE4E3-E90D-46FD-A82A-4779907075A9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413" y="1673971"/>
            <a:ext cx="8423174" cy="450823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5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63688" y="336021"/>
            <a:ext cx="5998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Current SEPRHC Working Groups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547664" y="1340768"/>
            <a:ext cx="5784256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MX" sz="2000" dirty="0"/>
              <a:t>TWCWG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0" dirty="0"/>
              <a:t>		- Ecuador and Peru</a:t>
            </a:r>
          </a:p>
          <a:p>
            <a:pPr algn="just"/>
            <a:r>
              <a:rPr lang="es-MX" sz="2000" b="0" dirty="0"/>
              <a:t>		- Colombia has the intention</a:t>
            </a:r>
            <a:endParaRPr lang="en-US" sz="2000" b="0" dirty="0"/>
          </a:p>
          <a:p>
            <a:pPr algn="just"/>
            <a:endParaRPr lang="en-US" sz="2000" b="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1547664" y="3238080"/>
            <a:ext cx="5784256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MX" sz="2000" dirty="0"/>
              <a:t>SPRWG</a:t>
            </a:r>
          </a:p>
          <a:p>
            <a:pPr algn="just"/>
            <a:r>
              <a:rPr lang="es-MX" sz="2000" b="0" dirty="0"/>
              <a:t>		- Chile, Ecuador and Colombia</a:t>
            </a:r>
          </a:p>
          <a:p>
            <a:pPr algn="just"/>
            <a:r>
              <a:rPr lang="es-MX" sz="2000" b="0" dirty="0"/>
              <a:t>		</a:t>
            </a:r>
            <a:endParaRPr lang="en-US" sz="2000" b="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1547664" y="4559355"/>
            <a:ext cx="5784256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es-MX" sz="2000" b="0" dirty="0"/>
          </a:p>
          <a:p>
            <a:pPr algn="just"/>
            <a:r>
              <a:rPr lang="es-MX" sz="2000" dirty="0"/>
              <a:t>MARITIME DISASTERS</a:t>
            </a:r>
          </a:p>
          <a:p>
            <a:pPr algn="just"/>
            <a:endParaRPr lang="es-MX" sz="2000" b="0" dirty="0"/>
          </a:p>
          <a:p>
            <a:pPr algn="just"/>
            <a:r>
              <a:rPr lang="es-CO" sz="2000" b="0" dirty="0"/>
              <a:t>		- </a:t>
            </a:r>
            <a:r>
              <a:rPr lang="en-GB" sz="2000" b="0" dirty="0"/>
              <a:t>On going</a:t>
            </a:r>
            <a:r>
              <a:rPr lang="es-MX" sz="2000" b="0" dirty="0"/>
              <a:t>.</a:t>
            </a:r>
          </a:p>
          <a:p>
            <a:pPr algn="just"/>
            <a:r>
              <a:rPr lang="es-MX" sz="2000" b="0" dirty="0"/>
              <a:t>		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309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DC0EEF1-D0DB-44CA-8687-C3E00579F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2312"/>
            <a:ext cx="9144001" cy="5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F1436DE-AD63-4293-9EBC-F2CC8AEAD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82" y="6345133"/>
            <a:ext cx="503409" cy="503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718568-AA21-4F97-9B83-AE35F296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30" y="6373733"/>
            <a:ext cx="500732" cy="4926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3093A84-5970-46FF-9CF7-4553A7C5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" y="51317"/>
            <a:ext cx="1554462" cy="29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F755FCE-6ACE-4480-B1F8-F0920B78B6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10" y="6385592"/>
            <a:ext cx="295309" cy="450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1AC6AFD-CF1A-4EF3-829E-BD3AEBE23B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77" y="6370191"/>
            <a:ext cx="448796" cy="45072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581A681-A394-4245-B8D8-437162AF79E6}"/>
              </a:ext>
            </a:extLst>
          </p:cNvPr>
          <p:cNvSpPr txBox="1"/>
          <p:nvPr/>
        </p:nvSpPr>
        <p:spPr>
          <a:xfrm>
            <a:off x="1796260" y="422131"/>
            <a:ext cx="717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Status of IRCC actions (See Appendix A)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9ED4E84E-4B09-4ACC-B4AD-F66EC3BA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66244"/>
            <a:ext cx="7380312" cy="26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73916"/>
              </p:ext>
            </p:extLst>
          </p:nvPr>
        </p:nvGraphicFramePr>
        <p:xfrm>
          <a:off x="251519" y="2420888"/>
          <a:ext cx="864096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63">
                  <a:extLst>
                    <a:ext uri="{9D8B030D-6E8A-4147-A177-3AD203B41FA5}">
                      <a16:colId xmlns:a16="http://schemas.microsoft.com/office/drawing/2014/main" xmlns="" val="4089499654"/>
                    </a:ext>
                  </a:extLst>
                </a:gridCol>
                <a:gridCol w="3314478">
                  <a:extLst>
                    <a:ext uri="{9D8B030D-6E8A-4147-A177-3AD203B41FA5}">
                      <a16:colId xmlns:a16="http://schemas.microsoft.com/office/drawing/2014/main" xmlns="" val="73058225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30367576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62137351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28932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Responsible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SEPRHC 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560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effectLst/>
                        </a:rPr>
                        <a:t>The use of the Joint Manual on MSI </a:t>
                      </a:r>
                      <a:endParaRPr lang="en-U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RHC Chairs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IRCC10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Ongoing.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101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noProof="0" dirty="0">
                          <a:effectLst/>
                        </a:rPr>
                        <a:t>Coordination between NAVAREA Coordinators and Regional CB Coordinators to the MSI training courses.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RHC Chairs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IRCC10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effectLst/>
                        </a:rPr>
                        <a:t>Planned for 2019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16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62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588</Words>
  <Application>Microsoft Office PowerPoint</Application>
  <PresentationFormat>On-screen Show (4:3)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Arial Narrow</vt:lpstr>
      <vt:lpstr>Calibri</vt:lpstr>
      <vt:lpstr>Tema de Office</vt:lpstr>
      <vt:lpstr>International Hydrographic Organization  Inter Regional Coordination Committee  SOUTH EAST PACIFIC REGIONAL HYDROGRAPHIC COMISSION (SEPRHC) REPORT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Hydrographic Organization  Inter Regional Coordination Committee  SOUTH EAST PACIFIC REGIONAL HYDROGRAPHIC COMISSION (SEPRHC) Thanks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ANUAL DE DIRECCIÓN ESTRATÉGICA – TADE 2016</dc:title>
  <dc:creator>Hernan Romero</dc:creator>
  <cp:lastModifiedBy>Alberto Costa Neves</cp:lastModifiedBy>
  <cp:revision>617</cp:revision>
  <cp:lastPrinted>2016-01-20T22:09:20Z</cp:lastPrinted>
  <dcterms:created xsi:type="dcterms:W3CDTF">2016-01-15T19:53:44Z</dcterms:created>
  <dcterms:modified xsi:type="dcterms:W3CDTF">2018-06-03T08:37:47Z</dcterms:modified>
</cp:coreProperties>
</file>