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0" r:id="rId4"/>
    <p:sldId id="262" r:id="rId5"/>
    <p:sldId id="260" r:id="rId6"/>
    <p:sldId id="265" r:id="rId7"/>
    <p:sldId id="268" r:id="rId8"/>
    <p:sldId id="267" r:id="rId9"/>
    <p:sldId id="261" r:id="rId10"/>
    <p:sldId id="264" r:id="rId11"/>
    <p:sldId id="259" r:id="rId12"/>
    <p:sldId id="258" r:id="rId1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Digiantonio" initials="GD" lastIdx="7" clrIdx="0">
    <p:extLst>
      <p:ext uri="{19B8F6BF-5375-455C-9EA6-DF929625EA0E}">
        <p15:presenceInfo xmlns:p15="http://schemas.microsoft.com/office/powerpoint/2012/main" userId="Gina Digianton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241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6:43:06.479" idx="1">
    <p:pos x="1655" y="1691"/>
    <p:text>Spell out ToR</p:text>
    <p:extLst>
      <p:ext uri="{C676402C-5697-4E1C-873F-D02D1690AC5C}">
        <p15:threadingInfo xmlns:p15="http://schemas.microsoft.com/office/powerpoint/2012/main" timeZoneBias="240"/>
      </p:ext>
    </p:extLst>
  </p:cm>
  <p:cm authorId="1" dt="2018-05-25T15:50:49.695" idx="5">
    <p:pos x="5912" y="1989"/>
    <p:text>Could put "Focus on data services" in a sub-bullet to make this sentence clearer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5T15:07:45.372" idx="4">
    <p:pos x="10" y="10"/>
    <p:text>I made this smaller because it isn't high enough resolution. It would still be nice to have a higher resolution photo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5T15:54:30.020" idx="7">
    <p:pos x="10" y="10"/>
    <p:text>Can't really read the pins. You could zoom in more on the places, or maybe find another image.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7A6052-FCAE-449C-859C-7FB12532E054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AC1D65-60CD-489A-A793-E5BBD12D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6CB362-20EC-4C08-9728-D11CA763D4E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866AB2-146A-4DA4-A107-08DAC490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6AB2-146A-4DA4-A107-08DAC490B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6AB2-146A-4DA4-A107-08DAC490B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 not generate any bathymetric grid from the data; only a coverage grid. (Andy)</a:t>
            </a:r>
          </a:p>
          <a:p>
            <a:endParaRPr lang="en-US" dirty="0"/>
          </a:p>
          <a:p>
            <a:r>
              <a:rPr lang="en-US" dirty="0"/>
              <a:t> I think it's super important to tell folks that the 41% represents a definition of "mapped" that is equal to 1 sounding in a 100m cell with data collected between 1960 to present.  Maybe note verbally that this number changes to 34% if we require at least 3 soundings to consider an area "mapped".  The CHC presentation and paper are located here.    Maybe use the 41% figure from the CHC materials on your slide?  On the square nautical miles number, I think the more interesting part is the total number (the 3.5 million figure and not the math showing what 41% of 3.5 million is).  We often say that we're  responsible for 3.4 million square nautical miles of EEZ, but 41% represents U.S. waters, which is the EEZ plus coastal/Great Lakes waters.  (Meredith)</a:t>
            </a:r>
          </a:p>
          <a:p>
            <a:endParaRPr lang="en-US" dirty="0"/>
          </a:p>
          <a:p>
            <a:r>
              <a:rPr lang="en-US" dirty="0"/>
              <a:t>Add a statement about what "mapped" means--at least 1 sounding since 1960 in a 100-m square.  I would stay away from the 3 or more soundings, since we haven't settled on using that number officially. (Andy)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6AB2-146A-4DA4-A107-08DAC490B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6AB2-146A-4DA4-A107-08DAC490B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6AB2-146A-4DA4-A107-08DAC490B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Prince (CA </a:t>
            </a:r>
            <a:r>
              <a:rPr lang="en-US" dirty="0" err="1"/>
              <a:t>HoD</a:t>
            </a:r>
            <a:r>
              <a:rPr lang="en-US" dirty="0"/>
              <a:t>) can speak to this particular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6AB2-146A-4DA4-A107-08DAC490BE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8717E81-6649-478B-B2C0-6FB6FE2A5E6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31673B-B5D1-47FC-94AD-4D4CACCF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6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USCHC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IRCC10, GOA India</a:t>
            </a:r>
          </a:p>
          <a:p>
            <a:r>
              <a:rPr lang="en-US" sz="1800" dirty="0"/>
              <a:t>June 04, 2018</a:t>
            </a:r>
          </a:p>
          <a:p>
            <a:endParaRPr lang="en-US" sz="1800" dirty="0"/>
          </a:p>
          <a:p>
            <a:r>
              <a:rPr lang="en-US" sz="1800" dirty="0"/>
              <a:t>Rear Admiral Shepard M. Smith (USA)</a:t>
            </a:r>
          </a:p>
          <a:p>
            <a:r>
              <a:rPr lang="en-US" sz="1800" dirty="0"/>
              <a:t>Dr. Genevieve </a:t>
            </a:r>
            <a:r>
              <a:rPr lang="en-US" sz="1800" dirty="0" err="1"/>
              <a:t>Bechard</a:t>
            </a:r>
            <a:r>
              <a:rPr lang="en-US" sz="1800" dirty="0"/>
              <a:t> (Canada)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158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U.S.-Canada Hydrographic Commission </a:t>
            </a:r>
          </a:p>
        </p:txBody>
      </p:sp>
    </p:spTree>
    <p:extLst>
      <p:ext uri="{BB962C8B-B14F-4D97-AF65-F5344CB8AC3E}">
        <p14:creationId xmlns:p14="http://schemas.microsoft.com/office/powerpoint/2010/main" val="24527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>
            <a:extLst>
              <a:ext uri="{FF2B5EF4-FFF2-40B4-BE49-F238E27FC236}">
                <a16:creationId xmlns:a16="http://schemas.microsoft.com/office/drawing/2014/main" xmlns="" id="{B0CA3725-15C6-479E-8049-EEDDF764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1" y="637948"/>
            <a:ext cx="8188326" cy="651020"/>
          </a:xfrm>
        </p:spPr>
        <p:txBody>
          <a:bodyPr/>
          <a:lstStyle/>
          <a:p>
            <a:r>
              <a:rPr lang="en-US" altLang="en-US" dirty="0"/>
              <a:t>Communications (NOAA)</a:t>
            </a:r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xmlns="" id="{8E12C6B9-4E10-450F-8679-2DA6A340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104" y="3117886"/>
            <a:ext cx="453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solidFill>
                  <a:srgbClr val="66FFFF"/>
                </a:solidFill>
              </a:rPr>
              <a:t>coastsurveycommunications@noaa.gov</a:t>
            </a:r>
            <a:r>
              <a:rPr lang="en-US" altLang="en-US" sz="1800" dirty="0">
                <a:solidFill>
                  <a:srgbClr val="66FFFF"/>
                </a:solidFill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4639" y="4289580"/>
            <a:ext cx="9144000" cy="2417144"/>
            <a:chOff x="1544639" y="3677621"/>
            <a:chExt cx="9144000" cy="2417144"/>
          </a:xfrm>
        </p:grpSpPr>
        <p:sp>
          <p:nvSpPr>
            <p:cNvPr id="28674" name="Rectangle 4">
              <a:extLst>
                <a:ext uri="{FF2B5EF4-FFF2-40B4-BE49-F238E27FC236}">
                  <a16:creationId xmlns:a16="http://schemas.microsoft.com/office/drawing/2014/main" xmlns="" id="{EF6E1656-8D8C-4D84-B7B1-4E194AB47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639" y="3677621"/>
              <a:ext cx="9144000" cy="1449387"/>
            </a:xfrm>
            <a:prstGeom prst="rect">
              <a:avLst/>
            </a:prstGeom>
            <a:solidFill>
              <a:schemeClr val="bg1">
                <a:alpha val="5098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8677" name="Picture 11" descr="Image result for facebook icon">
              <a:extLst>
                <a:ext uri="{FF2B5EF4-FFF2-40B4-BE49-F238E27FC236}">
                  <a16:creationId xmlns:a16="http://schemas.microsoft.com/office/drawing/2014/main" xmlns="" id="{86456373-BA7C-4504-80E5-0E454C0AF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51" y="3826050"/>
              <a:ext cx="115252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13" descr="Image result for twitter icon">
              <a:extLst>
                <a:ext uri="{FF2B5EF4-FFF2-40B4-BE49-F238E27FC236}">
                  <a16:creationId xmlns:a16="http://schemas.microsoft.com/office/drawing/2014/main" xmlns="" id="{3AC3FD37-23A5-4442-996D-64780474D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943" y="3812508"/>
              <a:ext cx="1149350" cy="114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17" descr="Image result for newsletter icon">
              <a:extLst>
                <a:ext uri="{FF2B5EF4-FFF2-40B4-BE49-F238E27FC236}">
                  <a16:creationId xmlns:a16="http://schemas.microsoft.com/office/drawing/2014/main" xmlns="" id="{A1938669-5C39-411E-8106-8D2813F98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060" y="3749851"/>
              <a:ext cx="2740025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19" descr="Image result for blog icon">
              <a:extLst>
                <a:ext uri="{FF2B5EF4-FFF2-40B4-BE49-F238E27FC236}">
                  <a16:creationId xmlns:a16="http://schemas.microsoft.com/office/drawing/2014/main" xmlns="" id="{C07913E0-BE8D-4694-AAA0-08AFF1DBC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487" y="3826544"/>
              <a:ext cx="15176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Box 5">
              <a:extLst>
                <a:ext uri="{FF2B5EF4-FFF2-40B4-BE49-F238E27FC236}">
                  <a16:creationId xmlns:a16="http://schemas.microsoft.com/office/drawing/2014/main" xmlns="" id="{134059C8-83CF-48F6-BF71-0072D73C7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389" y="5209910"/>
              <a:ext cx="18478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 err="1"/>
                <a:t>NOAAcharts</a:t>
              </a:r>
              <a:endParaRPr lang="en-US" altLang="en-US" dirty="0"/>
            </a:p>
            <a:p>
              <a:pPr algn="ctr"/>
              <a:r>
                <a:rPr lang="en-US" altLang="en-US" dirty="0"/>
                <a:t>13,869 followers</a:t>
              </a:r>
            </a:p>
          </p:txBody>
        </p:sp>
        <p:sp>
          <p:nvSpPr>
            <p:cNvPr id="28682" name="TextBox 15">
              <a:extLst>
                <a:ext uri="{FF2B5EF4-FFF2-40B4-BE49-F238E27FC236}">
                  <a16:creationId xmlns:a16="http://schemas.microsoft.com/office/drawing/2014/main" xmlns="" id="{EDDABD4E-53E6-4231-96C8-8DD708A64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0014" y="5209910"/>
              <a:ext cx="18478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 err="1"/>
                <a:t>NOAAcharts</a:t>
              </a:r>
              <a:endParaRPr lang="en-US" altLang="en-US" dirty="0"/>
            </a:p>
            <a:p>
              <a:pPr algn="ctr"/>
              <a:r>
                <a:rPr lang="en-US" altLang="en-US" dirty="0"/>
                <a:t>12,300 followers</a:t>
              </a:r>
            </a:p>
          </p:txBody>
        </p:sp>
        <p:sp>
          <p:nvSpPr>
            <p:cNvPr id="28683" name="TextBox 16">
              <a:extLst>
                <a:ext uri="{FF2B5EF4-FFF2-40B4-BE49-F238E27FC236}">
                  <a16:creationId xmlns:a16="http://schemas.microsoft.com/office/drawing/2014/main" xmlns="" id="{6013B0B3-D891-434E-AE78-FCE888B4B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640" y="5209910"/>
              <a:ext cx="23082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/>
                <a:t>Quarterly newsletter</a:t>
              </a:r>
            </a:p>
            <a:p>
              <a:pPr algn="ctr"/>
              <a:r>
                <a:rPr lang="en-US" altLang="en-US" dirty="0"/>
                <a:t>&gt;2000 subscribers</a:t>
              </a:r>
            </a:p>
          </p:txBody>
        </p:sp>
        <p:sp>
          <p:nvSpPr>
            <p:cNvPr id="28684" name="TextBox 17">
              <a:extLst>
                <a:ext uri="{FF2B5EF4-FFF2-40B4-BE49-F238E27FC236}">
                  <a16:creationId xmlns:a16="http://schemas.microsoft.com/office/drawing/2014/main" xmlns="" id="{AB781C99-7D5A-4E5A-B7D1-29DE01096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0414" y="5170840"/>
              <a:ext cx="23082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 err="1"/>
                <a:t>noaacoastsurvey</a:t>
              </a:r>
              <a:r>
                <a:rPr lang="en-US" altLang="en-US" dirty="0"/>
                <a:t>@</a:t>
              </a:r>
            </a:p>
            <a:p>
              <a:pPr algn="ctr"/>
              <a:r>
                <a:rPr lang="en-US" altLang="en-US" dirty="0"/>
                <a:t>wordpress.com</a:t>
              </a:r>
            </a:p>
            <a:p>
              <a:pPr algn="ctr"/>
              <a:r>
                <a:rPr lang="en-US" altLang="en-US" dirty="0"/>
                <a:t>450 followers</a:t>
              </a:r>
            </a:p>
          </p:txBody>
        </p:sp>
      </p:grpSp>
      <p:sp>
        <p:nvSpPr>
          <p:cNvPr id="28685" name="TextBox 18">
            <a:extLst>
              <a:ext uri="{FF2B5EF4-FFF2-40B4-BE49-F238E27FC236}">
                <a16:creationId xmlns:a16="http://schemas.microsoft.com/office/drawing/2014/main" xmlns="" id="{E9765279-3A11-4F95-A9C0-9AD2E474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6" y="2315524"/>
            <a:ext cx="3687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Revamped website--</a:t>
            </a:r>
          </a:p>
          <a:p>
            <a:r>
              <a:rPr lang="en-US" altLang="en-US" sz="2400" dirty="0"/>
              <a:t>nauticalcharts.noaa.gov</a:t>
            </a:r>
          </a:p>
        </p:txBody>
      </p:sp>
      <p:pic>
        <p:nvPicPr>
          <p:cNvPr id="28686" name="Picture 19">
            <a:extLst>
              <a:ext uri="{FF2B5EF4-FFF2-40B4-BE49-F238E27FC236}">
                <a16:creationId xmlns:a16="http://schemas.microsoft.com/office/drawing/2014/main" xmlns="" id="{1A034901-D3B4-4F1E-A8F5-1926E171F5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545" y="1943878"/>
            <a:ext cx="42037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18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Exchange </a:t>
            </a:r>
            <a:r>
              <a:rPr lang="en-US" dirty="0" err="1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Remote Sensing Workshop </a:t>
            </a:r>
          </a:p>
          <a:p>
            <a:pPr lvl="1"/>
            <a:r>
              <a:rPr lang="en-US" dirty="0"/>
              <a:t>September 2018 in Ottawa, Canada</a:t>
            </a:r>
          </a:p>
          <a:p>
            <a:pPr lvl="1"/>
            <a:r>
              <a:rPr lang="en-US" dirty="0"/>
              <a:t>Further information: </a:t>
            </a:r>
            <a:r>
              <a:rPr lang="en-US" dirty="0">
                <a:solidFill>
                  <a:schemeClr val="accent1"/>
                </a:solidFill>
              </a:rPr>
              <a:t>rene.chenier@dfo-mpo.gc.ca </a:t>
            </a:r>
          </a:p>
          <a:p>
            <a:r>
              <a:rPr lang="en-US" dirty="0"/>
              <a:t>Chart Adequacy Workshop</a:t>
            </a:r>
          </a:p>
          <a:p>
            <a:pPr lvl="1"/>
            <a:r>
              <a:rPr lang="en-US" dirty="0"/>
              <a:t>July annually in Silver Spring, Maryland, USA</a:t>
            </a:r>
          </a:p>
          <a:p>
            <a:pPr lvl="1"/>
            <a:r>
              <a:rPr lang="en-US" dirty="0"/>
              <a:t>Approximately a dozen students for one week, held at NOAA with GEBCO and UKHO support</a:t>
            </a:r>
          </a:p>
          <a:p>
            <a:pPr lvl="1"/>
            <a:r>
              <a:rPr lang="en-US" dirty="0"/>
              <a:t>Invitation to CBSC to nominate two candidates for 2019</a:t>
            </a:r>
          </a:p>
          <a:p>
            <a:pPr lvl="1"/>
            <a:r>
              <a:rPr lang="en-US" dirty="0"/>
              <a:t>Further information: </a:t>
            </a:r>
            <a:r>
              <a:rPr lang="en-US" dirty="0">
                <a:solidFill>
                  <a:schemeClr val="accent1"/>
                </a:solidFill>
              </a:rPr>
              <a:t>shachak.peeri@noaa.gov </a:t>
            </a:r>
          </a:p>
          <a:p>
            <a:r>
              <a:rPr lang="en-US" dirty="0"/>
              <a:t>Other: please see national reports on the USCHC website</a:t>
            </a:r>
          </a:p>
          <a:p>
            <a:pPr lvl="1"/>
            <a:r>
              <a:rPr lang="en-US" dirty="0"/>
              <a:t>Active now: University of Mississippi, University of New Hampshire, NOAA CAT B</a:t>
            </a:r>
          </a:p>
        </p:txBody>
      </p:sp>
    </p:spTree>
    <p:extLst>
      <p:ext uri="{BB962C8B-B14F-4D97-AF65-F5344CB8AC3E}">
        <p14:creationId xmlns:p14="http://schemas.microsoft.com/office/powerpoint/2010/main" val="411121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USCHC-42</a:t>
            </a:r>
            <a:br>
              <a:rPr lang="en-US" dirty="0"/>
            </a:br>
            <a:r>
              <a:rPr lang="en-US" dirty="0"/>
              <a:t>Biloxi, Mississippi,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18, 2019</a:t>
            </a:r>
          </a:p>
          <a:p>
            <a:r>
              <a:rPr lang="en-US" dirty="0"/>
              <a:t>In conjunction with U.S. Hydro March 19-22, 2019</a:t>
            </a:r>
          </a:p>
          <a:p>
            <a:r>
              <a:rPr lang="en-US" dirty="0"/>
              <a:t>http://ushydro2017.thsoa.org/about/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978" y="3678294"/>
            <a:ext cx="3242709" cy="2389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7" y="3418361"/>
            <a:ext cx="5087406" cy="33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USCHC-41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61" y="1886989"/>
            <a:ext cx="9784080" cy="4206240"/>
          </a:xfrm>
        </p:spPr>
        <p:txBody>
          <a:bodyPr/>
          <a:lstStyle/>
          <a:p>
            <a:r>
              <a:rPr lang="en-US" dirty="0"/>
              <a:t>March 26, 2018  in Victoria, British Columbia, Canada</a:t>
            </a:r>
          </a:p>
          <a:p>
            <a:r>
              <a:rPr lang="en-US" dirty="0"/>
              <a:t>Welcome Dr. Geneviève  </a:t>
            </a:r>
            <a:r>
              <a:rPr lang="en-US" dirty="0" err="1"/>
              <a:t>Béchard</a:t>
            </a:r>
            <a:r>
              <a:rPr lang="en-US" dirty="0"/>
              <a:t>, Dominion Hydrographer, Chair USCHC-41</a:t>
            </a:r>
          </a:p>
          <a:p>
            <a:r>
              <a:rPr lang="en-US" dirty="0"/>
              <a:t>Welcome IHO Director </a:t>
            </a:r>
            <a:r>
              <a:rPr lang="en-US" dirty="0" err="1"/>
              <a:t>Abri</a:t>
            </a:r>
            <a:r>
              <a:rPr lang="en-US" dirty="0"/>
              <a:t> </a:t>
            </a:r>
            <a:r>
              <a:rPr lang="en-US" dirty="0" err="1"/>
              <a:t>Kampfer</a:t>
            </a:r>
            <a:endParaRPr lang="en-US" dirty="0"/>
          </a:p>
          <a:p>
            <a:r>
              <a:rPr lang="en-US" dirty="0"/>
              <a:t>Robust participation (30+)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833" y="3045545"/>
            <a:ext cx="6318674" cy="367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4" y="3850901"/>
            <a:ext cx="3725955" cy="28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Victoria, a Beautiful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3564" y="1277361"/>
            <a:ext cx="3882613" cy="4909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60" y="1792934"/>
            <a:ext cx="5465799" cy="409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6689" y="2371643"/>
            <a:ext cx="4645738" cy="3484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66" y="1790926"/>
            <a:ext cx="6196989" cy="4647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295" y="1790928"/>
            <a:ext cx="6523340" cy="4892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08" y="1790926"/>
            <a:ext cx="6756098" cy="50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285270" cy="1320180"/>
          </a:xfrm>
        </p:spPr>
        <p:txBody>
          <a:bodyPr/>
          <a:lstStyle/>
          <a:p>
            <a:r>
              <a:rPr lang="en-US" dirty="0"/>
              <a:t>Notable DEVELOPMENTS since ircc-9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Continued implementation of Canada Ocean Protection Plan</a:t>
            </a:r>
          </a:p>
          <a:p>
            <a:r>
              <a:rPr lang="en-US" dirty="0"/>
              <a:t>Released the U.S. National Charting Plan (November 2017)</a:t>
            </a:r>
          </a:p>
          <a:p>
            <a:r>
              <a:rPr lang="en-US" dirty="0"/>
              <a:t>Seabed 2030</a:t>
            </a:r>
          </a:p>
          <a:p>
            <a:r>
              <a:rPr lang="en-US" dirty="0"/>
              <a:t>Supported S-100 + series of data standards</a:t>
            </a:r>
          </a:p>
          <a:p>
            <a:r>
              <a:rPr lang="en-US" dirty="0"/>
              <a:t>NOAA Precision Navigation Initiative   ??</a:t>
            </a:r>
          </a:p>
          <a:p>
            <a:r>
              <a:rPr lang="en-US" dirty="0"/>
              <a:t>CA and U.S. shared lessons learned in development of unmanned systems</a:t>
            </a:r>
          </a:p>
          <a:p>
            <a:r>
              <a:rPr lang="en-US" dirty="0"/>
              <a:t>USCHC representative to the CBSC:   Calvin Martin (USA)</a:t>
            </a:r>
          </a:p>
        </p:txBody>
      </p:sp>
    </p:spTree>
    <p:extLst>
      <p:ext uri="{BB962C8B-B14F-4D97-AF65-F5344CB8AC3E}">
        <p14:creationId xmlns:p14="http://schemas.microsoft.com/office/powerpoint/2010/main" val="290708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Seabed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25" y="2011680"/>
            <a:ext cx="7910280" cy="429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U.S. Gap Assessment completed (U.S. waters)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lvl="2"/>
            <a:r>
              <a:rPr lang="en-US" dirty="0"/>
              <a:t>Definition of "mapped" - equal to 1 sounding in a 100m cell with data collected between 1960 to present.</a:t>
            </a:r>
          </a:p>
          <a:p>
            <a:pPr lvl="2"/>
            <a:r>
              <a:rPr lang="en-US" dirty="0"/>
              <a:t>For details see “USCHC41-5Dii” presentation, IRCC Reference paper “Assessing Sounding Density for a Seabed 2030 Initiative”</a:t>
            </a:r>
            <a:r>
              <a:rPr lang="en-US" baseline="30000" dirty="0">
                <a:solidFill>
                  <a:schemeClr val="accent1"/>
                </a:solidFill>
              </a:rPr>
              <a:t>1</a:t>
            </a:r>
            <a:r>
              <a:rPr lang="en-US" dirty="0"/>
              <a:t> (Meredith Westington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/>
              <a:t>) </a:t>
            </a:r>
          </a:p>
          <a:p>
            <a:r>
              <a:rPr lang="en-US" dirty="0"/>
              <a:t>Canada</a:t>
            </a:r>
          </a:p>
          <a:p>
            <a:pPr lvl="1"/>
            <a:r>
              <a:rPr lang="en-US" dirty="0"/>
              <a:t>  Is making plans to contribute to Seabed 2030</a:t>
            </a:r>
          </a:p>
          <a:p>
            <a:pPr lvl="1"/>
            <a:r>
              <a:rPr lang="en-US" dirty="0"/>
              <a:t>-Has not completed a Gap Assessment similar to the U.S.</a:t>
            </a:r>
          </a:p>
          <a:p>
            <a:pPr lvl="1"/>
            <a:r>
              <a:rPr lang="en-US" dirty="0"/>
              <a:t>-Has generated a 100m non-navigation grid of its bathymetry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72510"/>
              </p:ext>
            </p:extLst>
          </p:nvPr>
        </p:nvGraphicFramePr>
        <p:xfrm>
          <a:off x="269124" y="2540000"/>
          <a:ext cx="1005718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50">
                  <a:extLst>
                    <a:ext uri="{9D8B030D-6E8A-4147-A177-3AD203B41FA5}">
                      <a16:colId xmlns:a16="http://schemas.microsoft.com/office/drawing/2014/main" xmlns="" val="3493933149"/>
                    </a:ext>
                  </a:extLst>
                </a:gridCol>
                <a:gridCol w="2528259">
                  <a:extLst>
                    <a:ext uri="{9D8B030D-6E8A-4147-A177-3AD203B41FA5}">
                      <a16:colId xmlns:a16="http://schemas.microsoft.com/office/drawing/2014/main" xmlns="" val="4177092987"/>
                    </a:ext>
                  </a:extLst>
                </a:gridCol>
                <a:gridCol w="2901404">
                  <a:extLst>
                    <a:ext uri="{9D8B030D-6E8A-4147-A177-3AD203B41FA5}">
                      <a16:colId xmlns:a16="http://schemas.microsoft.com/office/drawing/2014/main" xmlns="" val="1706502048"/>
                    </a:ext>
                  </a:extLst>
                </a:gridCol>
                <a:gridCol w="2911873">
                  <a:extLst>
                    <a:ext uri="{9D8B030D-6E8A-4147-A177-3AD203B41FA5}">
                      <a16:colId xmlns:a16="http://schemas.microsoft.com/office/drawing/2014/main" xmlns="" val="3348813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U.S. coastal waters and EEZ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 of U.S. waters “mapped”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U.S. waters “mapped” 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sq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nm) with modern surveys (&gt;1960)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Total area: EEZ and state/coastal waters (2018,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sq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nm)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95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Grand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1,490,100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3,592,000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1655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5915" y="6143154"/>
            <a:ext cx="625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https://www.eiseverywhere.com/ehome/chc-nsc2018/711593/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Meredith.Westington@noaa.gov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AD914F-2AAE-0F4C-BAD8-5134FAE41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15" b="-1"/>
          <a:stretch/>
        </p:blipFill>
        <p:spPr bwMode="auto">
          <a:xfrm>
            <a:off x="8456195" y="3957320"/>
            <a:ext cx="3735805" cy="29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2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78" y="274551"/>
            <a:ext cx="11454939" cy="1508760"/>
          </a:xfrm>
        </p:spPr>
        <p:txBody>
          <a:bodyPr>
            <a:normAutofit/>
          </a:bodyPr>
          <a:lstStyle/>
          <a:p>
            <a:r>
              <a:rPr lang="en-US" dirty="0"/>
              <a:t>Evolving chart advisory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USCHC Chart Advisory Committee under consideration to be </a:t>
            </a:r>
            <a:r>
              <a:rPr lang="en-US" dirty="0" err="1"/>
              <a:t>rescoped</a:t>
            </a:r>
            <a:r>
              <a:rPr lang="en-US" dirty="0"/>
              <a:t> as the “Hydrographic Geospatial Products and Services Committee”</a:t>
            </a:r>
          </a:p>
          <a:p>
            <a:pPr lvl="1"/>
            <a:endParaRPr lang="en-US" dirty="0"/>
          </a:p>
          <a:p>
            <a:r>
              <a:rPr lang="en-US" dirty="0"/>
              <a:t>Draft Terms of Reference under review</a:t>
            </a:r>
          </a:p>
          <a:p>
            <a:r>
              <a:rPr lang="en-US" dirty="0"/>
              <a:t>Focus expanded to include:</a:t>
            </a:r>
          </a:p>
          <a:p>
            <a:pPr lvl="2"/>
            <a:r>
              <a:rPr lang="en-US" dirty="0"/>
              <a:t>Dynamic services such as real-time tides and currents</a:t>
            </a:r>
          </a:p>
          <a:p>
            <a:pPr lvl="2"/>
            <a:r>
              <a:rPr lang="en-US" dirty="0"/>
              <a:t>MSDI</a:t>
            </a:r>
          </a:p>
          <a:p>
            <a:pPr lvl="2"/>
            <a:r>
              <a:rPr lang="en-US" dirty="0"/>
              <a:t>Grid-based ENC scheme in trans-boundary waters</a:t>
            </a:r>
          </a:p>
        </p:txBody>
      </p:sp>
    </p:spTree>
    <p:extLst>
      <p:ext uri="{BB962C8B-B14F-4D97-AF65-F5344CB8AC3E}">
        <p14:creationId xmlns:p14="http://schemas.microsoft.com/office/powerpoint/2010/main" val="286355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Canadian Hydrographic Service 2018-2028 Strategic Directions and Quality Policy released (January 2018) </a:t>
            </a:r>
          </a:p>
          <a:p>
            <a:pPr lvl="1"/>
            <a:r>
              <a:rPr lang="en-US" sz="1200" dirty="0"/>
              <a:t>http://www.charts.gc.ca/documents/help-aide/strategicdirections-orientationsstrategiques-eng.pdf</a:t>
            </a:r>
          </a:p>
          <a:p>
            <a:r>
              <a:rPr lang="en-US" dirty="0"/>
              <a:t>NOAA </a:t>
            </a:r>
          </a:p>
          <a:p>
            <a:pPr lvl="1"/>
            <a:r>
              <a:rPr lang="en-US" dirty="0"/>
              <a:t>National Charting Plan published November 2017 (</a:t>
            </a:r>
            <a:r>
              <a:rPr lang="en-US" sz="1400" dirty="0"/>
              <a:t>https://</a:t>
            </a:r>
            <a:r>
              <a:rPr lang="en-US" sz="1400" dirty="0" err="1"/>
              <a:t>nauticalcharts.noaa.gov</a:t>
            </a:r>
            <a:r>
              <a:rPr lang="en-US" sz="1400" dirty="0"/>
              <a:t>/publications/docs/national-charting-plan.pdf )</a:t>
            </a:r>
          </a:p>
          <a:p>
            <a:pPr lvl="1"/>
            <a:r>
              <a:rPr lang="en-US" dirty="0"/>
              <a:t>Unmanned Systems Roadmap published 2017 </a:t>
            </a:r>
            <a:r>
              <a:rPr lang="en-US" sz="1400" dirty="0"/>
              <a:t>https://</a:t>
            </a:r>
            <a:r>
              <a:rPr lang="en-US" sz="1400" dirty="0" err="1"/>
              <a:t>ocsdata.ncd.noaa.gov</a:t>
            </a:r>
            <a:r>
              <a:rPr lang="en-US" sz="1400" dirty="0"/>
              <a:t>/HSRP/documents/meeting-docs/2017/September%202017-Portsmouth%20NH/other-docs/Executive%20Summary%20of%20OCS%20Autonomous%20Systems%20Roadmap.pdf</a:t>
            </a:r>
          </a:p>
          <a:p>
            <a:pPr lvl="1"/>
            <a:r>
              <a:rPr lang="en-US" dirty="0"/>
              <a:t>Office of Coast Survey Strategic Plan (2015-2019) will be renewed this year.  </a:t>
            </a:r>
          </a:p>
          <a:p>
            <a:r>
              <a:rPr lang="en-US" dirty="0"/>
              <a:t>CA and U.S. </a:t>
            </a:r>
            <a:r>
              <a:rPr lang="en-US"/>
              <a:t>participating on the IHO Council SPRWG</a:t>
            </a:r>
          </a:p>
        </p:txBody>
      </p:sp>
    </p:spTree>
    <p:extLst>
      <p:ext uri="{BB962C8B-B14F-4D97-AF65-F5344CB8AC3E}">
        <p14:creationId xmlns:p14="http://schemas.microsoft.com/office/powerpoint/2010/main" val="68063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9213" y="284672"/>
            <a:ext cx="3409195" cy="6116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0" y="556067"/>
            <a:ext cx="7691717" cy="5943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699" y="83127"/>
            <a:ext cx="708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CHS and NOAA looking to rescale ENCs: transboundary implications?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92" y="6499666"/>
            <a:ext cx="794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impact study: Great Lakes region.   </a:t>
            </a:r>
            <a:r>
              <a:rPr lang="en-US" i="1" dirty="0"/>
              <a:t>Graphic  is for illustration purposes </a:t>
            </a:r>
            <a:r>
              <a:rPr lang="en-US" dirty="0"/>
              <a:t>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213" y="400347"/>
            <a:ext cx="3426249" cy="62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314"/>
            <a:ext cx="10190165" cy="57797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Ocean Protection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255" y="2046637"/>
            <a:ext cx="8130479" cy="4479292"/>
          </a:xfrm>
        </p:spPr>
      </p:pic>
      <p:sp>
        <p:nvSpPr>
          <p:cNvPr id="3" name="TextBox 2"/>
          <p:cNvSpPr txBox="1"/>
          <p:nvPr/>
        </p:nvSpPr>
        <p:spPr>
          <a:xfrm>
            <a:off x="149629" y="2046637"/>
            <a:ext cx="183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Dave Prince, CHS</a:t>
            </a:r>
          </a:p>
        </p:txBody>
      </p:sp>
    </p:spTree>
    <p:extLst>
      <p:ext uri="{BB962C8B-B14F-4D97-AF65-F5344CB8AC3E}">
        <p14:creationId xmlns:p14="http://schemas.microsoft.com/office/powerpoint/2010/main" val="108081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838</TotalTime>
  <Words>785</Words>
  <Application>Microsoft Office PowerPoint</Application>
  <PresentationFormat>Widescreen</PresentationFormat>
  <Paragraphs>104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Banded</vt:lpstr>
      <vt:lpstr>USCHC Report</vt:lpstr>
      <vt:lpstr>USCHC-41</vt:lpstr>
      <vt:lpstr>Victoria, a Beautiful City</vt:lpstr>
      <vt:lpstr>Notable DEVELOPMENTS since ircc-9   </vt:lpstr>
      <vt:lpstr>Seabed 2030</vt:lpstr>
      <vt:lpstr>Evolving chart advisory Committee</vt:lpstr>
      <vt:lpstr>Strategic Planning </vt:lpstr>
      <vt:lpstr>PowerPoint Presentation</vt:lpstr>
      <vt:lpstr>Ocean Protection Plan</vt:lpstr>
      <vt:lpstr>Communications (NOAA)</vt:lpstr>
      <vt:lpstr>Technical Exchange OpportunitiES</vt:lpstr>
      <vt:lpstr>USCHC-42 Biloxi, Mississippi, USA</vt:lpstr>
    </vt:vector>
  </TitlesOfParts>
  <Company>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USCHC Report</dc:title>
  <dc:creator>Jonathan Justi</dc:creator>
  <cp:lastModifiedBy>Alberto Costa Neves</cp:lastModifiedBy>
  <cp:revision>66</cp:revision>
  <cp:lastPrinted>2018-05-25T19:30:32Z</cp:lastPrinted>
  <dcterms:created xsi:type="dcterms:W3CDTF">2018-04-03T13:24:50Z</dcterms:created>
  <dcterms:modified xsi:type="dcterms:W3CDTF">2018-06-14T09:20:37Z</dcterms:modified>
</cp:coreProperties>
</file>