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75" r:id="rId2"/>
    <p:sldId id="276" r:id="rId3"/>
    <p:sldId id="280" r:id="rId4"/>
    <p:sldId id="283" r:id="rId5"/>
    <p:sldId id="279" r:id="rId6"/>
    <p:sldId id="281" r:id="rId7"/>
    <p:sldId id="277" r:id="rId8"/>
    <p:sldId id="285" r:id="rId9"/>
    <p:sldId id="282" r:id="rId10"/>
    <p:sldId id="278" r:id="rId1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Tech" initials="Abri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02" autoAdjust="0"/>
    <p:restoredTop sz="94660"/>
  </p:normalViewPr>
  <p:slideViewPr>
    <p:cSldViewPr snapToGrid="0">
      <p:cViewPr varScale="1">
        <p:scale>
          <a:sx n="76" d="100"/>
          <a:sy n="76" d="100"/>
        </p:scale>
        <p:origin x="-84" y="-49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A9B22A-55EC-4A68-A1AE-1A1AE03C8C30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ho.in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682" y="505706"/>
            <a:ext cx="9144000" cy="784432"/>
          </a:xfrm>
        </p:spPr>
        <p:txBody>
          <a:bodyPr>
            <a:normAutofit/>
          </a:bodyPr>
          <a:lstStyle/>
          <a:p>
            <a:r>
              <a:rPr lang="en-AU" dirty="0" smtClean="0"/>
              <a:t>Hydrographic Services and Standards Committee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HSSC-10</a:t>
            </a:r>
            <a:r>
              <a:rPr lang="de-DE" dirty="0"/>
              <a:t>, Rostock-Warnemünde, </a:t>
            </a:r>
            <a:r>
              <a:rPr lang="de-DE" dirty="0" smtClean="0"/>
              <a:t>Germany, 14 -17 May 2018</a:t>
            </a:r>
          </a:p>
        </p:txBody>
      </p:sp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1524000" y="2045729"/>
            <a:ext cx="9144000" cy="29990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3600" dirty="0"/>
              <a:t>Report </a:t>
            </a:r>
            <a:r>
              <a:rPr lang="en-AU" sz="3600" dirty="0" smtClean="0"/>
              <a:t>of the</a:t>
            </a:r>
            <a:br>
              <a:rPr lang="en-AU" sz="3600" dirty="0" smtClean="0"/>
            </a:br>
            <a:r>
              <a:rPr lang="en-AU" sz="3600" dirty="0" smtClean="0"/>
              <a:t> </a:t>
            </a:r>
            <a:endParaRPr lang="en-AU" sz="3600" dirty="0"/>
          </a:p>
          <a:p>
            <a:pPr>
              <a:defRPr/>
            </a:pPr>
            <a:r>
              <a:rPr lang="en-AU" sz="3600" dirty="0"/>
              <a:t>Data Quality Working Group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endParaRPr lang="en-AU" sz="3600" dirty="0"/>
          </a:p>
          <a:p>
            <a:pPr eaLnBrk="1" hangingPunct="1">
              <a:defRPr/>
            </a:pPr>
            <a:endParaRPr lang="en-A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628351" y="5035463"/>
            <a:ext cx="4196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Presented by </a:t>
            </a:r>
            <a:r>
              <a:rPr lang="en-US" dirty="0" err="1" smtClean="0"/>
              <a:t>Rogier</a:t>
            </a:r>
            <a:r>
              <a:rPr lang="en-US" dirty="0" smtClean="0"/>
              <a:t> Broekman,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Action requested of HSSC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Note this report;</a:t>
            </a:r>
          </a:p>
          <a:p>
            <a:pPr algn="just">
              <a:defRPr/>
            </a:pPr>
            <a:r>
              <a:rPr lang="en-GB" dirty="0" smtClean="0"/>
              <a:t>Approve the title of S-67;</a:t>
            </a:r>
          </a:p>
          <a:p>
            <a:pPr algn="just">
              <a:defRPr/>
            </a:pPr>
            <a:r>
              <a:rPr lang="en-GB" dirty="0" smtClean="0"/>
              <a:t>Endorse the tasks in the DQWG Work Plan 2018-2020.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HSSC-10</a:t>
            </a:r>
            <a:r>
              <a:rPr lang="de-DE" dirty="0"/>
              <a:t>, Rostock-Warnemünde, </a:t>
            </a:r>
            <a:r>
              <a:rPr lang="de-DE" dirty="0" smtClean="0"/>
              <a:t>Germany, </a:t>
            </a:r>
            <a:r>
              <a:rPr lang="de-DE" smtClean="0"/>
              <a:t>14 -17 </a:t>
            </a:r>
            <a:r>
              <a:rPr lang="de-DE" dirty="0" smtClean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129635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Principal activities and achievements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Membership</a:t>
            </a:r>
          </a:p>
          <a:p>
            <a:pPr lvl="1" algn="just">
              <a:defRPr/>
            </a:pPr>
            <a:r>
              <a:rPr lang="en-GB" sz="2800" dirty="0" smtClean="0"/>
              <a:t>15 Member States (Canada, Denmark, Japan, Indonesia joined)</a:t>
            </a:r>
          </a:p>
          <a:p>
            <a:pPr lvl="1" algn="just">
              <a:defRPr/>
            </a:pPr>
            <a:r>
              <a:rPr lang="en-GB" sz="2800" dirty="0" smtClean="0"/>
              <a:t>4 Expert Contributor (PRIMAR, IC-ENC joined)</a:t>
            </a:r>
          </a:p>
          <a:p>
            <a:pPr lvl="1" algn="just">
              <a:defRPr/>
            </a:pPr>
            <a:endParaRPr lang="en-GB" sz="2800" dirty="0"/>
          </a:p>
          <a:p>
            <a:pPr marL="230400" lvl="1" indent="-230400" algn="just">
              <a:defRPr/>
            </a:pPr>
            <a:r>
              <a:rPr lang="en-GB" sz="2800" dirty="0" smtClean="0"/>
              <a:t>Meetings</a:t>
            </a:r>
          </a:p>
          <a:p>
            <a:pPr marL="687600" lvl="2" indent="-230400" algn="just">
              <a:defRPr/>
            </a:pPr>
            <a:r>
              <a:rPr lang="en-GB" sz="2800" dirty="0" smtClean="0"/>
              <a:t>DQWG-13, </a:t>
            </a:r>
            <a:r>
              <a:rPr lang="en-GB" sz="2800" dirty="0" smtClean="0"/>
              <a:t>15-19 January </a:t>
            </a:r>
            <a:r>
              <a:rPr lang="en-GB" sz="2800" dirty="0" smtClean="0"/>
              <a:t>2018, IHO Secretariat, Monaco</a:t>
            </a:r>
          </a:p>
          <a:p>
            <a:pPr marL="687600" lvl="2" indent="-230400" algn="just">
              <a:defRPr/>
            </a:pPr>
            <a:endParaRPr lang="en-GB" sz="2800" dirty="0"/>
          </a:p>
          <a:p>
            <a:pPr marL="230400" lvl="2" indent="-230400" algn="just">
              <a:defRPr/>
            </a:pPr>
            <a:r>
              <a:rPr lang="en-GB" sz="2800" dirty="0" smtClean="0"/>
              <a:t>Letters</a:t>
            </a:r>
          </a:p>
          <a:p>
            <a:pPr marL="687600" lvl="2" indent="-230400" algn="just">
              <a:defRPr/>
            </a:pPr>
            <a:r>
              <a:rPr lang="en-GB" sz="2800" dirty="0" smtClean="0"/>
              <a:t>01/2018: Data Quality Checklist</a:t>
            </a:r>
          </a:p>
          <a:p>
            <a:pPr marL="687600" lvl="2" indent="-230400" algn="just">
              <a:defRPr/>
            </a:pPr>
            <a:r>
              <a:rPr lang="en-GB" sz="2800" dirty="0" smtClean="0"/>
              <a:t>02/2018: Methodology for the display of quality information</a:t>
            </a:r>
            <a:endParaRPr lang="en-GB" sz="28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HSSC-10</a:t>
            </a:r>
            <a:r>
              <a:rPr lang="de-DE" dirty="0"/>
              <a:t>, Rostock-Warnemünde, </a:t>
            </a:r>
            <a:r>
              <a:rPr lang="de-DE" dirty="0" smtClean="0"/>
              <a:t>Germany, 14 -17 May 2018</a:t>
            </a:r>
          </a:p>
        </p:txBody>
      </p:sp>
    </p:spTree>
    <p:extLst>
      <p:ext uri="{BB962C8B-B14F-4D97-AF65-F5344CB8AC3E}">
        <p14:creationId xmlns:p14="http://schemas.microsoft.com/office/powerpoint/2010/main" val="33860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Principal activities and achievements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sz="2800" dirty="0" smtClean="0"/>
              <a:t>Two day workshop at meeting 13</a:t>
            </a:r>
          </a:p>
          <a:p>
            <a:pPr lvl="1" algn="just">
              <a:defRPr/>
            </a:pPr>
            <a:r>
              <a:rPr lang="en-GB" sz="2800" dirty="0" smtClean="0"/>
              <a:t>Review of section of the data classification and encoding guide</a:t>
            </a:r>
          </a:p>
          <a:p>
            <a:pPr lvl="1" algn="just">
              <a:defRPr/>
            </a:pPr>
            <a:r>
              <a:rPr lang="en-GB" sz="2800" dirty="0" smtClean="0"/>
              <a:t>Best practices on the use of CATZOC by HO’s</a:t>
            </a:r>
          </a:p>
          <a:p>
            <a:pPr lvl="1" algn="just">
              <a:defRPr/>
            </a:pPr>
            <a:r>
              <a:rPr lang="en-GB" sz="2800" dirty="0" smtClean="0"/>
              <a:t>How HO’s, members of DQWG allocate CATZOC values (S-57)</a:t>
            </a:r>
          </a:p>
          <a:p>
            <a:pPr lvl="1" algn="just">
              <a:defRPr/>
            </a:pPr>
            <a:r>
              <a:rPr lang="en-GB" sz="2800" dirty="0" smtClean="0"/>
              <a:t>How HO’s, members of DQWG will allocate Quality of Bathymetric Data values (S-101)</a:t>
            </a:r>
          </a:p>
          <a:p>
            <a:pPr marL="241200" lvl="1" indent="-241200" algn="just">
              <a:defRPr/>
            </a:pPr>
            <a:r>
              <a:rPr lang="en-GB" sz="2800" dirty="0" smtClean="0"/>
              <a:t>Development of a data quality checklist (DQWG Letter 01/2018)</a:t>
            </a:r>
            <a:endParaRPr lang="en-GB" sz="2800" dirty="0"/>
          </a:p>
          <a:p>
            <a:pPr marL="241200" lvl="1" indent="-241200" algn="just">
              <a:defRPr/>
            </a:pPr>
            <a:r>
              <a:rPr lang="en-GB" sz="2800" dirty="0" smtClean="0"/>
              <a:t>Consider mismatch between S-44 and CATZOC</a:t>
            </a:r>
          </a:p>
          <a:p>
            <a:pPr marL="241200" lvl="1" indent="-241200" algn="just">
              <a:defRPr/>
            </a:pPr>
            <a:r>
              <a:rPr lang="en-GB" sz="2800" dirty="0" smtClean="0"/>
              <a:t>Reviewed S-100 based product specifications (NIPWG, TWCWG, S-102)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HSSC-10</a:t>
            </a:r>
            <a:r>
              <a:rPr lang="de-DE" dirty="0"/>
              <a:t>, Rostock-Warnemünde, </a:t>
            </a:r>
            <a:r>
              <a:rPr lang="de-DE" dirty="0" smtClean="0"/>
              <a:t>Germany, 14 -17 May 2018</a:t>
            </a:r>
          </a:p>
        </p:txBody>
      </p:sp>
    </p:spTree>
    <p:extLst>
      <p:ext uri="{BB962C8B-B14F-4D97-AF65-F5344CB8AC3E}">
        <p14:creationId xmlns:p14="http://schemas.microsoft.com/office/powerpoint/2010/main" val="177065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Principal activities and achievements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022050"/>
              </p:ext>
            </p:extLst>
          </p:nvPr>
        </p:nvGraphicFramePr>
        <p:xfrm>
          <a:off x="603402" y="2155630"/>
          <a:ext cx="1064101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305"/>
                <a:gridCol w="4684734"/>
                <a:gridCol w="977030"/>
                <a:gridCol w="1139869"/>
                <a:gridCol w="314007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 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Remarks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 checklist on data</a:t>
                      </a:r>
                      <a:r>
                        <a:rPr lang="en-US" baseline="0" dirty="0" smtClean="0"/>
                        <a:t> quality components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Ongoing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Publication at HSSC-11?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Review S-101 Data Classification Encoding</a:t>
                      </a:r>
                      <a:r>
                        <a:rPr lang="en-US" baseline="0" dirty="0" smtClean="0"/>
                        <a:t> Guide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Delivered</a:t>
                      </a:r>
                      <a:r>
                        <a:rPr lang="en-US" baseline="0" dirty="0" smtClean="0"/>
                        <a:t> to S-100 WG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Collect best practise</a:t>
                      </a:r>
                      <a:r>
                        <a:rPr lang="en-US" baseline="0" dirty="0" smtClean="0"/>
                        <a:t> of the use of CATZOC from HO’s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Received and used at </a:t>
                      </a:r>
                    </a:p>
                    <a:p>
                      <a:r>
                        <a:rPr lang="en-US" dirty="0" smtClean="0"/>
                        <a:t>DQWG-13.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Collect best practise on how to assess ZOC from surveys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Ongoing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AU, FR, US provided.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HSSC-10</a:t>
            </a:r>
            <a:r>
              <a:rPr lang="de-DE" dirty="0"/>
              <a:t>, Rostock-Warnemünde, </a:t>
            </a:r>
            <a:r>
              <a:rPr lang="de-DE" dirty="0" smtClean="0"/>
              <a:t>Germany, 14 -17 May 2018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65129" y="1127342"/>
            <a:ext cx="7528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DQWG WORK PLAN 2018-2019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613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Problems or outstanding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Many comments </a:t>
            </a:r>
            <a:r>
              <a:rPr lang="en-GB" dirty="0" smtClean="0"/>
              <a:t>on </a:t>
            </a:r>
            <a:r>
              <a:rPr lang="en-GB" dirty="0" smtClean="0"/>
              <a:t>S-67 draft – rework is needed. (ref HSSC 9/36)</a:t>
            </a:r>
          </a:p>
          <a:p>
            <a:pPr algn="just">
              <a:defRPr/>
            </a:pPr>
            <a:r>
              <a:rPr lang="en-GB" dirty="0" smtClean="0"/>
              <a:t>Title of S-67 changed to “Mariners Guide to the Accuracy of Depth Information in Electronic Navigational Charts.”</a:t>
            </a:r>
          </a:p>
          <a:p>
            <a:pPr algn="just">
              <a:defRPr/>
            </a:pPr>
            <a:r>
              <a:rPr lang="en-GB" dirty="0" smtClean="0"/>
              <a:t>Various definitions and meanings of the words accuracy and uncertainty </a:t>
            </a:r>
            <a:r>
              <a:rPr lang="en-GB" dirty="0" smtClean="0"/>
              <a:t>in IHO documents and their usage.</a:t>
            </a:r>
          </a:p>
          <a:p>
            <a:pPr algn="just">
              <a:defRPr/>
            </a:pPr>
            <a:r>
              <a:rPr lang="en-GB" dirty="0" smtClean="0"/>
              <a:t>Need to get in touch with ECDIS producers and end users </a:t>
            </a:r>
            <a:r>
              <a:rPr lang="en-US" dirty="0"/>
              <a:t>to get their input on methodology for the display of quality </a:t>
            </a:r>
            <a:r>
              <a:rPr lang="en-US" dirty="0" smtClean="0"/>
              <a:t>information.</a:t>
            </a:r>
            <a:endParaRPr lang="en-GB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HSSC-10</a:t>
            </a:r>
            <a:r>
              <a:rPr lang="de-DE" dirty="0"/>
              <a:t>, Rostock-Warnemünde, </a:t>
            </a:r>
            <a:r>
              <a:rPr lang="de-DE" dirty="0" smtClean="0"/>
              <a:t>Germany, 14-17 May 2018</a:t>
            </a:r>
          </a:p>
        </p:txBody>
      </p:sp>
    </p:spTree>
    <p:extLst>
      <p:ext uri="{BB962C8B-B14F-4D97-AF65-F5344CB8AC3E}">
        <p14:creationId xmlns:p14="http://schemas.microsoft.com/office/powerpoint/2010/main" val="292940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Problems or outstanding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1" y="1340769"/>
            <a:ext cx="4519534" cy="438362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Dilemma between harmonized encoding of quality information and the allowable input into a </a:t>
            </a:r>
            <a:r>
              <a:rPr lang="en-GB" dirty="0" err="1" smtClean="0"/>
              <a:t>datamodel</a:t>
            </a:r>
            <a:r>
              <a:rPr lang="en-GB" dirty="0" smtClean="0"/>
              <a:t>. </a:t>
            </a:r>
          </a:p>
          <a:p>
            <a:pPr>
              <a:defRPr/>
            </a:pPr>
            <a:r>
              <a:rPr lang="en-GB" dirty="0" smtClean="0"/>
              <a:t>HO’s use workarounds in current S-57 model.</a:t>
            </a:r>
          </a:p>
          <a:p>
            <a:pPr>
              <a:defRPr/>
            </a:pPr>
            <a:r>
              <a:rPr lang="en-GB" dirty="0" smtClean="0"/>
              <a:t>Harmonized encoding is a non-HSSC issue.</a:t>
            </a:r>
          </a:p>
          <a:p>
            <a:pPr marL="0" indent="0" algn="just">
              <a:buNone/>
              <a:defRPr/>
            </a:pPr>
            <a:endParaRPr lang="en-GB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HSSC-10</a:t>
            </a:r>
            <a:r>
              <a:rPr lang="de-DE" dirty="0"/>
              <a:t>, Rostock-Warnemünde, </a:t>
            </a:r>
            <a:r>
              <a:rPr lang="de-DE" dirty="0" smtClean="0"/>
              <a:t>Germany, 14-17 May 2018</a:t>
            </a:r>
          </a:p>
        </p:txBody>
      </p:sp>
      <p:sp>
        <p:nvSpPr>
          <p:cNvPr id="13" name="Left-Right Arrow 12"/>
          <p:cNvSpPr/>
          <p:nvPr/>
        </p:nvSpPr>
        <p:spPr>
          <a:xfrm>
            <a:off x="7033362" y="2999974"/>
            <a:ext cx="3645074" cy="5386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-Right Arrow 13"/>
          <p:cNvSpPr/>
          <p:nvPr/>
        </p:nvSpPr>
        <p:spPr>
          <a:xfrm rot="5400000">
            <a:off x="7039624" y="2999974"/>
            <a:ext cx="3645074" cy="5386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033362" y="3745282"/>
            <a:ext cx="1446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S-57, encoding not harmonized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231677" y="3747369"/>
            <a:ext cx="1446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S-101, encoding not harmonized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33361" y="1743205"/>
            <a:ext cx="1446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S-57, encoding is harmonized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231677" y="1895605"/>
            <a:ext cx="1446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S-101, encoding is harmonized</a:t>
            </a:r>
            <a:endParaRPr lang="en-US" dirty="0"/>
          </a:p>
        </p:txBody>
      </p:sp>
      <p:sp>
        <p:nvSpPr>
          <p:cNvPr id="27" name="Oval Callout 26"/>
          <p:cNvSpPr/>
          <p:nvPr/>
        </p:nvSpPr>
        <p:spPr>
          <a:xfrm>
            <a:off x="5498927" y="4156842"/>
            <a:ext cx="1434228" cy="845517"/>
          </a:xfrm>
          <a:prstGeom prst="wedgeEllipseCallout">
            <a:avLst>
              <a:gd name="adj1" fmla="val 56634"/>
              <a:gd name="adj2" fmla="val -4708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NOW</a:t>
            </a:r>
            <a:endParaRPr lang="en-US" dirty="0"/>
          </a:p>
        </p:txBody>
      </p:sp>
      <p:sp>
        <p:nvSpPr>
          <p:cNvPr id="28" name="Oval Callout 27"/>
          <p:cNvSpPr/>
          <p:nvPr/>
        </p:nvSpPr>
        <p:spPr>
          <a:xfrm>
            <a:off x="10108504" y="997897"/>
            <a:ext cx="1386213" cy="897708"/>
          </a:xfrm>
          <a:prstGeom prst="wedgeEllipseCallout">
            <a:avLst>
              <a:gd name="adj1" fmla="val -46600"/>
              <a:gd name="adj2" fmla="val 6030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13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Future work programme (1)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1832"/>
              </p:ext>
            </p:extLst>
          </p:nvPr>
        </p:nvGraphicFramePr>
        <p:xfrm>
          <a:off x="716137" y="1855005"/>
          <a:ext cx="10641010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622"/>
                <a:gridCol w="5010411"/>
                <a:gridCol w="1039660"/>
                <a:gridCol w="1077238"/>
                <a:gridCol w="290207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 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Remarks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 of a “minimum”</a:t>
                      </a:r>
                      <a:r>
                        <a:rPr lang="en-US" baseline="0" dirty="0" smtClean="0"/>
                        <a:t> standard for data validation in S-1xx based products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Ongoing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 HSSC9/16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Review S-100 section 4C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Ongoing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Related</a:t>
                      </a:r>
                      <a:r>
                        <a:rPr lang="en-US" baseline="0" dirty="0" smtClean="0"/>
                        <a:t> to DQ Checklist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</a:t>
                      </a:r>
                      <a:r>
                        <a:rPr lang="en-US" baseline="0" dirty="0" smtClean="0"/>
                        <a:t> recommendation for a guidance documentation on how to populate CATZOC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Planned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 IHO CL 50/2017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 guidance documentation on the transition</a:t>
                      </a:r>
                      <a:r>
                        <a:rPr lang="en-US" baseline="0" dirty="0" smtClean="0"/>
                        <a:t> from S-57 CATZOC to S-101 Quality of Bathymetric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Planned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DQWG</a:t>
                      </a:r>
                      <a:r>
                        <a:rPr lang="en-US" baseline="0" dirty="0" smtClean="0"/>
                        <a:t> meeting 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Development of a Minimum Standard</a:t>
                      </a:r>
                      <a:r>
                        <a:rPr lang="en-US" baseline="0" dirty="0" smtClean="0"/>
                        <a:t> for Data Validation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Planned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After completion</a:t>
                      </a:r>
                      <a:r>
                        <a:rPr lang="en-US" baseline="0" dirty="0" smtClean="0"/>
                        <a:t> of DQ Checklist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HSSC-10</a:t>
            </a:r>
            <a:r>
              <a:rPr lang="de-DE" dirty="0"/>
              <a:t>, Rostock-Warnemünde, </a:t>
            </a:r>
            <a:r>
              <a:rPr lang="de-DE" dirty="0" smtClean="0"/>
              <a:t>Germany, 14 -17 May 2018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65129" y="1127342"/>
            <a:ext cx="7528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DQWG WORK PLAN 2018-2020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678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Future work programme (2)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649069"/>
              </p:ext>
            </p:extLst>
          </p:nvPr>
        </p:nvGraphicFramePr>
        <p:xfrm>
          <a:off x="716137" y="1855005"/>
          <a:ext cx="1064101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622"/>
                <a:gridCol w="5010411"/>
                <a:gridCol w="1039660"/>
                <a:gridCol w="1077238"/>
                <a:gridCol w="290207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 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Remarks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Submit</a:t>
                      </a:r>
                      <a:r>
                        <a:rPr lang="en-US" baseline="0" dirty="0" smtClean="0"/>
                        <a:t> Edition 1.0.0 of S-67 for endorsement by HSSC.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Ongoing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HSSC-11</a:t>
                      </a:r>
                      <a:r>
                        <a:rPr lang="en-US" baseline="0" dirty="0" smtClean="0"/>
                        <a:t> submission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Consider a video version of S-67 when approved by 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Planned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Include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S-101?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Continue</a:t>
                      </a:r>
                      <a:r>
                        <a:rPr lang="en-US" baseline="0" dirty="0" smtClean="0"/>
                        <a:t> development of Portrayal Methodology of bathymetry quality in S-101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Ongoing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Paper:</a:t>
                      </a:r>
                      <a:r>
                        <a:rPr lang="en-US" baseline="0" dirty="0" smtClean="0"/>
                        <a:t> Methodology for the display of quality information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Invite industry partners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smtClean="0"/>
                        <a:t>ECDIS producers) </a:t>
                      </a:r>
                      <a:r>
                        <a:rPr lang="en-US" baseline="0" dirty="0" smtClean="0"/>
                        <a:t>and end users to get their input on methodology </a:t>
                      </a:r>
                      <a:r>
                        <a:rPr lang="en-US" baseline="0" dirty="0" smtClean="0"/>
                        <a:t>for the display of quality 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Planned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DQWG-14 invitation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HSSC-10</a:t>
            </a:r>
            <a:r>
              <a:rPr lang="de-DE" dirty="0"/>
              <a:t>, Rostock-Warnemünde, </a:t>
            </a:r>
            <a:r>
              <a:rPr lang="de-DE" dirty="0" smtClean="0"/>
              <a:t>Germany, 14 -17 May 2018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65129" y="1127342"/>
            <a:ext cx="7528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DQWG WORK PLAN 2018-2020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893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Items of Note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DQWG Reference Documents</a:t>
            </a:r>
          </a:p>
          <a:p>
            <a:pPr lvl="1" algn="just">
              <a:defRPr/>
            </a:pPr>
            <a:r>
              <a:rPr lang="en-GB" sz="2800" dirty="0" smtClean="0">
                <a:hlinkClick r:id="rId2"/>
              </a:rPr>
              <a:t>www.iho.int</a:t>
            </a:r>
            <a:r>
              <a:rPr lang="en-GB" sz="2800" dirty="0" smtClean="0"/>
              <a:t> -&gt; HSSC -&gt; DQWG -&gt; Reference Documents</a:t>
            </a:r>
          </a:p>
          <a:p>
            <a:pPr lvl="1" algn="just">
              <a:defRPr/>
            </a:pPr>
            <a:r>
              <a:rPr lang="en-GB" sz="2800" dirty="0" smtClean="0"/>
              <a:t>National Methodologies from survey data to CATZOC values</a:t>
            </a:r>
          </a:p>
          <a:p>
            <a:pPr lvl="1">
              <a:defRPr/>
            </a:pPr>
            <a:r>
              <a:rPr lang="en-GB" sz="2800" dirty="0" smtClean="0"/>
              <a:t>National Methodologies how to generalize quality information at various scales (planned)</a:t>
            </a:r>
          </a:p>
          <a:p>
            <a:pPr marL="241200" lvl="1">
              <a:defRPr/>
            </a:pPr>
            <a:endParaRPr lang="en-GB" sz="2800" dirty="0" smtClean="0"/>
          </a:p>
          <a:p>
            <a:pPr marL="241200" lvl="1">
              <a:defRPr/>
            </a:pPr>
            <a:r>
              <a:rPr lang="en-GB" sz="2800" dirty="0" smtClean="0"/>
              <a:t>Invite </a:t>
            </a:r>
            <a:r>
              <a:rPr lang="en-GB" sz="2800" dirty="0" smtClean="0"/>
              <a:t>other HO’s / Regional Hydrographic Commissions to share their internal guidelines.</a:t>
            </a:r>
          </a:p>
          <a:p>
            <a:pPr marL="241200" lvl="1" indent="-241200">
              <a:defRPr/>
            </a:pPr>
            <a:r>
              <a:rPr lang="en-GB" sz="2800" dirty="0" smtClean="0"/>
              <a:t>Next </a:t>
            </a:r>
            <a:r>
              <a:rPr lang="en-GB" sz="2800" dirty="0" smtClean="0"/>
              <a:t>meeting: 5-8 February 2019, IHO Secretariat, Monaco</a:t>
            </a:r>
            <a:endParaRPr lang="en-GB" sz="28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HSSC-10</a:t>
            </a:r>
            <a:r>
              <a:rPr lang="de-DE" dirty="0"/>
              <a:t>, Rostock-Warnemünde, </a:t>
            </a:r>
            <a:r>
              <a:rPr lang="de-DE" dirty="0" smtClean="0"/>
              <a:t>Germany, 14 -17 May 2018</a:t>
            </a:r>
          </a:p>
        </p:txBody>
      </p:sp>
    </p:spTree>
    <p:extLst>
      <p:ext uri="{BB962C8B-B14F-4D97-AF65-F5344CB8AC3E}">
        <p14:creationId xmlns:p14="http://schemas.microsoft.com/office/powerpoint/2010/main" val="78295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0</TotalTime>
  <Words>754</Words>
  <Application>Microsoft Office PowerPoint</Application>
  <PresentationFormat>Custom</PresentationFormat>
  <Paragraphs>148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Report of the   Data Quality Working Group   </vt:lpstr>
      <vt:lpstr>Principal activities and achievements</vt:lpstr>
      <vt:lpstr>Principal activities and achievements</vt:lpstr>
      <vt:lpstr>Principal activities and achievements</vt:lpstr>
      <vt:lpstr>Problems or outstanding issues</vt:lpstr>
      <vt:lpstr>Problems or outstanding issues</vt:lpstr>
      <vt:lpstr>Future work programme (1)</vt:lpstr>
      <vt:lpstr>Future work programme (2)</vt:lpstr>
      <vt:lpstr>Items of Note</vt:lpstr>
      <vt:lpstr>Action requested of HSSC</vt:lpstr>
    </vt:vector>
  </TitlesOfParts>
  <Company>IHO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DTech</dc:creator>
  <cp:lastModifiedBy>Broekman, R, CZSK/OPS/HYD/KCG&amp;G</cp:lastModifiedBy>
  <cp:revision>96</cp:revision>
  <cp:lastPrinted>2018-03-27T07:23:10Z</cp:lastPrinted>
  <dcterms:created xsi:type="dcterms:W3CDTF">2017-10-09T13:46:17Z</dcterms:created>
  <dcterms:modified xsi:type="dcterms:W3CDTF">2018-03-27T11:12:44Z</dcterms:modified>
</cp:coreProperties>
</file>