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5" r:id="rId2"/>
    <p:sldId id="276" r:id="rId3"/>
    <p:sldId id="279" r:id="rId4"/>
    <p:sldId id="280" r:id="rId5"/>
    <p:sldId id="281" r:id="rId6"/>
    <p:sldId id="284" r:id="rId7"/>
    <p:sldId id="282" r:id="rId8"/>
    <p:sldId id="283" r:id="rId9"/>
    <p:sldId id="277" r:id="rId10"/>
    <p:sldId id="278" r:id="rId1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-396" y="-8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Hydrographic Services and Standards Committee</a:t>
            </a:r>
          </a:p>
          <a:p>
            <a:r>
              <a:rPr lang="en-AU" dirty="0" smtClean="0"/>
              <a:t>DQWG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DQWG-13, IHO </a:t>
            </a:r>
            <a:r>
              <a:rPr lang="de-DE" dirty="0" err="1" smtClean="0"/>
              <a:t>Secretariat</a:t>
            </a:r>
            <a:r>
              <a:rPr lang="de-DE" dirty="0" smtClean="0"/>
              <a:t>, Monaco</a:t>
            </a:r>
            <a:r>
              <a:rPr lang="de-DE" dirty="0"/>
              <a:t>, 15-19 </a:t>
            </a:r>
            <a:r>
              <a:rPr lang="de-DE" dirty="0" err="1"/>
              <a:t>January</a:t>
            </a:r>
            <a:r>
              <a:rPr lang="de-DE" dirty="0"/>
              <a:t> 2018</a:t>
            </a:r>
            <a:endParaRPr lang="de-DE" dirty="0" smtClean="0"/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1741119"/>
            <a:ext cx="9144000" cy="39456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AU" sz="3600" dirty="0"/>
              <a:t>Report of </a:t>
            </a:r>
            <a:r>
              <a:rPr lang="en-AU" sz="3600" dirty="0" smtClean="0"/>
              <a:t>the</a:t>
            </a:r>
            <a:br>
              <a:rPr lang="en-AU" sz="3600" dirty="0" smtClean="0"/>
            </a:br>
            <a:r>
              <a:rPr lang="en-AU" sz="3600" dirty="0" smtClean="0"/>
              <a:t> </a:t>
            </a:r>
            <a:r>
              <a:rPr lang="fr-FR" sz="3600" dirty="0" err="1" smtClean="0"/>
              <a:t>Italian</a:t>
            </a:r>
            <a:r>
              <a:rPr lang="fr-FR" sz="3600" dirty="0" smtClean="0"/>
              <a:t> </a:t>
            </a:r>
            <a:r>
              <a:rPr lang="fr-FR" sz="3600" dirty="0" err="1" smtClean="0"/>
              <a:t>Hydrographic</a:t>
            </a:r>
            <a:r>
              <a:rPr lang="fr-FR" sz="3600" dirty="0" smtClean="0"/>
              <a:t> Institute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en-GB" sz="3600" dirty="0"/>
              <a:t>Guidance on Data Quality Aspects</a:t>
            </a:r>
            <a:r>
              <a:rPr lang="en-GB" sz="3600" dirty="0" smtClean="0"/>
              <a:t>:</a:t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b="1" dirty="0"/>
              <a:t>How IT allocates CATZOC values</a:t>
            </a:r>
            <a:endParaRPr lang="en-AU" sz="3600" b="1" dirty="0" smtClean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Action requested of DQWG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DQWG Members are invited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note and discuss this paper;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provide </a:t>
            </a:r>
            <a:r>
              <a:rPr lang="en-GB" sz="2800" dirty="0" smtClean="0"/>
              <a:t>feedback.</a:t>
            </a: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DQWG-13, IHO </a:t>
            </a:r>
            <a:r>
              <a:rPr lang="de-DE" dirty="0" err="1" smtClean="0"/>
              <a:t>Secretariat</a:t>
            </a:r>
            <a:r>
              <a:rPr lang="de-DE" dirty="0" smtClean="0"/>
              <a:t>, Monaco</a:t>
            </a:r>
            <a:r>
              <a:rPr lang="de-DE" dirty="0"/>
              <a:t>, 15-19 </a:t>
            </a:r>
            <a:r>
              <a:rPr lang="de-DE" dirty="0" err="1"/>
              <a:t>January</a:t>
            </a:r>
            <a:r>
              <a:rPr lang="de-DE" dirty="0"/>
              <a:t>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GB" dirty="0"/>
              <a:t>Italian ENC portfolio consists of about  260 </a:t>
            </a:r>
            <a:r>
              <a:rPr lang="en-GB" dirty="0" smtClean="0"/>
              <a:t>cells</a:t>
            </a:r>
          </a:p>
          <a:p>
            <a:pPr algn="just">
              <a:defRPr/>
            </a:pPr>
            <a:endParaRPr lang="en-GB" sz="2400" dirty="0" smtClean="0"/>
          </a:p>
          <a:p>
            <a:pPr algn="just">
              <a:defRPr/>
            </a:pPr>
            <a:r>
              <a:rPr lang="en-GB" dirty="0"/>
              <a:t>Italian ENC production  process has </a:t>
            </a:r>
            <a:r>
              <a:rPr lang="en-GB" dirty="0" smtClean="0"/>
              <a:t>changed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GB" dirty="0"/>
              <a:t>ENCs were digitalized from paper </a:t>
            </a:r>
            <a:r>
              <a:rPr lang="en-GB" dirty="0" smtClean="0"/>
              <a:t>charts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en-GB" dirty="0"/>
              <a:t>use digital data or raw </a:t>
            </a:r>
            <a:r>
              <a:rPr lang="en-GB" dirty="0" smtClean="0"/>
              <a:t>data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dirty="0"/>
              <a:t>about 50% of our </a:t>
            </a:r>
            <a:r>
              <a:rPr lang="en-GB" dirty="0" smtClean="0"/>
              <a:t>ENC </a:t>
            </a:r>
            <a:r>
              <a:rPr lang="en-GB" dirty="0"/>
              <a:t>portfolio includes ENCs produced by </a:t>
            </a:r>
            <a:r>
              <a:rPr lang="en-GB" dirty="0" smtClean="0"/>
              <a:t>digitalization</a:t>
            </a:r>
          </a:p>
          <a:p>
            <a:pPr algn="just">
              <a:defRPr/>
            </a:pPr>
            <a:endParaRPr lang="en-GB" sz="2400" dirty="0" smtClean="0"/>
          </a:p>
          <a:p>
            <a:pPr algn="just">
              <a:defRPr/>
            </a:pPr>
            <a:r>
              <a:rPr lang="en-GB" dirty="0"/>
              <a:t>the Italian general rules about the value of CATZOC on ENCs were changed, based on several </a:t>
            </a:r>
            <a:r>
              <a:rPr lang="en-GB" dirty="0" smtClean="0"/>
              <a:t>factors.</a:t>
            </a:r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DQWG-13, IHO </a:t>
            </a:r>
            <a:r>
              <a:rPr lang="de-DE" dirty="0" err="1" smtClean="0"/>
              <a:t>Secretariat</a:t>
            </a:r>
            <a:r>
              <a:rPr lang="de-DE" dirty="0" smtClean="0"/>
              <a:t>, Monaco</a:t>
            </a:r>
            <a:r>
              <a:rPr lang="de-DE" dirty="0"/>
              <a:t>, 15-19 </a:t>
            </a:r>
            <a:r>
              <a:rPr lang="de-DE" dirty="0" err="1"/>
              <a:t>January</a:t>
            </a:r>
            <a:r>
              <a:rPr lang="de-DE" dirty="0"/>
              <a:t>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/>
              <a:t>Analysis/Discussion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en-GB" b="1" dirty="0" smtClean="0"/>
              <a:t>The </a:t>
            </a:r>
            <a:r>
              <a:rPr lang="en-GB" b="1" dirty="0"/>
              <a:t>ENC production process</a:t>
            </a:r>
            <a:r>
              <a:rPr lang="en-GB" b="1" dirty="0" smtClean="0"/>
              <a:t>:</a:t>
            </a:r>
          </a:p>
          <a:p>
            <a:pPr marL="0" indent="0" algn="just">
              <a:buNone/>
              <a:defRPr/>
            </a:pPr>
            <a:endParaRPr lang="en-GB" sz="1400" dirty="0" smtClean="0"/>
          </a:p>
          <a:p>
            <a:pPr lvl="1" algn="just">
              <a:defRPr/>
            </a:pPr>
            <a:r>
              <a:rPr lang="en-GB" dirty="0" smtClean="0"/>
              <a:t>ENCs </a:t>
            </a:r>
            <a:r>
              <a:rPr lang="en-GB" dirty="0"/>
              <a:t>derived by </a:t>
            </a:r>
            <a:r>
              <a:rPr lang="en-GB" dirty="0" smtClean="0"/>
              <a:t>digitalization:</a:t>
            </a:r>
          </a:p>
          <a:p>
            <a:pPr marL="709613" lvl="1" indent="0" algn="just">
              <a:buNone/>
              <a:defRPr/>
            </a:pPr>
            <a:r>
              <a:rPr lang="en-GB" dirty="0" smtClean="0"/>
              <a:t>ZOC</a:t>
            </a:r>
            <a:r>
              <a:rPr lang="en-GB" dirty="0"/>
              <a:t>= B or </a:t>
            </a:r>
            <a:r>
              <a:rPr lang="en-GB" dirty="0" smtClean="0"/>
              <a:t>C</a:t>
            </a:r>
          </a:p>
          <a:p>
            <a:pPr marL="709613" lvl="1" indent="0" algn="just">
              <a:buNone/>
              <a:defRPr/>
            </a:pPr>
            <a:r>
              <a:rPr lang="en-GB" dirty="0" smtClean="0"/>
              <a:t>(value </a:t>
            </a:r>
            <a:r>
              <a:rPr lang="en-GB" dirty="0"/>
              <a:t>downgraded </a:t>
            </a:r>
            <a:r>
              <a:rPr lang="en-GB" dirty="0" smtClean="0"/>
              <a:t>to </a:t>
            </a:r>
            <a:r>
              <a:rPr lang="en-GB" dirty="0"/>
              <a:t>include errors introduced in the </a:t>
            </a:r>
            <a:r>
              <a:rPr lang="en-GB" dirty="0" smtClean="0"/>
              <a:t>digitalization </a:t>
            </a:r>
            <a:r>
              <a:rPr lang="en-GB" dirty="0"/>
              <a:t>process)</a:t>
            </a:r>
            <a:endParaRPr lang="en-GB" dirty="0" smtClean="0"/>
          </a:p>
          <a:p>
            <a:pPr lvl="1" algn="just">
              <a:defRPr/>
            </a:pPr>
            <a:endParaRPr lang="en-GB" dirty="0" smtClean="0"/>
          </a:p>
          <a:p>
            <a:pPr lvl="1" algn="just">
              <a:defRPr/>
            </a:pPr>
            <a:r>
              <a:rPr lang="en-GB" dirty="0" smtClean="0"/>
              <a:t>ENCs </a:t>
            </a:r>
            <a:r>
              <a:rPr lang="en-GB" dirty="0"/>
              <a:t>produced from digital data or row data</a:t>
            </a:r>
            <a:r>
              <a:rPr lang="en-GB" dirty="0" smtClean="0"/>
              <a:t>:</a:t>
            </a:r>
          </a:p>
          <a:p>
            <a:pPr marL="709613" lvl="1" indent="0" algn="just">
              <a:buNone/>
              <a:defRPr/>
            </a:pPr>
            <a:r>
              <a:rPr lang="en-GB" dirty="0" smtClean="0"/>
              <a:t>ZOC = A1, A2, B, or C in accordance with the parameters described in the ZOC table</a:t>
            </a:r>
          </a:p>
          <a:p>
            <a:pPr marL="709613" lvl="1" indent="0" algn="just">
              <a:buNone/>
              <a:defRPr/>
            </a:pPr>
            <a:r>
              <a:rPr lang="en-GB" dirty="0" smtClean="0"/>
              <a:t>(We do not downgrade the CATZOC value due to generalization process)</a:t>
            </a:r>
          </a:p>
          <a:p>
            <a:pPr lvl="1" algn="just">
              <a:defRPr/>
            </a:pPr>
            <a:endParaRPr lang="en-GB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DQWG-13, IHO </a:t>
            </a:r>
            <a:r>
              <a:rPr lang="de-DE" dirty="0" err="1" smtClean="0"/>
              <a:t>Secretariat</a:t>
            </a:r>
            <a:r>
              <a:rPr lang="de-DE" dirty="0" smtClean="0"/>
              <a:t>, Monaco</a:t>
            </a:r>
            <a:r>
              <a:rPr lang="de-DE" dirty="0"/>
              <a:t>, 15-19 </a:t>
            </a:r>
            <a:r>
              <a:rPr lang="de-DE" dirty="0" err="1"/>
              <a:t>January</a:t>
            </a:r>
            <a:r>
              <a:rPr lang="de-DE" dirty="0"/>
              <a:t>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/>
              <a:t>Analysis/Discussion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GB" b="1" dirty="0" smtClean="0"/>
              <a:t>2. The </a:t>
            </a:r>
            <a:r>
              <a:rPr lang="en-GB" b="1" dirty="0"/>
              <a:t>S-57 Feature object used to encode the sea area</a:t>
            </a:r>
            <a:r>
              <a:rPr lang="en-GB" b="1" dirty="0" smtClean="0"/>
              <a:t>:</a:t>
            </a:r>
          </a:p>
          <a:p>
            <a:pPr lvl="1" algn="just">
              <a:defRPr/>
            </a:pPr>
            <a:r>
              <a:rPr lang="en-GB" dirty="0" smtClean="0"/>
              <a:t>UNSARE:</a:t>
            </a:r>
          </a:p>
          <a:p>
            <a:pPr marL="1052513" lvl="1" indent="-342900" algn="just">
              <a:buFont typeface="Wingdings" panose="05000000000000000000" pitchFamily="2" charset="2"/>
              <a:buChar char="ü"/>
              <a:defRPr/>
            </a:pPr>
            <a:r>
              <a:rPr lang="en-GB" dirty="0" smtClean="0">
                <a:sym typeface="Wingdings" panose="05000000000000000000" pitchFamily="2" charset="2"/>
              </a:rPr>
              <a:t>Up to Now  ZOC = U (SWs and RENC)</a:t>
            </a:r>
          </a:p>
          <a:p>
            <a:pPr marL="1052513" lvl="1" indent="-342900" algn="just">
              <a:buFont typeface="Wingdings" panose="05000000000000000000" pitchFamily="2" charset="2"/>
              <a:buChar char="ü"/>
              <a:defRPr/>
            </a:pPr>
            <a:r>
              <a:rPr lang="en-GB" dirty="0" smtClean="0">
                <a:sym typeface="Wingdings" panose="05000000000000000000" pitchFamily="2" charset="2"/>
              </a:rPr>
              <a:t>In Future </a:t>
            </a:r>
            <a:r>
              <a:rPr lang="en-GB" dirty="0">
                <a:sym typeface="Wingdings" panose="05000000000000000000" pitchFamily="2" charset="2"/>
              </a:rPr>
              <a:t> no M_QUAL object should cover the UNSARE </a:t>
            </a:r>
            <a:r>
              <a:rPr lang="en-GB" dirty="0" smtClean="0">
                <a:sym typeface="Wingdings" panose="05000000000000000000" pitchFamily="2" charset="2"/>
              </a:rPr>
              <a:t>object</a:t>
            </a:r>
          </a:p>
          <a:p>
            <a:pPr marL="709613" lvl="1" indent="0" algn="just">
              <a:buNone/>
              <a:tabLst>
                <a:tab pos="2605088" algn="l"/>
              </a:tabLst>
              <a:defRPr/>
            </a:pPr>
            <a:r>
              <a:rPr lang="en-GB" dirty="0" smtClean="0">
                <a:sym typeface="Wingdings" panose="05000000000000000000" pitchFamily="2" charset="2"/>
              </a:rPr>
              <a:t>	if UNSARE </a:t>
            </a:r>
            <a:r>
              <a:rPr lang="en-GB" dirty="0">
                <a:sym typeface="Wingdings" panose="05000000000000000000" pitchFamily="2" charset="2"/>
              </a:rPr>
              <a:t>object includes </a:t>
            </a:r>
            <a:r>
              <a:rPr lang="en-GB" dirty="0" smtClean="0">
                <a:sym typeface="Wingdings" panose="05000000000000000000" pitchFamily="2" charset="2"/>
              </a:rPr>
              <a:t>bathymetric features  ZOC = D</a:t>
            </a:r>
            <a:endParaRPr lang="en-GB" dirty="0" smtClean="0"/>
          </a:p>
          <a:p>
            <a:pPr lvl="1" algn="just">
              <a:defRPr/>
            </a:pPr>
            <a:endParaRPr lang="en-GB" dirty="0" smtClean="0"/>
          </a:p>
          <a:p>
            <a:pPr lvl="1" algn="just">
              <a:defRPr/>
            </a:pPr>
            <a:r>
              <a:rPr lang="en-GB" dirty="0" smtClean="0"/>
              <a:t>DRGARE:</a:t>
            </a:r>
          </a:p>
          <a:p>
            <a:pPr marL="1052513" lvl="1" indent="-342900" algn="just">
              <a:buFont typeface="Wingdings" panose="05000000000000000000" pitchFamily="2" charset="2"/>
              <a:buChar char="ü"/>
              <a:defRPr/>
            </a:pPr>
            <a:r>
              <a:rPr lang="en-GB" dirty="0"/>
              <a:t>regularly </a:t>
            </a:r>
            <a:r>
              <a:rPr lang="en-GB" dirty="0" smtClean="0"/>
              <a:t>maintained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 smtClean="0">
                <a:sym typeface="Wingdings" panose="05000000000000000000" pitchFamily="2" charset="2"/>
              </a:rPr>
              <a:t>ZOC </a:t>
            </a:r>
            <a:r>
              <a:rPr lang="en-GB" dirty="0">
                <a:sym typeface="Wingdings" panose="05000000000000000000" pitchFamily="2" charset="2"/>
              </a:rPr>
              <a:t>= </a:t>
            </a:r>
            <a:r>
              <a:rPr lang="en-GB" dirty="0" smtClean="0">
                <a:sym typeface="Wingdings" panose="05000000000000000000" pitchFamily="2" charset="2"/>
              </a:rPr>
              <a:t>A1</a:t>
            </a:r>
          </a:p>
          <a:p>
            <a:pPr marL="1052513" lvl="1" indent="-342900" algn="just">
              <a:buFont typeface="Wingdings" panose="05000000000000000000" pitchFamily="2" charset="2"/>
              <a:buChar char="ü"/>
              <a:defRPr/>
            </a:pPr>
            <a:r>
              <a:rPr lang="en-GB" dirty="0"/>
              <a:t>not regularly </a:t>
            </a:r>
            <a:r>
              <a:rPr lang="en-GB" dirty="0" smtClean="0"/>
              <a:t>maintained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ZOC = D</a:t>
            </a:r>
            <a:endParaRPr lang="en-GB" dirty="0"/>
          </a:p>
          <a:p>
            <a:pPr marL="709613" lvl="1" indent="0" algn="just">
              <a:buNone/>
              <a:defRPr/>
            </a:pPr>
            <a:endParaRPr lang="en-GB" b="1" dirty="0"/>
          </a:p>
          <a:p>
            <a:pPr lvl="1" algn="just">
              <a:defRPr/>
            </a:pPr>
            <a:endParaRPr lang="en-GB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DQWG-13, IHO </a:t>
            </a:r>
            <a:r>
              <a:rPr lang="de-DE" dirty="0" err="1" smtClean="0"/>
              <a:t>Secretariat</a:t>
            </a:r>
            <a:r>
              <a:rPr lang="de-DE" dirty="0" smtClean="0"/>
              <a:t>, Monaco</a:t>
            </a:r>
            <a:r>
              <a:rPr lang="de-DE" dirty="0"/>
              <a:t>, 15-19 </a:t>
            </a:r>
            <a:r>
              <a:rPr lang="de-DE" dirty="0" err="1"/>
              <a:t>January</a:t>
            </a:r>
            <a:r>
              <a:rPr lang="de-DE" dirty="0"/>
              <a:t>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7679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/>
              <a:t>Analysis/Discussion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lvl="1" algn="just">
              <a:defRPr/>
            </a:pPr>
            <a:r>
              <a:rPr lang="en-GB" dirty="0" smtClean="0"/>
              <a:t>DEPARE</a:t>
            </a:r>
            <a:r>
              <a:rPr lang="en-GB" dirty="0"/>
              <a:t>:</a:t>
            </a:r>
          </a:p>
          <a:p>
            <a:pPr marL="1052513" lvl="1" indent="-342900" algn="just">
              <a:buFont typeface="Wingdings" panose="05000000000000000000" pitchFamily="2" charset="2"/>
              <a:buChar char="ü"/>
              <a:defRPr/>
            </a:pPr>
            <a:r>
              <a:rPr lang="en-GB" dirty="0" smtClean="0"/>
              <a:t>bathymetric </a:t>
            </a:r>
            <a:r>
              <a:rPr lang="en-GB" dirty="0"/>
              <a:t>data are </a:t>
            </a:r>
            <a:r>
              <a:rPr lang="en-GB" dirty="0" smtClean="0"/>
              <a:t>available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ZOC </a:t>
            </a:r>
            <a:r>
              <a:rPr lang="en-GB" dirty="0"/>
              <a:t>= A1, A2, B, or C </a:t>
            </a:r>
            <a:r>
              <a:rPr lang="en-GB" dirty="0" smtClean="0"/>
              <a:t>(No downgrade due to </a:t>
            </a:r>
            <a:r>
              <a:rPr lang="en-GB" dirty="0"/>
              <a:t>generalization process</a:t>
            </a:r>
            <a:r>
              <a:rPr lang="en-GB" dirty="0" smtClean="0"/>
              <a:t>)</a:t>
            </a:r>
          </a:p>
          <a:p>
            <a:pPr marL="1052513" lvl="1" indent="-342900" algn="just">
              <a:buFont typeface="Wingdings" panose="05000000000000000000" pitchFamily="2" charset="2"/>
              <a:buChar char="ü"/>
              <a:defRPr/>
            </a:pPr>
            <a:endParaRPr lang="en-GB" dirty="0" smtClean="0"/>
          </a:p>
          <a:p>
            <a:pPr marL="1052513" lvl="1" indent="-342900" algn="just">
              <a:buFont typeface="Wingdings" panose="05000000000000000000" pitchFamily="2" charset="2"/>
              <a:buChar char="ü"/>
              <a:defRPr/>
            </a:pPr>
            <a:r>
              <a:rPr lang="en-GB" dirty="0"/>
              <a:t>blank area covered by larger scale </a:t>
            </a:r>
            <a:r>
              <a:rPr lang="en-GB" dirty="0" smtClean="0"/>
              <a:t>ENCs </a:t>
            </a:r>
            <a:r>
              <a:rPr lang="en-GB" dirty="0" smtClean="0">
                <a:sym typeface="Wingdings" panose="05000000000000000000" pitchFamily="2" charset="2"/>
              </a:rPr>
              <a:t> ZOC D plus CTNARE</a:t>
            </a:r>
          </a:p>
          <a:p>
            <a:pPr marL="1052513" lvl="1" indent="-342900" algn="just">
              <a:buFont typeface="Wingdings" panose="05000000000000000000" pitchFamily="2" charset="2"/>
              <a:buChar char="ü"/>
              <a:defRPr/>
            </a:pPr>
            <a:endParaRPr lang="en-GB" dirty="0" smtClean="0">
              <a:sym typeface="Wingdings" panose="05000000000000000000" pitchFamily="2" charset="2"/>
            </a:endParaRPr>
          </a:p>
          <a:p>
            <a:pPr marL="1052513" lvl="1" indent="-342900" algn="just">
              <a:buFont typeface="Wingdings" panose="05000000000000000000" pitchFamily="2" charset="2"/>
              <a:buChar char="ü"/>
              <a:defRPr/>
            </a:pPr>
            <a:r>
              <a:rPr lang="en-GB" dirty="0"/>
              <a:t>no survey data are available and the sea area is included between the coastline and the outer limit of the surveyed area </a:t>
            </a:r>
            <a:r>
              <a:rPr lang="en-GB" dirty="0" smtClean="0"/>
              <a:t>(either </a:t>
            </a:r>
            <a:r>
              <a:rPr lang="en-GB" dirty="0"/>
              <a:t>0-2m or 0-5m</a:t>
            </a:r>
            <a:r>
              <a:rPr lang="en-GB" dirty="0" smtClean="0"/>
              <a:t>):</a:t>
            </a:r>
          </a:p>
          <a:p>
            <a:pPr marL="1052513" lvl="1" indent="-342900" algn="just">
              <a:buFont typeface="Wingdings" panose="05000000000000000000" pitchFamily="2" charset="2"/>
              <a:buChar char="ü"/>
              <a:defRPr/>
            </a:pPr>
            <a:endParaRPr lang="en-GB" sz="400" dirty="0" smtClean="0"/>
          </a:p>
          <a:p>
            <a:pPr marL="1509713" lvl="2" indent="-342900" algn="just">
              <a:buFont typeface="Wingdings" panose="05000000000000000000" pitchFamily="2" charset="2"/>
              <a:buChar char="v"/>
              <a:defRPr/>
            </a:pPr>
            <a:r>
              <a:rPr lang="en-GB" sz="2400" dirty="0"/>
              <a:t>adjoining survey is </a:t>
            </a:r>
            <a:r>
              <a:rPr lang="en-GB" sz="2400" dirty="0" smtClean="0"/>
              <a:t>ZOC </a:t>
            </a:r>
            <a:r>
              <a:rPr lang="en-GB" sz="2400" dirty="0"/>
              <a:t>equal to </a:t>
            </a:r>
            <a:r>
              <a:rPr lang="en-GB" sz="2400" dirty="0" smtClean="0"/>
              <a:t> A1 </a:t>
            </a:r>
            <a:r>
              <a:rPr lang="en-GB" sz="2400" dirty="0"/>
              <a:t>or </a:t>
            </a:r>
            <a:r>
              <a:rPr lang="en-GB" sz="2400" dirty="0" smtClean="0"/>
              <a:t>A2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 smtClean="0"/>
              <a:t>ZOC = D</a:t>
            </a:r>
          </a:p>
          <a:p>
            <a:pPr marL="1509713" lvl="2" indent="-342900" algn="just">
              <a:buFont typeface="Wingdings" panose="05000000000000000000" pitchFamily="2" charset="2"/>
              <a:buChar char="v"/>
              <a:defRPr/>
            </a:pPr>
            <a:r>
              <a:rPr lang="en-GB" sz="2400" dirty="0"/>
              <a:t>adjoining survey is ZOC equal to B or </a:t>
            </a:r>
            <a:r>
              <a:rPr lang="en-GB" sz="2400" dirty="0" smtClean="0"/>
              <a:t>C </a:t>
            </a:r>
            <a:r>
              <a:rPr lang="en-GB" sz="2400" dirty="0" smtClean="0">
                <a:sym typeface="Wingdings" panose="05000000000000000000" pitchFamily="2" charset="2"/>
              </a:rPr>
              <a:t> ZOC = B or C</a:t>
            </a:r>
            <a:endParaRPr lang="en-GB" b="1" dirty="0"/>
          </a:p>
          <a:p>
            <a:pPr lvl="1" algn="just">
              <a:defRPr/>
            </a:pPr>
            <a:endParaRPr lang="en-GB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DQWG-13, IHO </a:t>
            </a:r>
            <a:r>
              <a:rPr lang="de-DE" dirty="0" err="1" smtClean="0"/>
              <a:t>Secretariat</a:t>
            </a:r>
            <a:r>
              <a:rPr lang="de-DE" dirty="0" smtClean="0"/>
              <a:t>, Monaco</a:t>
            </a:r>
            <a:r>
              <a:rPr lang="de-DE" dirty="0"/>
              <a:t>, 15-19 </a:t>
            </a:r>
            <a:r>
              <a:rPr lang="de-DE" dirty="0" err="1"/>
              <a:t>January</a:t>
            </a:r>
            <a:r>
              <a:rPr lang="de-DE" dirty="0"/>
              <a:t>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5795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/>
              <a:t>Analysis/Discussion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DQWG-13, IHO </a:t>
            </a:r>
            <a:r>
              <a:rPr lang="de-DE" dirty="0" err="1" smtClean="0"/>
              <a:t>Secretariat</a:t>
            </a:r>
            <a:r>
              <a:rPr lang="de-DE" dirty="0" smtClean="0"/>
              <a:t>, Monaco</a:t>
            </a:r>
            <a:r>
              <a:rPr lang="de-DE" dirty="0"/>
              <a:t>, 15-19 </a:t>
            </a:r>
            <a:r>
              <a:rPr lang="de-DE" dirty="0" err="1"/>
              <a:t>January</a:t>
            </a:r>
            <a:r>
              <a:rPr lang="de-DE" dirty="0"/>
              <a:t> 2018</a:t>
            </a:r>
            <a:endParaRPr lang="de-DE" dirty="0" smtClean="0"/>
          </a:p>
        </p:txBody>
      </p:sp>
      <p:pic>
        <p:nvPicPr>
          <p:cNvPr id="1026" name="Picture 2" descr="D:\Documenti\IHO\DQWG\106 Genova_Blank area_BI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4" t="4027" r="16098" b="10734"/>
          <a:stretch/>
        </p:blipFill>
        <p:spPr bwMode="auto">
          <a:xfrm>
            <a:off x="576196" y="1465547"/>
            <a:ext cx="3319399" cy="318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94562" y="4853819"/>
            <a:ext cx="3882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Blank </a:t>
            </a:r>
            <a:r>
              <a:rPr lang="en-GB" dirty="0"/>
              <a:t>area covered by larger scale ENCs</a:t>
            </a:r>
          </a:p>
        </p:txBody>
      </p:sp>
      <p:pic>
        <p:nvPicPr>
          <p:cNvPr id="1027" name="Picture 3" descr="D:\Documenti\IHO\DQWG\52 Imperia rilievo A1 e zona D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1" r="25740" b="14760"/>
          <a:stretch/>
        </p:blipFill>
        <p:spPr bwMode="auto">
          <a:xfrm>
            <a:off x="4321479" y="1465547"/>
            <a:ext cx="3294347" cy="318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cumenti\IHO\DQWG\281 fascia 0-2m_BI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6" t="8386" r="13487" b="5324"/>
          <a:stretch/>
        </p:blipFill>
        <p:spPr bwMode="auto">
          <a:xfrm>
            <a:off x="8000148" y="1465547"/>
            <a:ext cx="3633006" cy="318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321479" y="4827533"/>
            <a:ext cx="7311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No </a:t>
            </a:r>
            <a:r>
              <a:rPr lang="en-GB" dirty="0"/>
              <a:t>survey data </a:t>
            </a:r>
            <a:r>
              <a:rPr lang="en-GB" dirty="0" smtClean="0"/>
              <a:t>available - sea </a:t>
            </a:r>
            <a:r>
              <a:rPr lang="en-GB" dirty="0"/>
              <a:t>area </a:t>
            </a:r>
            <a:r>
              <a:rPr lang="en-GB" dirty="0" smtClean="0"/>
              <a:t>included </a:t>
            </a:r>
            <a:r>
              <a:rPr lang="en-GB" dirty="0"/>
              <a:t>between </a:t>
            </a:r>
            <a:r>
              <a:rPr lang="en-GB" dirty="0" smtClean="0"/>
              <a:t>the coastline </a:t>
            </a:r>
            <a:r>
              <a:rPr lang="en-GB" dirty="0"/>
              <a:t>and the outer limit of the surveyed area (either 0-2m or 0-5m)</a:t>
            </a:r>
          </a:p>
        </p:txBody>
      </p:sp>
    </p:spTree>
    <p:extLst>
      <p:ext uri="{BB962C8B-B14F-4D97-AF65-F5344CB8AC3E}">
        <p14:creationId xmlns:p14="http://schemas.microsoft.com/office/powerpoint/2010/main" val="213255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/>
              <a:t>Analysis/Discussion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GB" b="1" dirty="0"/>
              <a:t>3</a:t>
            </a:r>
            <a:r>
              <a:rPr lang="en-GB" b="1" dirty="0" smtClean="0"/>
              <a:t>. </a:t>
            </a:r>
            <a:r>
              <a:rPr lang="en-GB" b="1" dirty="0"/>
              <a:t>The </a:t>
            </a:r>
            <a:r>
              <a:rPr lang="en-GB" b="1" dirty="0" smtClean="0"/>
              <a:t>Usage Band:</a:t>
            </a:r>
          </a:p>
          <a:p>
            <a:pPr lvl="1" algn="just">
              <a:defRPr/>
            </a:pPr>
            <a:r>
              <a:rPr lang="en-GB" dirty="0" smtClean="0"/>
              <a:t>UB </a:t>
            </a:r>
            <a:r>
              <a:rPr lang="en-GB" dirty="0"/>
              <a:t>1(overview) and 2 (general):</a:t>
            </a:r>
            <a:endParaRPr lang="en-GB" dirty="0" smtClean="0"/>
          </a:p>
          <a:p>
            <a:pPr marL="709613" lvl="1" indent="0" algn="just">
              <a:buNone/>
              <a:defRPr/>
            </a:pPr>
            <a:r>
              <a:rPr lang="en-GB" dirty="0"/>
              <a:t>ZOC= </a:t>
            </a:r>
            <a:r>
              <a:rPr lang="en-GB" dirty="0" smtClean="0"/>
              <a:t>D</a:t>
            </a:r>
            <a:endParaRPr lang="en-GB" dirty="0"/>
          </a:p>
          <a:p>
            <a:pPr marL="709613" lvl="1" indent="0" algn="just">
              <a:buNone/>
              <a:defRPr/>
            </a:pPr>
            <a:endParaRPr lang="en-GB" dirty="0" smtClean="0"/>
          </a:p>
          <a:p>
            <a:pPr lvl="1" algn="just">
              <a:defRPr/>
            </a:pPr>
            <a:r>
              <a:rPr lang="en-GB" dirty="0"/>
              <a:t>UB 3 (coastal), 4 (approach), 5 (harbour) and 6 (berthing):</a:t>
            </a:r>
            <a:endParaRPr lang="en-GB" dirty="0" smtClean="0"/>
          </a:p>
          <a:p>
            <a:pPr marL="709613" lvl="1" indent="0" algn="just">
              <a:buNone/>
              <a:defRPr/>
            </a:pPr>
            <a:r>
              <a:rPr lang="en-GB" dirty="0"/>
              <a:t>ZOC = A1, A2, B, or </a:t>
            </a:r>
            <a:r>
              <a:rPr lang="en-GB" dirty="0" smtClean="0"/>
              <a:t>C in </a:t>
            </a:r>
            <a:r>
              <a:rPr lang="en-GB" dirty="0"/>
              <a:t>accordance with the parameters described in the ZOC table</a:t>
            </a:r>
          </a:p>
          <a:p>
            <a:pPr marL="709613" lvl="1" indent="0" algn="just">
              <a:buNone/>
              <a:defRPr/>
            </a:pPr>
            <a:r>
              <a:rPr lang="en-GB" dirty="0"/>
              <a:t>(We do not downgrade the CATZOC value due to generalization process)</a:t>
            </a:r>
          </a:p>
          <a:p>
            <a:pPr marL="709613" lvl="1" indent="0" algn="just">
              <a:buNone/>
              <a:defRPr/>
            </a:pPr>
            <a:endParaRPr lang="en-GB" b="1" dirty="0"/>
          </a:p>
          <a:p>
            <a:pPr lvl="1" algn="just">
              <a:defRPr/>
            </a:pPr>
            <a:endParaRPr lang="en-GB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DQWG-13, IHO </a:t>
            </a:r>
            <a:r>
              <a:rPr lang="de-DE" dirty="0" err="1" smtClean="0"/>
              <a:t>Secretariat</a:t>
            </a:r>
            <a:r>
              <a:rPr lang="de-DE" dirty="0" smtClean="0"/>
              <a:t>, Monaco</a:t>
            </a:r>
            <a:r>
              <a:rPr lang="de-DE" dirty="0"/>
              <a:t>, 15-19 </a:t>
            </a:r>
            <a:r>
              <a:rPr lang="de-DE" dirty="0" err="1"/>
              <a:t>January</a:t>
            </a:r>
            <a:r>
              <a:rPr lang="de-DE" dirty="0"/>
              <a:t>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8956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/>
              <a:t>Analysis/Discussion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68" y="1515650"/>
            <a:ext cx="5358779" cy="4230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en-GB" b="1" dirty="0"/>
              <a:t>I</a:t>
            </a:r>
            <a:r>
              <a:rPr lang="en-GB" b="1" dirty="0" smtClean="0"/>
              <a:t>t </a:t>
            </a:r>
            <a:r>
              <a:rPr lang="en-GB" b="1" dirty="0"/>
              <a:t>is worth </a:t>
            </a:r>
            <a:r>
              <a:rPr lang="en-GB" b="1" dirty="0" smtClean="0"/>
              <a:t>noting:</a:t>
            </a:r>
          </a:p>
          <a:p>
            <a:pPr marL="0" indent="0" algn="just">
              <a:buNone/>
              <a:defRPr/>
            </a:pPr>
            <a:endParaRPr lang="en-GB" sz="500" b="1" dirty="0" smtClean="0"/>
          </a:p>
          <a:p>
            <a:pPr marL="606425" lvl="1" indent="-342900" algn="just">
              <a:defRPr/>
            </a:pPr>
            <a:r>
              <a:rPr lang="en-GB" dirty="0" smtClean="0"/>
              <a:t>CATZOC </a:t>
            </a:r>
            <a:r>
              <a:rPr lang="en-GB" dirty="0"/>
              <a:t>values are not downgraded due to the passage of time</a:t>
            </a:r>
          </a:p>
          <a:p>
            <a:pPr lvl="1" algn="just">
              <a:defRPr/>
            </a:pPr>
            <a:endParaRPr lang="en-GB" dirty="0"/>
          </a:p>
          <a:p>
            <a:pPr marL="606425" lvl="1" indent="-342900" algn="just">
              <a:defRPr/>
            </a:pPr>
            <a:r>
              <a:rPr lang="en-GB" dirty="0" smtClean="0"/>
              <a:t>CATZOC </a:t>
            </a:r>
            <a:r>
              <a:rPr lang="en-GB" dirty="0"/>
              <a:t>values are sometime downgraded due to the instability of </a:t>
            </a:r>
            <a:r>
              <a:rPr lang="en-GB" dirty="0" smtClean="0"/>
              <a:t>bathymetry</a:t>
            </a:r>
            <a:endParaRPr lang="en-GB" dirty="0"/>
          </a:p>
          <a:p>
            <a:pPr lvl="1" algn="just">
              <a:defRPr/>
            </a:pPr>
            <a:endParaRPr lang="en-GB" dirty="0"/>
          </a:p>
          <a:p>
            <a:pPr marL="600075" lvl="1" indent="-342900" algn="just">
              <a:defRPr/>
            </a:pPr>
            <a:r>
              <a:rPr lang="en-GB" dirty="0" smtClean="0"/>
              <a:t>CATZOC </a:t>
            </a:r>
            <a:r>
              <a:rPr lang="en-GB" dirty="0"/>
              <a:t>values are not downgraded due to the generalization to a smaller scale.</a:t>
            </a:r>
          </a:p>
          <a:p>
            <a:pPr lvl="1" algn="just">
              <a:defRPr/>
            </a:pPr>
            <a:endParaRPr lang="en-GB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DQWG-13, IHO </a:t>
            </a:r>
            <a:r>
              <a:rPr lang="de-DE" dirty="0" err="1" smtClean="0"/>
              <a:t>Secretariat</a:t>
            </a:r>
            <a:r>
              <a:rPr lang="de-DE" dirty="0" smtClean="0"/>
              <a:t>, Monaco</a:t>
            </a:r>
            <a:r>
              <a:rPr lang="de-DE" dirty="0"/>
              <a:t>, 15-19 </a:t>
            </a:r>
            <a:r>
              <a:rPr lang="de-DE" dirty="0" err="1"/>
              <a:t>January</a:t>
            </a:r>
            <a:r>
              <a:rPr lang="de-DE" dirty="0"/>
              <a:t> 2018</a:t>
            </a:r>
            <a:endParaRPr lang="de-DE" dirty="0" smtClean="0"/>
          </a:p>
        </p:txBody>
      </p:sp>
      <p:pic>
        <p:nvPicPr>
          <p:cNvPr id="2050" name="Picture 2" descr="D:\Documenti\IHO\DQWG\72-117 rilievoA1_No degradaz_B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860" y="1628383"/>
            <a:ext cx="5206879" cy="390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92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Conclusions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r>
              <a:rPr lang="en-GB" dirty="0"/>
              <a:t>Common rules on CATZOC value assessment have to be </a:t>
            </a:r>
            <a:r>
              <a:rPr lang="en-GB" dirty="0" smtClean="0"/>
              <a:t>defined</a:t>
            </a:r>
          </a:p>
          <a:p>
            <a:endParaRPr lang="en-GB" sz="900" dirty="0"/>
          </a:p>
          <a:p>
            <a:pPr>
              <a:spcBef>
                <a:spcPts val="1200"/>
              </a:spcBef>
            </a:pPr>
            <a:r>
              <a:rPr lang="en-GB" dirty="0" smtClean="0"/>
              <a:t>It </a:t>
            </a:r>
            <a:r>
              <a:rPr lang="en-GB" dirty="0"/>
              <a:t>is important to define a common operational approach on the following situations: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dirty="0"/>
              <a:t>ZOC values in </a:t>
            </a:r>
            <a:r>
              <a:rPr lang="en-GB" b="1" dirty="0"/>
              <a:t>UNSARE</a:t>
            </a:r>
            <a:r>
              <a:rPr lang="en-GB" dirty="0" smtClean="0"/>
              <a:t>;</a:t>
            </a:r>
            <a:endParaRPr lang="en-GB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dirty="0"/>
              <a:t>How to downgrade CATZOC values due to the passage of </a:t>
            </a:r>
            <a:r>
              <a:rPr lang="en-GB" b="1" dirty="0"/>
              <a:t>time</a:t>
            </a:r>
            <a:r>
              <a:rPr lang="en-GB" dirty="0"/>
              <a:t> and the </a:t>
            </a:r>
            <a:r>
              <a:rPr lang="en-GB" b="1" dirty="0"/>
              <a:t>instability</a:t>
            </a:r>
            <a:r>
              <a:rPr lang="en-GB" dirty="0"/>
              <a:t> of bathymetry;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dirty="0"/>
              <a:t>How to downgrade CATZOC value due to the </a:t>
            </a:r>
            <a:r>
              <a:rPr lang="en-GB" b="1" dirty="0"/>
              <a:t>generalization</a:t>
            </a:r>
            <a:r>
              <a:rPr lang="en-GB" dirty="0"/>
              <a:t> to smaller scales;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dirty="0"/>
              <a:t>How to use </a:t>
            </a:r>
            <a:r>
              <a:rPr lang="en-GB" dirty="0" smtClean="0"/>
              <a:t>CATZOC </a:t>
            </a:r>
            <a:r>
              <a:rPr lang="en-GB" dirty="0"/>
              <a:t>to assess the </a:t>
            </a:r>
            <a:r>
              <a:rPr lang="en-GB" b="1" dirty="0"/>
              <a:t>DEPARE</a:t>
            </a:r>
            <a:r>
              <a:rPr lang="en-GB" dirty="0"/>
              <a:t> included between the coastline and the outer limit of the surveyed </a:t>
            </a:r>
            <a:r>
              <a:rPr lang="en-GB" dirty="0" smtClean="0"/>
              <a:t>area.</a:t>
            </a:r>
            <a:endParaRPr lang="en-GB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DQWG-13, IHO </a:t>
            </a:r>
            <a:r>
              <a:rPr lang="de-DE" dirty="0" err="1" smtClean="0"/>
              <a:t>Secretariat</a:t>
            </a:r>
            <a:r>
              <a:rPr lang="de-DE" dirty="0" smtClean="0"/>
              <a:t>, Monaco</a:t>
            </a:r>
            <a:r>
              <a:rPr lang="de-DE" dirty="0"/>
              <a:t>, 15-19 </a:t>
            </a:r>
            <a:r>
              <a:rPr lang="de-DE" dirty="0" err="1"/>
              <a:t>January</a:t>
            </a:r>
            <a:r>
              <a:rPr lang="de-DE" dirty="0"/>
              <a:t>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067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569</TotalTime>
  <Words>615</Words>
  <Application>Microsoft Office PowerPoint</Application>
  <PresentationFormat>Personalizzato</PresentationFormat>
  <Paragraphs>84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Office Theme</vt:lpstr>
      <vt:lpstr>Report of the  Italian Hydrographic Institute  Guidance on Data Quality Aspects:  How IT allocates CATZOC values </vt:lpstr>
      <vt:lpstr>Introduction</vt:lpstr>
      <vt:lpstr>Analysis/Discussion</vt:lpstr>
      <vt:lpstr>Analysis/Discussion</vt:lpstr>
      <vt:lpstr>Analysis/Discussion</vt:lpstr>
      <vt:lpstr>Analysis/Discussion</vt:lpstr>
      <vt:lpstr>Analysis/Discussion</vt:lpstr>
      <vt:lpstr>Analysis/Discussion</vt:lpstr>
      <vt:lpstr>Conclusions</vt:lpstr>
      <vt:lpstr>Action requested of DQWG</vt:lpstr>
    </vt:vector>
  </TitlesOfParts>
  <Company>IHO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Marchi Carlo - TV</cp:lastModifiedBy>
  <cp:revision>79</cp:revision>
  <cp:lastPrinted>2017-10-13T08:19:11Z</cp:lastPrinted>
  <dcterms:created xsi:type="dcterms:W3CDTF">2017-10-09T13:46:17Z</dcterms:created>
  <dcterms:modified xsi:type="dcterms:W3CDTF">2018-01-10T09:50:05Z</dcterms:modified>
</cp:coreProperties>
</file>