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869" r:id="rId2"/>
  </p:sldMasterIdLst>
  <p:notesMasterIdLst>
    <p:notesMasterId r:id="rId12"/>
  </p:notesMasterIdLst>
  <p:handoutMasterIdLst>
    <p:handoutMasterId r:id="rId13"/>
  </p:handoutMasterIdLst>
  <p:sldIdLst>
    <p:sldId id="535" r:id="rId3"/>
    <p:sldId id="573" r:id="rId4"/>
    <p:sldId id="575" r:id="rId5"/>
    <p:sldId id="580" r:id="rId6"/>
    <p:sldId id="576" r:id="rId7"/>
    <p:sldId id="578" r:id="rId8"/>
    <p:sldId id="579" r:id="rId9"/>
    <p:sldId id="556" r:id="rId10"/>
    <p:sldId id="557" r:id="rId11"/>
  </p:sldIdLst>
  <p:sldSz cx="9144000" cy="6858000" type="screen4x3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89400"/>
    <a:srgbClr val="66CCFF"/>
    <a:srgbClr val="B29EFA"/>
    <a:srgbClr val="BCADEB"/>
    <a:srgbClr val="C19DFB"/>
    <a:srgbClr val="908BF9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92" autoAdjust="0"/>
    <p:restoredTop sz="68917" autoAdjust="0"/>
  </p:normalViewPr>
  <p:slideViewPr>
    <p:cSldViewPr>
      <p:cViewPr>
        <p:scale>
          <a:sx n="57" d="100"/>
          <a:sy n="57" d="100"/>
        </p:scale>
        <p:origin x="-1428" y="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66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2320" y="1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43D52BE-E47B-48D4-BB5E-DBB424F3D512}" type="slidenum">
              <a:rPr lang="en-AU"/>
              <a:pPr>
                <a:defRPr/>
              </a:pPr>
              <a:t>‹N°›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919567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 smtClean="0"/>
              <a:t>Click to edit Master text styles</a:t>
            </a:r>
          </a:p>
          <a:p>
            <a:pPr lvl="1"/>
            <a:r>
              <a:rPr lang="en-AU" noProof="0" smtClean="0"/>
              <a:t>Second level</a:t>
            </a:r>
          </a:p>
          <a:p>
            <a:pPr lvl="2"/>
            <a:r>
              <a:rPr lang="en-AU" noProof="0" smtClean="0"/>
              <a:t>Third level</a:t>
            </a:r>
          </a:p>
          <a:p>
            <a:pPr lvl="3"/>
            <a:r>
              <a:rPr lang="en-AU" noProof="0" smtClean="0"/>
              <a:t>Fourth level</a:t>
            </a:r>
          </a:p>
          <a:p>
            <a:pPr lvl="4"/>
            <a:r>
              <a:rPr lang="en-AU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5C539661-D461-46D8-ADA7-6C9AAB639E73}" type="slidenum">
              <a:rPr lang="en-AU"/>
              <a:pPr>
                <a:defRPr/>
              </a:pPr>
              <a:t>‹N°›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357068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539661-D461-46D8-ADA7-6C9AAB639E73}" type="slidenum">
              <a:rPr lang="en-AU" smtClean="0"/>
              <a:pPr>
                <a:defRPr/>
              </a:pPr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069826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baseline="0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539661-D461-46D8-ADA7-6C9AAB639E73}" type="slidenum">
              <a:rPr lang="en-AU" smtClean="0"/>
              <a:pPr>
                <a:defRPr/>
              </a:pPr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01584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539661-D461-46D8-ADA7-6C9AAB639E73}" type="slidenum">
              <a:rPr lang="en-AU" smtClean="0"/>
              <a:pPr>
                <a:defRPr/>
              </a:pPr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015849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539661-D461-46D8-ADA7-6C9AAB639E73}" type="slidenum">
              <a:rPr lang="en-AU" smtClean="0"/>
              <a:pPr>
                <a:defRPr/>
              </a:pPr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015849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noProof="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539661-D461-46D8-ADA7-6C9AAB639E73}" type="slidenum">
              <a:rPr lang="en-AU" smtClean="0"/>
              <a:pPr>
                <a:defRPr/>
              </a:pPr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015849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sz="1200" kern="1200" baseline="0" dirty="0" smtClean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539661-D461-46D8-ADA7-6C9AAB639E73}" type="slidenum">
              <a:rPr lang="en-AU" smtClean="0"/>
              <a:pPr>
                <a:defRPr/>
              </a:pPr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01584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0" y="20638"/>
            <a:ext cx="9148763" cy="6851650"/>
            <a:chOff x="1" y="0"/>
            <a:chExt cx="5763" cy="4316"/>
          </a:xfrm>
        </p:grpSpPr>
        <p:sp>
          <p:nvSpPr>
            <p:cNvPr id="4" name="Freeform 42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5" name="Freeform 43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6" name="Freeform 44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grpSp>
          <p:nvGrpSpPr>
            <p:cNvPr id="7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7" name="Freeform 7"/>
              <p:cNvSpPr>
                <a:spLocks/>
              </p:cNvSpPr>
              <p:nvPr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28" name="Freeform 8"/>
              <p:cNvSpPr>
                <a:spLocks/>
              </p:cNvSpPr>
              <p:nvPr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29" name="Freeform 9"/>
              <p:cNvSpPr>
                <a:spLocks/>
              </p:cNvSpPr>
              <p:nvPr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30" name="Freeform 10"/>
              <p:cNvSpPr>
                <a:spLocks/>
              </p:cNvSpPr>
              <p:nvPr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31" name="Freeform 11"/>
              <p:cNvSpPr>
                <a:spLocks/>
              </p:cNvSpPr>
              <p:nvPr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32" name="Freeform 12"/>
              <p:cNvSpPr>
                <a:spLocks/>
              </p:cNvSpPr>
              <p:nvPr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33" name="Freeform 13"/>
              <p:cNvSpPr>
                <a:spLocks/>
              </p:cNvSpPr>
              <p:nvPr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34" name="Freeform 14"/>
              <p:cNvSpPr>
                <a:spLocks/>
              </p:cNvSpPr>
              <p:nvPr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35" name="Freeform 15"/>
              <p:cNvSpPr>
                <a:spLocks/>
              </p:cNvSpPr>
              <p:nvPr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36" name="Freeform 16"/>
              <p:cNvSpPr>
                <a:spLocks/>
              </p:cNvSpPr>
              <p:nvPr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37" name="Freeform 17"/>
              <p:cNvSpPr>
                <a:spLocks/>
              </p:cNvSpPr>
              <p:nvPr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38" name="Freeform 18"/>
              <p:cNvSpPr>
                <a:spLocks/>
              </p:cNvSpPr>
              <p:nvPr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39" name="Freeform 19"/>
              <p:cNvSpPr>
                <a:spLocks/>
              </p:cNvSpPr>
              <p:nvPr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</p:grpSp>
        <p:sp>
          <p:nvSpPr>
            <p:cNvPr id="8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9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10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11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39 w 717"/>
                <a:gd name="T1" fmla="*/ 845 h 845"/>
                <a:gd name="T2" fmla="*/ 739 w 717"/>
                <a:gd name="T3" fmla="*/ 821 h 845"/>
                <a:gd name="T4" fmla="*/ 596 w 717"/>
                <a:gd name="T5" fmla="*/ 605 h 845"/>
                <a:gd name="T6" fmla="*/ 417 w 717"/>
                <a:gd name="T7" fmla="*/ 396 h 845"/>
                <a:gd name="T8" fmla="*/ 232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20 w 717"/>
                <a:gd name="T15" fmla="*/ 198 h 845"/>
                <a:gd name="T16" fmla="*/ 411 w 717"/>
                <a:gd name="T17" fmla="*/ 408 h 845"/>
                <a:gd name="T18" fmla="*/ 590 w 717"/>
                <a:gd name="T19" fmla="*/ 623 h 845"/>
                <a:gd name="T20" fmla="*/ 739 w 717"/>
                <a:gd name="T21" fmla="*/ 845 h 845"/>
                <a:gd name="T22" fmla="*/ 739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2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18 w 407"/>
                <a:gd name="T1" fmla="*/ 414 h 414"/>
                <a:gd name="T2" fmla="*/ 418 w 407"/>
                <a:gd name="T3" fmla="*/ 396 h 414"/>
                <a:gd name="T4" fmla="*/ 233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27 w 407"/>
                <a:gd name="T13" fmla="*/ 204 h 414"/>
                <a:gd name="T14" fmla="*/ 418 w 407"/>
                <a:gd name="T15" fmla="*/ 414 h 414"/>
                <a:gd name="T16" fmla="*/ 418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3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608 w 586"/>
                <a:gd name="T1" fmla="*/ 0 h 599"/>
                <a:gd name="T2" fmla="*/ 590 w 586"/>
                <a:gd name="T3" fmla="*/ 0 h 599"/>
                <a:gd name="T4" fmla="*/ 418 w 586"/>
                <a:gd name="T5" fmla="*/ 132 h 599"/>
                <a:gd name="T6" fmla="*/ 268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68 w 586"/>
                <a:gd name="T17" fmla="*/ 282 h 599"/>
                <a:gd name="T18" fmla="*/ 424 w 586"/>
                <a:gd name="T19" fmla="*/ 138 h 599"/>
                <a:gd name="T20" fmla="*/ 608 w 586"/>
                <a:gd name="T21" fmla="*/ 0 h 599"/>
                <a:gd name="T22" fmla="*/ 608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5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80 w 269"/>
                <a:gd name="T1" fmla="*/ 0 h 252"/>
                <a:gd name="T2" fmla="*/ 262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80 w 269"/>
                <a:gd name="T15" fmla="*/ 0 h 252"/>
                <a:gd name="T16" fmla="*/ 280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6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7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8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grpSp>
          <p:nvGrpSpPr>
            <p:cNvPr id="19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2" name="Line 32"/>
              <p:cNvSpPr>
                <a:spLocks noChangeShapeType="1"/>
              </p:cNvSpPr>
              <p:nvPr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3" name="Line 33"/>
              <p:cNvSpPr>
                <a:spLocks noChangeShapeType="1"/>
              </p:cNvSpPr>
              <p:nvPr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4" name="Line 34"/>
              <p:cNvSpPr>
                <a:spLocks noChangeShapeType="1"/>
              </p:cNvSpPr>
              <p:nvPr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5" name="Line 35"/>
              <p:cNvSpPr>
                <a:spLocks noChangeShapeType="1"/>
              </p:cNvSpPr>
              <p:nvPr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6" name="Line 36"/>
              <p:cNvSpPr>
                <a:spLocks noChangeShapeType="1"/>
              </p:cNvSpPr>
              <p:nvPr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20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1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pic>
        <p:nvPicPr>
          <p:cNvPr id="40" name="Picture 78" descr="IHO Colour-transparent-small.gif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06850" y="415925"/>
            <a:ext cx="8128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Rectangle 40"/>
          <p:cNvSpPr/>
          <p:nvPr/>
        </p:nvSpPr>
        <p:spPr>
          <a:xfrm>
            <a:off x="2041525" y="1490663"/>
            <a:ext cx="452739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IHO </a:t>
            </a:r>
            <a:r>
              <a:rPr lang="en-U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CAPACITY</a:t>
            </a:r>
            <a:r>
              <a:rPr lang="en-US" sz="2000" baseline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 BUILDING SUB-COMMITTEE</a:t>
            </a:r>
            <a:endParaRPr lang="en-AU" sz="20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588840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75946" y="2564904"/>
            <a:ext cx="6400800" cy="3163958"/>
          </a:xfrm>
        </p:spPr>
        <p:txBody>
          <a:bodyPr/>
          <a:lstStyle>
            <a:lvl1pPr marL="0" indent="0" algn="ctr">
              <a:spcBef>
                <a:spcPts val="1200"/>
              </a:spcBef>
              <a:spcAft>
                <a:spcPts val="600"/>
              </a:spcAft>
              <a:buFont typeface="Wingdings" pitchFamily="2" charset="2"/>
              <a:buNone/>
              <a:defRPr sz="2400"/>
            </a:lvl1pPr>
          </a:lstStyle>
          <a:p>
            <a:r>
              <a:rPr lang="fr-FR" dirty="0" smtClean="0"/>
              <a:t>Cliquez pour modifier le style des sous-titres du masque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10703470"/>
      </p:ext>
    </p:extLst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8463372"/>
      </p:ext>
    </p:extLst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45880551"/>
      </p:ext>
    </p:extLst>
  </p:cSld>
  <p:clrMapOvr>
    <a:masterClrMapping/>
  </p:clrMapOvr>
  <p:transition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0" y="20638"/>
            <a:ext cx="9148763" cy="6851650"/>
            <a:chOff x="1" y="0"/>
            <a:chExt cx="5763" cy="4316"/>
          </a:xfrm>
        </p:grpSpPr>
        <p:sp>
          <p:nvSpPr>
            <p:cNvPr id="4" name="Freeform 42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5" name="Freeform 43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6" name="Freeform 44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solidFill>
                  <a:srgbClr val="FFFFFF"/>
                </a:solidFill>
                <a:cs typeface="Arial" charset="0"/>
              </a:endParaRPr>
            </a:p>
          </p:txBody>
        </p:sp>
        <p:grpSp>
          <p:nvGrpSpPr>
            <p:cNvPr id="7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7" name="Freeform 7"/>
              <p:cNvSpPr>
                <a:spLocks/>
              </p:cNvSpPr>
              <p:nvPr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28" name="Freeform 8"/>
              <p:cNvSpPr>
                <a:spLocks/>
              </p:cNvSpPr>
              <p:nvPr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29" name="Freeform 9"/>
              <p:cNvSpPr>
                <a:spLocks/>
              </p:cNvSpPr>
              <p:nvPr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30" name="Freeform 10"/>
              <p:cNvSpPr>
                <a:spLocks/>
              </p:cNvSpPr>
              <p:nvPr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31" name="Freeform 11"/>
              <p:cNvSpPr>
                <a:spLocks/>
              </p:cNvSpPr>
              <p:nvPr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32" name="Freeform 12"/>
              <p:cNvSpPr>
                <a:spLocks/>
              </p:cNvSpPr>
              <p:nvPr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33" name="Freeform 13"/>
              <p:cNvSpPr>
                <a:spLocks/>
              </p:cNvSpPr>
              <p:nvPr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34" name="Freeform 14"/>
              <p:cNvSpPr>
                <a:spLocks/>
              </p:cNvSpPr>
              <p:nvPr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35" name="Freeform 15"/>
              <p:cNvSpPr>
                <a:spLocks/>
              </p:cNvSpPr>
              <p:nvPr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36" name="Freeform 16"/>
              <p:cNvSpPr>
                <a:spLocks/>
              </p:cNvSpPr>
              <p:nvPr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37" name="Freeform 17"/>
              <p:cNvSpPr>
                <a:spLocks/>
              </p:cNvSpPr>
              <p:nvPr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38" name="Freeform 18"/>
              <p:cNvSpPr>
                <a:spLocks/>
              </p:cNvSpPr>
              <p:nvPr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39" name="Freeform 19"/>
              <p:cNvSpPr>
                <a:spLocks/>
              </p:cNvSpPr>
              <p:nvPr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Arial" charset="0"/>
                </a:endParaRPr>
              </a:p>
            </p:txBody>
          </p:sp>
        </p:grpSp>
        <p:sp>
          <p:nvSpPr>
            <p:cNvPr id="8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9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0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1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37 w 717"/>
                <a:gd name="T1" fmla="*/ 845 h 845"/>
                <a:gd name="T2" fmla="*/ 737 w 717"/>
                <a:gd name="T3" fmla="*/ 821 h 845"/>
                <a:gd name="T4" fmla="*/ 594 w 717"/>
                <a:gd name="T5" fmla="*/ 605 h 845"/>
                <a:gd name="T6" fmla="*/ 416 w 717"/>
                <a:gd name="T7" fmla="*/ 396 h 845"/>
                <a:gd name="T8" fmla="*/ 23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9 w 717"/>
                <a:gd name="T15" fmla="*/ 198 h 845"/>
                <a:gd name="T16" fmla="*/ 410 w 717"/>
                <a:gd name="T17" fmla="*/ 408 h 845"/>
                <a:gd name="T18" fmla="*/ 588 w 717"/>
                <a:gd name="T19" fmla="*/ 623 h 845"/>
                <a:gd name="T20" fmla="*/ 737 w 717"/>
                <a:gd name="T21" fmla="*/ 845 h 845"/>
                <a:gd name="T22" fmla="*/ 737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2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17 w 407"/>
                <a:gd name="T1" fmla="*/ 414 h 414"/>
                <a:gd name="T2" fmla="*/ 417 w 407"/>
                <a:gd name="T3" fmla="*/ 396 h 414"/>
                <a:gd name="T4" fmla="*/ 23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26 w 407"/>
                <a:gd name="T13" fmla="*/ 204 h 414"/>
                <a:gd name="T14" fmla="*/ 417 w 407"/>
                <a:gd name="T15" fmla="*/ 414 h 414"/>
                <a:gd name="T16" fmla="*/ 417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3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606 w 586"/>
                <a:gd name="T1" fmla="*/ 0 h 599"/>
                <a:gd name="T2" fmla="*/ 588 w 586"/>
                <a:gd name="T3" fmla="*/ 0 h 599"/>
                <a:gd name="T4" fmla="*/ 417 w 586"/>
                <a:gd name="T5" fmla="*/ 132 h 599"/>
                <a:gd name="T6" fmla="*/ 26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67 w 586"/>
                <a:gd name="T17" fmla="*/ 282 h 599"/>
                <a:gd name="T18" fmla="*/ 423 w 586"/>
                <a:gd name="T19" fmla="*/ 138 h 599"/>
                <a:gd name="T20" fmla="*/ 606 w 586"/>
                <a:gd name="T21" fmla="*/ 0 h 599"/>
                <a:gd name="T22" fmla="*/ 606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5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9 w 269"/>
                <a:gd name="T1" fmla="*/ 0 h 252"/>
                <a:gd name="T2" fmla="*/ 26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9 w 269"/>
                <a:gd name="T15" fmla="*/ 0 h 252"/>
                <a:gd name="T16" fmla="*/ 279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6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7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8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grpSp>
          <p:nvGrpSpPr>
            <p:cNvPr id="19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2" name="Line 32"/>
              <p:cNvSpPr>
                <a:spLocks noChangeShapeType="1"/>
              </p:cNvSpPr>
              <p:nvPr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3" name="Line 33"/>
              <p:cNvSpPr>
                <a:spLocks noChangeShapeType="1"/>
              </p:cNvSpPr>
              <p:nvPr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4" name="Line 34"/>
              <p:cNvSpPr>
                <a:spLocks noChangeShapeType="1"/>
              </p:cNvSpPr>
              <p:nvPr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5" name="Line 35"/>
              <p:cNvSpPr>
                <a:spLocks noChangeShapeType="1"/>
              </p:cNvSpPr>
              <p:nvPr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6" name="Line 36"/>
              <p:cNvSpPr>
                <a:spLocks noChangeShapeType="1"/>
              </p:cNvSpPr>
              <p:nvPr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20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1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pic>
        <p:nvPicPr>
          <p:cNvPr id="40" name="Picture 78" descr="IHO Colour-transparent-small.gif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06850" y="415925"/>
            <a:ext cx="8128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Rectangle 40"/>
          <p:cNvSpPr/>
          <p:nvPr/>
        </p:nvSpPr>
        <p:spPr>
          <a:xfrm>
            <a:off x="2041525" y="1490663"/>
            <a:ext cx="5397500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/>
                <a:cs typeface="Arial" charset="0"/>
              </a:rPr>
              <a:t>IHO INTER-REGIONAL COORDINATION COMMITTEE</a:t>
            </a:r>
            <a:endParaRPr lang="en-AU" sz="20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/>
              <a:cs typeface="Arial" charset="0"/>
            </a:endParaRPr>
          </a:p>
        </p:txBody>
      </p:sp>
      <p:sp>
        <p:nvSpPr>
          <p:cNvPr id="588840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75946" y="2564904"/>
            <a:ext cx="6400800" cy="3163958"/>
          </a:xfrm>
        </p:spPr>
        <p:txBody>
          <a:bodyPr/>
          <a:lstStyle>
            <a:lvl1pPr marL="0" indent="0" algn="ctr">
              <a:spcBef>
                <a:spcPts val="1200"/>
              </a:spcBef>
              <a:spcAft>
                <a:spcPts val="600"/>
              </a:spcAft>
              <a:buFont typeface="Wingdings" pitchFamily="2" charset="2"/>
              <a:buNone/>
              <a:defRPr sz="2400"/>
            </a:lvl1pPr>
          </a:lstStyle>
          <a:p>
            <a:r>
              <a:rPr lang="fr-FR" dirty="0" smtClean="0"/>
              <a:t>Cliquez pour modifier le style des sous-titres du masque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7957397"/>
      </p:ext>
    </p:extLst>
  </p:cSld>
  <p:clrMapOvr>
    <a:masterClrMapping/>
  </p:clrMapOvr>
  <p:transition>
    <p:wipe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7042" y="277813"/>
            <a:ext cx="7429500" cy="1139825"/>
          </a:xfrm>
        </p:spPr>
        <p:txBody>
          <a:bodyPr/>
          <a:lstStyle>
            <a:lvl1pPr algn="l" defTabSz="720000">
              <a:defRPr/>
            </a:lvl1pPr>
          </a:lstStyle>
          <a:p>
            <a:r>
              <a:rPr lang="fr-FR" smtClean="0"/>
              <a:t>Cliquez pour modifier le style du titre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853" y="1600200"/>
            <a:ext cx="7488237" cy="4530725"/>
          </a:xfrm>
        </p:spPr>
        <p:txBody>
          <a:bodyPr/>
          <a:lstStyle>
            <a:lvl1pPr marL="363538" indent="-363538">
              <a:defRPr/>
            </a:lvl1pPr>
            <a:lvl2pPr marL="538163" indent="-174625">
              <a:defRPr/>
            </a:lvl2pPr>
            <a:lvl3pPr marL="901700" indent="-185738">
              <a:defRPr/>
            </a:lvl3pPr>
            <a:lvl4pPr marL="1077913" indent="-176213">
              <a:defRPr/>
            </a:lvl4pPr>
            <a:lvl5pPr marL="1252538" indent="-174625"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60076781"/>
      </p:ext>
    </p:extLst>
  </p:cSld>
  <p:clrMapOvr>
    <a:masterClrMapping/>
  </p:clrMapOvr>
  <p:transition>
    <p:wipe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750894638"/>
      </p:ext>
    </p:extLst>
  </p:cSld>
  <p:clrMapOvr>
    <a:masterClrMapping/>
  </p:clrMapOvr>
  <p:transition>
    <p:wipe dir="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3" y="1600200"/>
            <a:ext cx="3667125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8" y="1600200"/>
            <a:ext cx="3668712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8214FF65-166E-4A2C-9975-7B809CBDB681}" type="slidenum">
              <a:rPr lang="en-AU"/>
              <a:pPr>
                <a:defRPr/>
              </a:pPr>
              <a:t>‹N°›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97939174"/>
      </p:ext>
    </p:extLst>
  </p:cSld>
  <p:clrMapOvr>
    <a:masterClrMapping/>
  </p:clrMapOvr>
  <p:transition>
    <p:wipe dir="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21721989"/>
      </p:ext>
    </p:extLst>
  </p:cSld>
  <p:clrMapOvr>
    <a:masterClrMapping/>
  </p:clrMapOvr>
  <p:transition>
    <p:wipe dir="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73679421"/>
      </p:ext>
    </p:extLst>
  </p:cSld>
  <p:clrMapOvr>
    <a:masterClrMapping/>
  </p:clrMapOvr>
  <p:transition>
    <p:wipe dir="d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96854807"/>
      </p:ext>
    </p:extLst>
  </p:cSld>
  <p:clrMapOvr>
    <a:masterClrMapping/>
  </p:clrMapOvr>
  <p:transition>
    <p:wipe dir="d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516845176"/>
      </p:ext>
    </p:extLst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7042" y="277813"/>
            <a:ext cx="7429500" cy="1139825"/>
          </a:xfrm>
        </p:spPr>
        <p:txBody>
          <a:bodyPr/>
          <a:lstStyle>
            <a:lvl1pPr algn="l" defTabSz="720000">
              <a:defRPr/>
            </a:lvl1pPr>
          </a:lstStyle>
          <a:p>
            <a:r>
              <a:rPr lang="fr-FR" smtClean="0"/>
              <a:t>Cliquez pour modifier le style du titre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853" y="1600200"/>
            <a:ext cx="7488237" cy="4530725"/>
          </a:xfrm>
        </p:spPr>
        <p:txBody>
          <a:bodyPr/>
          <a:lstStyle>
            <a:lvl1pPr marL="363538" indent="-363538">
              <a:defRPr/>
            </a:lvl1pPr>
            <a:lvl2pPr marL="538163" indent="-174625">
              <a:defRPr/>
            </a:lvl2pPr>
            <a:lvl3pPr marL="901700" indent="-185738">
              <a:defRPr/>
            </a:lvl3pPr>
            <a:lvl4pPr marL="1077913" indent="-176213">
              <a:defRPr/>
            </a:lvl4pPr>
            <a:lvl5pPr marL="1252538" indent="-174625"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57636721"/>
      </p:ext>
    </p:extLst>
  </p:cSld>
  <p:clrMapOvr>
    <a:masterClrMapping/>
  </p:clrMapOvr>
  <p:transition>
    <p:wipe dir="d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601263610"/>
      </p:ext>
    </p:extLst>
  </p:cSld>
  <p:clrMapOvr>
    <a:masterClrMapping/>
  </p:clrMapOvr>
  <p:transition>
    <p:wipe dir="d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33293955"/>
      </p:ext>
    </p:extLst>
  </p:cSld>
  <p:clrMapOvr>
    <a:masterClrMapping/>
  </p:clrMapOvr>
  <p:transition>
    <p:wipe dir="d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79420043"/>
      </p:ext>
    </p:extLst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935439502"/>
      </p:ext>
    </p:extLst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3" y="1600200"/>
            <a:ext cx="3667125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8" y="1600200"/>
            <a:ext cx="3668712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B676193B-96A1-4F4D-8F4A-0473F44FDED4}" type="slidenum">
              <a:rPr lang="en-AU"/>
              <a:pPr>
                <a:defRPr/>
              </a:pPr>
              <a:t>‹N°›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25736911"/>
      </p:ext>
    </p:extLst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56878522"/>
      </p:ext>
    </p:extLst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85424012"/>
      </p:ext>
    </p:extLst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92863388"/>
      </p:ext>
    </p:extLst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320287303"/>
      </p:ext>
    </p:extLst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055727902"/>
      </p:ext>
    </p:extLst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4763" y="0"/>
            <a:ext cx="9148763" cy="6851650"/>
            <a:chOff x="1" y="0"/>
            <a:chExt cx="5763" cy="4316"/>
          </a:xfrm>
        </p:grpSpPr>
        <p:sp>
          <p:nvSpPr>
            <p:cNvPr id="587779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587780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587781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587783" name="Freeform 7"/>
              <p:cNvSpPr>
                <a:spLocks/>
              </p:cNvSpPr>
              <p:nvPr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587784" name="Freeform 8"/>
              <p:cNvSpPr>
                <a:spLocks/>
              </p:cNvSpPr>
              <p:nvPr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587785" name="Freeform 9"/>
              <p:cNvSpPr>
                <a:spLocks/>
              </p:cNvSpPr>
              <p:nvPr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587786" name="Freeform 10"/>
              <p:cNvSpPr>
                <a:spLocks/>
              </p:cNvSpPr>
              <p:nvPr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587787" name="Freeform 11"/>
              <p:cNvSpPr>
                <a:spLocks/>
              </p:cNvSpPr>
              <p:nvPr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587788" name="Freeform 12"/>
              <p:cNvSpPr>
                <a:spLocks/>
              </p:cNvSpPr>
              <p:nvPr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587789" name="Freeform 13"/>
              <p:cNvSpPr>
                <a:spLocks/>
              </p:cNvSpPr>
              <p:nvPr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587790" name="Freeform 14"/>
              <p:cNvSpPr>
                <a:spLocks/>
              </p:cNvSpPr>
              <p:nvPr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587791" name="Freeform 15"/>
              <p:cNvSpPr>
                <a:spLocks/>
              </p:cNvSpPr>
              <p:nvPr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587792" name="Freeform 16"/>
              <p:cNvSpPr>
                <a:spLocks/>
              </p:cNvSpPr>
              <p:nvPr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587793" name="Freeform 17"/>
              <p:cNvSpPr>
                <a:spLocks/>
              </p:cNvSpPr>
              <p:nvPr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587794" name="Freeform 18"/>
              <p:cNvSpPr>
                <a:spLocks/>
              </p:cNvSpPr>
              <p:nvPr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587795" name="Freeform 19"/>
              <p:cNvSpPr>
                <a:spLocks/>
              </p:cNvSpPr>
              <p:nvPr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</p:grpSp>
        <p:sp>
          <p:nvSpPr>
            <p:cNvPr id="587796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587797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587798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1037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39 w 717"/>
                <a:gd name="T1" fmla="*/ 845 h 845"/>
                <a:gd name="T2" fmla="*/ 739 w 717"/>
                <a:gd name="T3" fmla="*/ 821 h 845"/>
                <a:gd name="T4" fmla="*/ 596 w 717"/>
                <a:gd name="T5" fmla="*/ 605 h 845"/>
                <a:gd name="T6" fmla="*/ 417 w 717"/>
                <a:gd name="T7" fmla="*/ 396 h 845"/>
                <a:gd name="T8" fmla="*/ 232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20 w 717"/>
                <a:gd name="T15" fmla="*/ 198 h 845"/>
                <a:gd name="T16" fmla="*/ 411 w 717"/>
                <a:gd name="T17" fmla="*/ 408 h 845"/>
                <a:gd name="T18" fmla="*/ 590 w 717"/>
                <a:gd name="T19" fmla="*/ 623 h 845"/>
                <a:gd name="T20" fmla="*/ 739 w 717"/>
                <a:gd name="T21" fmla="*/ 845 h 845"/>
                <a:gd name="T22" fmla="*/ 739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38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18 w 407"/>
                <a:gd name="T1" fmla="*/ 414 h 414"/>
                <a:gd name="T2" fmla="*/ 418 w 407"/>
                <a:gd name="T3" fmla="*/ 396 h 414"/>
                <a:gd name="T4" fmla="*/ 233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27 w 407"/>
                <a:gd name="T13" fmla="*/ 204 h 414"/>
                <a:gd name="T14" fmla="*/ 418 w 407"/>
                <a:gd name="T15" fmla="*/ 414 h 414"/>
                <a:gd name="T16" fmla="*/ 418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87801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1040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608 w 586"/>
                <a:gd name="T1" fmla="*/ 0 h 599"/>
                <a:gd name="T2" fmla="*/ 590 w 586"/>
                <a:gd name="T3" fmla="*/ 0 h 599"/>
                <a:gd name="T4" fmla="*/ 418 w 586"/>
                <a:gd name="T5" fmla="*/ 132 h 599"/>
                <a:gd name="T6" fmla="*/ 268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68 w 586"/>
                <a:gd name="T17" fmla="*/ 282 h 599"/>
                <a:gd name="T18" fmla="*/ 424 w 586"/>
                <a:gd name="T19" fmla="*/ 138 h 599"/>
                <a:gd name="T20" fmla="*/ 608 w 586"/>
                <a:gd name="T21" fmla="*/ 0 h 599"/>
                <a:gd name="T22" fmla="*/ 608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41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80 w 269"/>
                <a:gd name="T1" fmla="*/ 0 h 252"/>
                <a:gd name="T2" fmla="*/ 262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80 w 269"/>
                <a:gd name="T15" fmla="*/ 0 h 252"/>
                <a:gd name="T16" fmla="*/ 280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42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43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44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grpSp>
          <p:nvGrpSpPr>
            <p:cNvPr id="1045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048" name="Line 32"/>
              <p:cNvSpPr>
                <a:spLocks noChangeShapeType="1"/>
              </p:cNvSpPr>
              <p:nvPr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49" name="Line 33"/>
              <p:cNvSpPr>
                <a:spLocks noChangeShapeType="1"/>
              </p:cNvSpPr>
              <p:nvPr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50" name="Line 34"/>
              <p:cNvSpPr>
                <a:spLocks noChangeShapeType="1"/>
              </p:cNvSpPr>
              <p:nvPr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51" name="Line 35"/>
              <p:cNvSpPr>
                <a:spLocks noChangeShapeType="1"/>
              </p:cNvSpPr>
              <p:nvPr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52" name="Line 36"/>
              <p:cNvSpPr>
                <a:spLocks noChangeShapeType="1"/>
              </p:cNvSpPr>
              <p:nvPr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1046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47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587815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857250" y="277813"/>
            <a:ext cx="74295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en-AU" dirty="0" smtClean="0"/>
          </a:p>
        </p:txBody>
      </p:sp>
      <p:sp>
        <p:nvSpPr>
          <p:cNvPr id="58781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600200"/>
            <a:ext cx="7488237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 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AU" dirty="0" smtClean="0"/>
          </a:p>
        </p:txBody>
      </p:sp>
      <p:pic>
        <p:nvPicPr>
          <p:cNvPr id="1029" name="Picture 43" descr="IHO Colour-transparent-small.gif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0488" y="6173788"/>
            <a:ext cx="4381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887" r:id="rId3"/>
    <p:sldLayoutId id="2147483905" r:id="rId4"/>
    <p:sldLayoutId id="2147483888" r:id="rId5"/>
    <p:sldLayoutId id="2147483889" r:id="rId6"/>
    <p:sldLayoutId id="2147483890" r:id="rId7"/>
    <p:sldLayoutId id="2147483891" r:id="rId8"/>
    <p:sldLayoutId id="2147483892" r:id="rId9"/>
    <p:sldLayoutId id="2147483893" r:id="rId10"/>
    <p:sldLayoutId id="2147483894" r:id="rId11"/>
  </p:sldLayoutIdLst>
  <p:transition>
    <p:wipe dir="d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9pPr>
    </p:titleStyle>
    <p:bodyStyle>
      <a:lvl1pPr marL="450850" indent="-450850" algn="l" rtl="0" eaLnBrk="0" fontAlgn="base" hangingPunct="0">
        <a:spcBef>
          <a:spcPts val="600"/>
        </a:spcBef>
        <a:spcAft>
          <a:spcPts val="600"/>
        </a:spcAft>
        <a:buClr>
          <a:srgbClr val="FFFF00"/>
        </a:buClr>
        <a:buSzPct val="60000"/>
        <a:buFont typeface="Wingdings" pitchFamily="2" charset="2"/>
        <a:buChar char=""/>
        <a:defRPr sz="32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622300" indent="-171450" algn="l" rtl="0" eaLnBrk="0" fontAlgn="base" hangingPunct="0">
        <a:spcBef>
          <a:spcPts val="600"/>
        </a:spcBef>
        <a:spcAft>
          <a:spcPts val="600"/>
        </a:spcAft>
        <a:buClr>
          <a:srgbClr val="FFFF00"/>
        </a:buClr>
        <a:buSzPct val="60000"/>
        <a:buFont typeface="Arial Narrow" pitchFamily="34" charset="0"/>
        <a:buChar char="–"/>
        <a:defRPr sz="28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901700" indent="-185738" algn="l" rtl="0" eaLnBrk="0" fontAlgn="base" hangingPunct="0">
        <a:spcBef>
          <a:spcPts val="600"/>
        </a:spcBef>
        <a:spcAft>
          <a:spcPts val="600"/>
        </a:spcAft>
        <a:buClr>
          <a:srgbClr val="FFFF00"/>
        </a:buClr>
        <a:buSzPct val="60000"/>
        <a:buFont typeface="Arial Narrow" pitchFamily="34" charset="0"/>
        <a:buChar char="–"/>
        <a:defRPr sz="2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166813" indent="-185738" algn="l" rtl="0" eaLnBrk="0" fontAlgn="base" hangingPunct="0">
        <a:spcBef>
          <a:spcPts val="600"/>
        </a:spcBef>
        <a:spcAft>
          <a:spcPts val="600"/>
        </a:spcAft>
        <a:buClr>
          <a:srgbClr val="FFFF00"/>
        </a:buClr>
        <a:buSzPct val="60000"/>
        <a:buFont typeface="Arial Narrow" pitchFamily="34" charset="0"/>
        <a:buChar char="–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1338263" indent="-171450" algn="l" rtl="0" eaLnBrk="0" fontAlgn="base" hangingPunct="0">
        <a:spcBef>
          <a:spcPts val="600"/>
        </a:spcBef>
        <a:spcAft>
          <a:spcPts val="600"/>
        </a:spcAft>
        <a:buClr>
          <a:srgbClr val="FFFF00"/>
        </a:buClr>
        <a:buSzPct val="60000"/>
        <a:buFont typeface="Arial Narrow" pitchFamily="34" charset="0"/>
        <a:buChar char="–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-4763" y="0"/>
            <a:ext cx="9148763" cy="6851650"/>
            <a:chOff x="1" y="0"/>
            <a:chExt cx="5763" cy="4316"/>
          </a:xfrm>
        </p:grpSpPr>
        <p:sp>
          <p:nvSpPr>
            <p:cNvPr id="587779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587780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587781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solidFill>
                  <a:srgbClr val="FFFFFF"/>
                </a:solidFill>
                <a:cs typeface="Arial" charset="0"/>
              </a:endParaRPr>
            </a:p>
          </p:txBody>
        </p:sp>
        <p:grpSp>
          <p:nvGrpSpPr>
            <p:cNvPr id="2057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587783" name="Freeform 7"/>
              <p:cNvSpPr>
                <a:spLocks/>
              </p:cNvSpPr>
              <p:nvPr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587784" name="Freeform 8"/>
              <p:cNvSpPr>
                <a:spLocks/>
              </p:cNvSpPr>
              <p:nvPr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587785" name="Freeform 9"/>
              <p:cNvSpPr>
                <a:spLocks/>
              </p:cNvSpPr>
              <p:nvPr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587786" name="Freeform 10"/>
              <p:cNvSpPr>
                <a:spLocks/>
              </p:cNvSpPr>
              <p:nvPr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587787" name="Freeform 11"/>
              <p:cNvSpPr>
                <a:spLocks/>
              </p:cNvSpPr>
              <p:nvPr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587788" name="Freeform 12"/>
              <p:cNvSpPr>
                <a:spLocks/>
              </p:cNvSpPr>
              <p:nvPr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587789" name="Freeform 13"/>
              <p:cNvSpPr>
                <a:spLocks/>
              </p:cNvSpPr>
              <p:nvPr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587790" name="Freeform 14"/>
              <p:cNvSpPr>
                <a:spLocks/>
              </p:cNvSpPr>
              <p:nvPr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587791" name="Freeform 15"/>
              <p:cNvSpPr>
                <a:spLocks/>
              </p:cNvSpPr>
              <p:nvPr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587792" name="Freeform 16"/>
              <p:cNvSpPr>
                <a:spLocks/>
              </p:cNvSpPr>
              <p:nvPr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587793" name="Freeform 17"/>
              <p:cNvSpPr>
                <a:spLocks/>
              </p:cNvSpPr>
              <p:nvPr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587794" name="Freeform 18"/>
              <p:cNvSpPr>
                <a:spLocks/>
              </p:cNvSpPr>
              <p:nvPr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587795" name="Freeform 19"/>
              <p:cNvSpPr>
                <a:spLocks/>
              </p:cNvSpPr>
              <p:nvPr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Arial" charset="0"/>
                </a:endParaRPr>
              </a:p>
            </p:txBody>
          </p:sp>
        </p:grpSp>
        <p:sp>
          <p:nvSpPr>
            <p:cNvPr id="587796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587797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587798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2061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37 w 717"/>
                <a:gd name="T1" fmla="*/ 845 h 845"/>
                <a:gd name="T2" fmla="*/ 737 w 717"/>
                <a:gd name="T3" fmla="*/ 821 h 845"/>
                <a:gd name="T4" fmla="*/ 594 w 717"/>
                <a:gd name="T5" fmla="*/ 605 h 845"/>
                <a:gd name="T6" fmla="*/ 416 w 717"/>
                <a:gd name="T7" fmla="*/ 396 h 845"/>
                <a:gd name="T8" fmla="*/ 23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9 w 717"/>
                <a:gd name="T15" fmla="*/ 198 h 845"/>
                <a:gd name="T16" fmla="*/ 410 w 717"/>
                <a:gd name="T17" fmla="*/ 408 h 845"/>
                <a:gd name="T18" fmla="*/ 588 w 717"/>
                <a:gd name="T19" fmla="*/ 623 h 845"/>
                <a:gd name="T20" fmla="*/ 737 w 717"/>
                <a:gd name="T21" fmla="*/ 845 h 845"/>
                <a:gd name="T22" fmla="*/ 737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062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17 w 407"/>
                <a:gd name="T1" fmla="*/ 414 h 414"/>
                <a:gd name="T2" fmla="*/ 417 w 407"/>
                <a:gd name="T3" fmla="*/ 396 h 414"/>
                <a:gd name="T4" fmla="*/ 23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26 w 407"/>
                <a:gd name="T13" fmla="*/ 204 h 414"/>
                <a:gd name="T14" fmla="*/ 417 w 407"/>
                <a:gd name="T15" fmla="*/ 414 h 414"/>
                <a:gd name="T16" fmla="*/ 417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87801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2064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606 w 586"/>
                <a:gd name="T1" fmla="*/ 0 h 599"/>
                <a:gd name="T2" fmla="*/ 588 w 586"/>
                <a:gd name="T3" fmla="*/ 0 h 599"/>
                <a:gd name="T4" fmla="*/ 417 w 586"/>
                <a:gd name="T5" fmla="*/ 132 h 599"/>
                <a:gd name="T6" fmla="*/ 26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67 w 586"/>
                <a:gd name="T17" fmla="*/ 282 h 599"/>
                <a:gd name="T18" fmla="*/ 423 w 586"/>
                <a:gd name="T19" fmla="*/ 138 h 599"/>
                <a:gd name="T20" fmla="*/ 606 w 586"/>
                <a:gd name="T21" fmla="*/ 0 h 599"/>
                <a:gd name="T22" fmla="*/ 606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065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9 w 269"/>
                <a:gd name="T1" fmla="*/ 0 h 252"/>
                <a:gd name="T2" fmla="*/ 26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9 w 269"/>
                <a:gd name="T15" fmla="*/ 0 h 252"/>
                <a:gd name="T16" fmla="*/ 279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066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067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068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grpSp>
          <p:nvGrpSpPr>
            <p:cNvPr id="2069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072" name="Line 32"/>
              <p:cNvSpPr>
                <a:spLocks noChangeShapeType="1"/>
              </p:cNvSpPr>
              <p:nvPr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073" name="Line 33"/>
              <p:cNvSpPr>
                <a:spLocks noChangeShapeType="1"/>
              </p:cNvSpPr>
              <p:nvPr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074" name="Line 34"/>
              <p:cNvSpPr>
                <a:spLocks noChangeShapeType="1"/>
              </p:cNvSpPr>
              <p:nvPr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075" name="Line 35"/>
              <p:cNvSpPr>
                <a:spLocks noChangeShapeType="1"/>
              </p:cNvSpPr>
              <p:nvPr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076" name="Line 36"/>
              <p:cNvSpPr>
                <a:spLocks noChangeShapeType="1"/>
              </p:cNvSpPr>
              <p:nvPr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2070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071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587815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857250" y="277813"/>
            <a:ext cx="74295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en-AU" dirty="0" smtClean="0"/>
          </a:p>
        </p:txBody>
      </p:sp>
      <p:sp>
        <p:nvSpPr>
          <p:cNvPr id="58781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600200"/>
            <a:ext cx="7488237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 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AU" dirty="0" smtClean="0"/>
          </a:p>
        </p:txBody>
      </p:sp>
      <p:pic>
        <p:nvPicPr>
          <p:cNvPr id="2053" name="Picture 43" descr="IHO Colour-transparent-small.gif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0488" y="6173788"/>
            <a:ext cx="4381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906" r:id="rId1"/>
    <p:sldLayoutId id="2147483907" r:id="rId2"/>
    <p:sldLayoutId id="2147483895" r:id="rId3"/>
    <p:sldLayoutId id="2147483908" r:id="rId4"/>
    <p:sldLayoutId id="2147483896" r:id="rId5"/>
    <p:sldLayoutId id="2147483897" r:id="rId6"/>
    <p:sldLayoutId id="2147483898" r:id="rId7"/>
    <p:sldLayoutId id="2147483899" r:id="rId8"/>
    <p:sldLayoutId id="2147483900" r:id="rId9"/>
    <p:sldLayoutId id="2147483901" r:id="rId10"/>
    <p:sldLayoutId id="2147483902" r:id="rId11"/>
  </p:sldLayoutIdLst>
  <p:transition>
    <p:wipe dir="d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9pPr>
    </p:titleStyle>
    <p:bodyStyle>
      <a:lvl1pPr marL="450850" indent="-450850" algn="l" rtl="0" eaLnBrk="0" fontAlgn="base" hangingPunct="0">
        <a:spcBef>
          <a:spcPts val="600"/>
        </a:spcBef>
        <a:spcAft>
          <a:spcPts val="600"/>
        </a:spcAft>
        <a:buClr>
          <a:srgbClr val="FFFF00"/>
        </a:buClr>
        <a:buSzPct val="60000"/>
        <a:buFont typeface="Wingdings" pitchFamily="2" charset="2"/>
        <a:buChar char=""/>
        <a:defRPr sz="32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622300" indent="-171450" algn="l" rtl="0" eaLnBrk="0" fontAlgn="base" hangingPunct="0">
        <a:spcBef>
          <a:spcPts val="600"/>
        </a:spcBef>
        <a:spcAft>
          <a:spcPts val="600"/>
        </a:spcAft>
        <a:buClr>
          <a:srgbClr val="FFFF00"/>
        </a:buClr>
        <a:buSzPct val="60000"/>
        <a:buFont typeface="Arial Narrow" pitchFamily="34" charset="0"/>
        <a:buChar char="–"/>
        <a:defRPr sz="28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901700" indent="-185738" algn="l" rtl="0" eaLnBrk="0" fontAlgn="base" hangingPunct="0">
        <a:spcBef>
          <a:spcPts val="600"/>
        </a:spcBef>
        <a:spcAft>
          <a:spcPts val="600"/>
        </a:spcAft>
        <a:buClr>
          <a:srgbClr val="FFFF00"/>
        </a:buClr>
        <a:buSzPct val="60000"/>
        <a:buFont typeface="Arial Narrow" pitchFamily="34" charset="0"/>
        <a:buChar char="–"/>
        <a:defRPr sz="2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166813" indent="-185738" algn="l" rtl="0" eaLnBrk="0" fontAlgn="base" hangingPunct="0">
        <a:spcBef>
          <a:spcPts val="600"/>
        </a:spcBef>
        <a:spcAft>
          <a:spcPts val="600"/>
        </a:spcAft>
        <a:buClr>
          <a:srgbClr val="FFFF00"/>
        </a:buClr>
        <a:buSzPct val="60000"/>
        <a:buFont typeface="Arial Narrow" pitchFamily="34" charset="0"/>
        <a:buChar char="–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1338263" indent="-171450" algn="l" rtl="0" eaLnBrk="0" fontAlgn="base" hangingPunct="0">
        <a:spcBef>
          <a:spcPts val="600"/>
        </a:spcBef>
        <a:spcAft>
          <a:spcPts val="600"/>
        </a:spcAft>
        <a:buClr>
          <a:srgbClr val="FFFF00"/>
        </a:buClr>
        <a:buSzPct val="60000"/>
        <a:buFont typeface="Arial Narrow" pitchFamily="34" charset="0"/>
        <a:buChar char="–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762000" y="2743200"/>
            <a:ext cx="7315200" cy="2159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CBSC-16</a:t>
            </a:r>
          </a:p>
          <a:p>
            <a:pPr eaLnBrk="1" hangingPunct="1">
              <a:defRPr/>
            </a:pPr>
            <a:r>
              <a:rPr lang="en-US" b="1" dirty="0" smtClean="0"/>
              <a:t>Towards a new implementation of the CB strategy in the </a:t>
            </a:r>
            <a:r>
              <a:rPr lang="en-US" b="1" dirty="0" err="1" smtClean="0"/>
              <a:t>EAtHC</a:t>
            </a:r>
            <a:r>
              <a:rPr lang="en-US" b="1" dirty="0" smtClean="0"/>
              <a:t> region and a strengthened involvement of the IHO</a:t>
            </a:r>
          </a:p>
          <a:p>
            <a:pPr eaLnBrk="1" hangingPunct="1">
              <a:defRPr/>
            </a:pPr>
            <a:endParaRPr lang="en-US" b="1" dirty="0" smtClean="0"/>
          </a:p>
          <a:p>
            <a:pPr eaLnBrk="1" hangingPunct="1">
              <a:defRPr/>
            </a:pPr>
            <a:r>
              <a:rPr lang="en-US" dirty="0" smtClean="0"/>
              <a:t>GOA, India, 30 May – 1 June 2018</a:t>
            </a:r>
          </a:p>
          <a:p>
            <a:pPr eaLnBrk="1" hangingPunct="1">
              <a:spcAft>
                <a:spcPts val="0"/>
              </a:spcAft>
              <a:defRPr/>
            </a:pPr>
            <a:endParaRPr lang="en-US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457200" y="118373"/>
            <a:ext cx="8229600" cy="646331"/>
          </a:xfrm>
          <a:noFill/>
        </p:spPr>
        <p:txBody>
          <a:bodyPr wrap="square" rtlCol="0">
            <a:spAutoFit/>
          </a:bodyPr>
          <a:lstStyle/>
          <a:p>
            <a:r>
              <a:rPr lang="fr-FR" sz="3600" b="1" u="sng" dirty="0" err="1" smtClean="0">
                <a:solidFill>
                  <a:srgbClr val="FFFF00"/>
                </a:solidFill>
                <a:latin typeface="Calibri" pitchFamily="34" charset="0"/>
                <a:ea typeface="+mn-ea"/>
                <a:cs typeface="Arial" charset="0"/>
              </a:rPr>
              <a:t>EAtHC</a:t>
            </a:r>
            <a:r>
              <a:rPr lang="fr-FR" sz="3600" b="1" u="sng" dirty="0" smtClean="0">
                <a:solidFill>
                  <a:srgbClr val="FFFF00"/>
                </a:solidFill>
                <a:latin typeface="Calibri" pitchFamily="34" charset="0"/>
                <a:ea typeface="+mn-ea"/>
                <a:cs typeface="Arial" charset="0"/>
              </a:rPr>
              <a:t> CB </a:t>
            </a:r>
            <a:r>
              <a:rPr lang="fr-FR" sz="3600" b="1" u="sng" dirty="0" err="1" smtClean="0">
                <a:solidFill>
                  <a:srgbClr val="FFFF00"/>
                </a:solidFill>
                <a:latin typeface="Calibri" pitchFamily="34" charset="0"/>
                <a:ea typeface="+mn-ea"/>
                <a:cs typeface="Arial" charset="0"/>
              </a:rPr>
              <a:t>overview</a:t>
            </a:r>
            <a:endParaRPr lang="fr-FR" sz="2800" b="1" u="sng" dirty="0" smtClean="0">
              <a:solidFill>
                <a:srgbClr val="FFFF00"/>
              </a:solidFill>
              <a:latin typeface="Calibri" pitchFamily="34" charset="0"/>
              <a:ea typeface="+mn-ea"/>
              <a:cs typeface="Arial" charset="0"/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13252" y="1059695"/>
            <a:ext cx="8229600" cy="5447645"/>
          </a:xfr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nb-NO" sz="2800" b="1" dirty="0" smtClean="0">
                <a:solidFill>
                  <a:srgbClr val="FFFF00"/>
                </a:solidFill>
              </a:rPr>
              <a:t>24 coastal states within the region (+2)</a:t>
            </a:r>
          </a:p>
          <a:p>
            <a:pPr marL="712788" indent="0">
              <a:spcAft>
                <a:spcPts val="0"/>
              </a:spcAft>
              <a:buNone/>
            </a:pPr>
            <a:r>
              <a:rPr lang="nb-NO" sz="2400" b="1" dirty="0" smtClean="0">
                <a:solidFill>
                  <a:srgbClr val="FFFF00"/>
                </a:solidFill>
              </a:rPr>
              <a:t>Only 6 are IHO member / Only 3 of wich</a:t>
            </a:r>
          </a:p>
          <a:p>
            <a:pPr marL="712788" indent="0">
              <a:spcBef>
                <a:spcPts val="0"/>
              </a:spcBef>
              <a:buNone/>
            </a:pPr>
            <a:r>
              <a:rPr lang="nb-NO" sz="2400" b="1" dirty="0" smtClean="0">
                <a:solidFill>
                  <a:srgbClr val="FFFF00"/>
                </a:solidFill>
              </a:rPr>
              <a:t>within the WCA sub-region</a:t>
            </a:r>
            <a:endParaRPr lang="fr-FR" sz="2400" b="1" dirty="0">
              <a:solidFill>
                <a:srgbClr val="FFFF00"/>
              </a:solidFill>
            </a:endParaRPr>
          </a:p>
          <a:p>
            <a:pPr marL="712788" lvl="1" indent="0" algn="just">
              <a:buNone/>
            </a:pPr>
            <a:r>
              <a:rPr lang="nb-NO" sz="2400" b="1" dirty="0" smtClean="0"/>
              <a:t>Cameroon</a:t>
            </a:r>
            <a:r>
              <a:rPr lang="nb-NO" sz="2400" b="1" dirty="0"/>
              <a:t>, </a:t>
            </a:r>
            <a:r>
              <a:rPr lang="nb-NO" sz="2400" dirty="0"/>
              <a:t>France</a:t>
            </a:r>
            <a:r>
              <a:rPr lang="nb-NO" sz="2400" b="1" dirty="0"/>
              <a:t>, Morocco, Nigeria, </a:t>
            </a:r>
            <a:r>
              <a:rPr lang="nb-NO" sz="2400" dirty="0"/>
              <a:t>Portugal, </a:t>
            </a:r>
            <a:r>
              <a:rPr lang="nb-NO" sz="2400" dirty="0" smtClean="0"/>
              <a:t>Spain</a:t>
            </a:r>
            <a:r>
              <a:rPr lang="nb-NO" sz="2400" b="1" dirty="0" smtClean="0"/>
              <a:t>.</a:t>
            </a:r>
          </a:p>
          <a:p>
            <a:pPr marL="712788" indent="0" algn="just">
              <a:spcBef>
                <a:spcPts val="1800"/>
              </a:spcBef>
              <a:buNone/>
            </a:pPr>
            <a:r>
              <a:rPr lang="nb-NO" sz="2400" b="1" dirty="0" smtClean="0"/>
              <a:t>9 associate </a:t>
            </a:r>
            <a:r>
              <a:rPr lang="nb-NO" sz="2400" b="1" dirty="0"/>
              <a:t>Members </a:t>
            </a:r>
            <a:endParaRPr lang="nb-NO" sz="2400" b="1" dirty="0" smtClean="0"/>
          </a:p>
          <a:p>
            <a:pPr marL="712788" indent="0" algn="just">
              <a:buNone/>
            </a:pPr>
            <a:r>
              <a:rPr lang="nb-NO" sz="2400" b="1" dirty="0" smtClean="0"/>
              <a:t>Benin</a:t>
            </a:r>
            <a:r>
              <a:rPr lang="nb-NO" sz="2400" b="1" dirty="0"/>
              <a:t>, Cabo Verde, Congo, Côte d'Ivoire, Guinea, Guinea-Bissau, Mauritania, Senegal, Togo</a:t>
            </a:r>
            <a:r>
              <a:rPr lang="nb-NO" sz="2400" b="1" dirty="0" smtClean="0"/>
              <a:t>.</a:t>
            </a:r>
            <a:endParaRPr lang="nb-NO" sz="2400" b="1" dirty="0"/>
          </a:p>
          <a:p>
            <a:pPr marL="712788" lvl="1" indent="0" algn="just">
              <a:spcBef>
                <a:spcPts val="1800"/>
              </a:spcBef>
              <a:buNone/>
            </a:pPr>
            <a:r>
              <a:rPr lang="nb-NO" sz="2400" b="1" dirty="0" smtClean="0"/>
              <a:t>9 observers</a:t>
            </a:r>
            <a:r>
              <a:rPr lang="nb-NO" sz="2400" b="1" dirty="0"/>
              <a:t>: </a:t>
            </a:r>
            <a:endParaRPr lang="nb-NO" sz="2400" b="1" dirty="0" smtClean="0"/>
          </a:p>
          <a:p>
            <a:pPr marL="712788" lvl="1" indent="0" algn="just">
              <a:buNone/>
            </a:pPr>
            <a:r>
              <a:rPr lang="nb-NO" sz="2400" b="1" dirty="0" smtClean="0"/>
              <a:t>Angola</a:t>
            </a:r>
            <a:r>
              <a:rPr lang="nb-NO" sz="2400" b="1" dirty="0"/>
              <a:t>, Democratic Republic of the Congo, Equatorial Guinea, Gabon, Gambia, Ghana, Liberia, São Tome and Principe, Sierra Leone, </a:t>
            </a:r>
            <a:r>
              <a:rPr lang="nb-NO" sz="2400" b="1" dirty="0" smtClean="0"/>
              <a:t>		</a:t>
            </a:r>
            <a:r>
              <a:rPr lang="nb-NO" sz="2400" dirty="0" smtClean="0"/>
              <a:t>+ UK &amp; </a:t>
            </a:r>
            <a:r>
              <a:rPr lang="nb-NO" sz="2400" dirty="0"/>
              <a:t>USA</a:t>
            </a:r>
            <a:r>
              <a:rPr lang="nb-NO" sz="2400" dirty="0" smtClean="0"/>
              <a:t>.</a:t>
            </a:r>
          </a:p>
        </p:txBody>
      </p:sp>
      <p:sp>
        <p:nvSpPr>
          <p:cNvPr id="2" name="AutoShape 2" descr="https://www.iho.int/cms/media/commissions/eathc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32656"/>
            <a:ext cx="2726862" cy="1512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151068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954" y="1484784"/>
            <a:ext cx="8374092" cy="4680520"/>
          </a:xfrm>
        </p:spPr>
        <p:txBody>
          <a:bodyPr>
            <a:noAutofit/>
          </a:bodyPr>
          <a:lstStyle/>
          <a:p>
            <a:pPr marL="0" indent="0" eaLnBrk="1" hangingPunct="1">
              <a:buNone/>
            </a:pPr>
            <a:r>
              <a:rPr lang="en-US" altLang="en-US" sz="3000" b="1" dirty="0" smtClean="0"/>
              <a:t>Results of CB actions in the WCA sub-region over the past 15 years remain limited</a:t>
            </a:r>
            <a:r>
              <a:rPr lang="en-US" altLang="en-US" sz="3000" b="1" dirty="0"/>
              <a:t>:</a:t>
            </a:r>
            <a:endParaRPr lang="en-US" altLang="en-US" sz="3000" b="1" dirty="0" smtClean="0"/>
          </a:p>
          <a:p>
            <a:pPr eaLnBrk="1" hangingPunct="1"/>
            <a:r>
              <a:rPr lang="en-US" altLang="en-US" sz="2800" b="1" dirty="0" smtClean="0"/>
              <a:t>Only 1 state joined IHO since 2002: Cameroon </a:t>
            </a:r>
            <a:r>
              <a:rPr lang="en-US" altLang="en-US" sz="2400" b="1" dirty="0" smtClean="0"/>
              <a:t>(2012)</a:t>
            </a:r>
          </a:p>
          <a:p>
            <a:pPr eaLnBrk="1" hangingPunct="1"/>
            <a:r>
              <a:rPr lang="en-US" altLang="en-US" sz="2800" b="1" dirty="0" smtClean="0"/>
              <a:t>Involvement of WCA coastal states within the commission / IHO remains week</a:t>
            </a: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57200" y="190381"/>
            <a:ext cx="8229600" cy="646331"/>
          </a:xfrm>
          <a:noFill/>
        </p:spPr>
        <p:txBody>
          <a:bodyPr wrap="square" rtlCol="0">
            <a:spAutoFit/>
          </a:bodyPr>
          <a:lstStyle/>
          <a:p>
            <a:r>
              <a:rPr lang="fr-FR" sz="3600" b="1" u="sng" dirty="0" err="1" smtClean="0">
                <a:solidFill>
                  <a:srgbClr val="FFFF00"/>
                </a:solidFill>
                <a:latin typeface="Calibri" pitchFamily="34" charset="0"/>
                <a:ea typeface="+mn-ea"/>
                <a:cs typeface="Arial" charset="0"/>
              </a:rPr>
              <a:t>EAtHC</a:t>
            </a:r>
            <a:r>
              <a:rPr lang="fr-FR" sz="3600" b="1" u="sng" dirty="0" smtClean="0">
                <a:solidFill>
                  <a:srgbClr val="FFFF00"/>
                </a:solidFill>
                <a:latin typeface="Calibri" pitchFamily="34" charset="0"/>
                <a:ea typeface="+mn-ea"/>
                <a:cs typeface="Arial" charset="0"/>
              </a:rPr>
              <a:t> CB </a:t>
            </a:r>
            <a:r>
              <a:rPr lang="fr-FR" sz="3600" b="1" u="sng" dirty="0" err="1" smtClean="0">
                <a:solidFill>
                  <a:srgbClr val="FFFF00"/>
                </a:solidFill>
                <a:latin typeface="Calibri" pitchFamily="34" charset="0"/>
                <a:ea typeface="+mn-ea"/>
                <a:cs typeface="Arial" charset="0"/>
              </a:rPr>
              <a:t>overall</a:t>
            </a:r>
            <a:r>
              <a:rPr lang="fr-FR" sz="3600" b="1" u="sng" dirty="0" smtClean="0">
                <a:solidFill>
                  <a:srgbClr val="FFFF00"/>
                </a:solidFill>
                <a:latin typeface="Calibri" pitchFamily="34" charset="0"/>
                <a:ea typeface="+mn-ea"/>
                <a:cs typeface="Arial" charset="0"/>
              </a:rPr>
              <a:t> </a:t>
            </a:r>
            <a:r>
              <a:rPr lang="fr-FR" sz="3600" b="1" u="sng" dirty="0" err="1" smtClean="0">
                <a:solidFill>
                  <a:srgbClr val="FFFF00"/>
                </a:solidFill>
                <a:latin typeface="Calibri" pitchFamily="34" charset="0"/>
                <a:ea typeface="+mn-ea"/>
                <a:cs typeface="Arial" charset="0"/>
              </a:rPr>
              <a:t>assessment</a:t>
            </a:r>
            <a:endParaRPr lang="fr-FR" sz="2800" b="1" u="sng" dirty="0" smtClean="0">
              <a:solidFill>
                <a:srgbClr val="FFFF00"/>
              </a:solidFill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438006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954" y="1124744"/>
            <a:ext cx="8374092" cy="5124472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2800" b="1" dirty="0" smtClean="0"/>
              <a:t>Awareness has increased, including at a high political level, but slow progress are noted in hydrographic capacities</a:t>
            </a:r>
          </a:p>
          <a:p>
            <a:pPr lvl="1" eaLnBrk="1" hangingPunct="1"/>
            <a:r>
              <a:rPr lang="en-US" altLang="en-US" sz="2400" b="1" dirty="0" smtClean="0"/>
              <a:t>Only 3 states created NHC : Senegal </a:t>
            </a:r>
            <a:r>
              <a:rPr lang="en-US" altLang="en-US" sz="2000" b="1" dirty="0" smtClean="0"/>
              <a:t>(2004)</a:t>
            </a:r>
            <a:r>
              <a:rPr lang="en-US" altLang="en-US" sz="2400" b="1" dirty="0" smtClean="0"/>
              <a:t>, Togo </a:t>
            </a:r>
            <a:r>
              <a:rPr lang="en-US" altLang="en-US" sz="2000" b="1" dirty="0" smtClean="0"/>
              <a:t>(2008) </a:t>
            </a:r>
            <a:r>
              <a:rPr lang="en-US" altLang="en-US" sz="2400" b="1" dirty="0" smtClean="0"/>
              <a:t>and Ghana </a:t>
            </a:r>
            <a:r>
              <a:rPr lang="en-US" altLang="en-US" sz="2000" b="1" dirty="0" smtClean="0"/>
              <a:t>(2008)</a:t>
            </a:r>
          </a:p>
          <a:p>
            <a:pPr lvl="1" eaLnBrk="1" hangingPunct="1"/>
            <a:r>
              <a:rPr lang="en-US" altLang="en-US" sz="2400" b="1" dirty="0" smtClean="0"/>
              <a:t>MSI capacity: none of the coastal states fulfils independently its national obligation in a sustainable manner</a:t>
            </a:r>
          </a:p>
          <a:p>
            <a:pPr lvl="1" eaLnBrk="1" hangingPunct="1"/>
            <a:r>
              <a:rPr lang="en-US" altLang="en-US" sz="2400" b="1" dirty="0" smtClean="0"/>
              <a:t>Surveying capacity: existing capacities remain limited to </a:t>
            </a:r>
            <a:r>
              <a:rPr lang="en-US" altLang="en-US" sz="2400" b="1" dirty="0" err="1" smtClean="0"/>
              <a:t>harbours</a:t>
            </a:r>
            <a:endParaRPr lang="en-US" altLang="en-US" sz="2400" b="1" dirty="0"/>
          </a:p>
          <a:p>
            <a:pPr marL="714375" indent="0" eaLnBrk="1" hangingPunct="1">
              <a:buNone/>
            </a:pPr>
            <a:r>
              <a:rPr lang="en-US" altLang="en-US" sz="2800" b="1" i="1" dirty="0" smtClean="0"/>
              <a:t>Most </a:t>
            </a:r>
            <a:r>
              <a:rPr lang="en-US" altLang="en-US" sz="2800" b="1" i="1" dirty="0"/>
              <a:t>WCA coastal states remain unable to provide on their own hydrographic </a:t>
            </a:r>
            <a:r>
              <a:rPr lang="en-US" altLang="en-US" sz="2800" b="1" i="1" dirty="0" smtClean="0"/>
              <a:t>services</a:t>
            </a:r>
            <a:endParaRPr lang="en-US" altLang="en-US" sz="2800" b="1" i="1" dirty="0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57200" y="190381"/>
            <a:ext cx="8229600" cy="646331"/>
          </a:xfrm>
          <a:noFill/>
        </p:spPr>
        <p:txBody>
          <a:bodyPr wrap="square" rtlCol="0">
            <a:spAutoFit/>
          </a:bodyPr>
          <a:lstStyle/>
          <a:p>
            <a:r>
              <a:rPr lang="fr-FR" sz="3600" b="1" u="sng" dirty="0" err="1" smtClean="0">
                <a:solidFill>
                  <a:srgbClr val="FFFF00"/>
                </a:solidFill>
                <a:latin typeface="Calibri" pitchFamily="34" charset="0"/>
                <a:ea typeface="+mn-ea"/>
                <a:cs typeface="Arial" charset="0"/>
              </a:rPr>
              <a:t>EAtHC</a:t>
            </a:r>
            <a:r>
              <a:rPr lang="fr-FR" sz="3600" b="1" u="sng" dirty="0" smtClean="0">
                <a:solidFill>
                  <a:srgbClr val="FFFF00"/>
                </a:solidFill>
                <a:latin typeface="Calibri" pitchFamily="34" charset="0"/>
                <a:ea typeface="+mn-ea"/>
                <a:cs typeface="Arial" charset="0"/>
              </a:rPr>
              <a:t> CB </a:t>
            </a:r>
            <a:r>
              <a:rPr lang="fr-FR" sz="3600" b="1" u="sng" dirty="0" err="1" smtClean="0">
                <a:solidFill>
                  <a:srgbClr val="FFFF00"/>
                </a:solidFill>
                <a:latin typeface="Calibri" pitchFamily="34" charset="0"/>
                <a:ea typeface="+mn-ea"/>
                <a:cs typeface="Arial" charset="0"/>
              </a:rPr>
              <a:t>overall</a:t>
            </a:r>
            <a:r>
              <a:rPr lang="fr-FR" sz="3600" b="1" u="sng" dirty="0" smtClean="0">
                <a:solidFill>
                  <a:srgbClr val="FFFF00"/>
                </a:solidFill>
                <a:latin typeface="Calibri" pitchFamily="34" charset="0"/>
                <a:ea typeface="+mn-ea"/>
                <a:cs typeface="Arial" charset="0"/>
              </a:rPr>
              <a:t> </a:t>
            </a:r>
            <a:r>
              <a:rPr lang="fr-FR" sz="3600" b="1" u="sng" dirty="0" err="1" smtClean="0">
                <a:solidFill>
                  <a:srgbClr val="FFFF00"/>
                </a:solidFill>
                <a:latin typeface="Calibri" pitchFamily="34" charset="0"/>
                <a:ea typeface="+mn-ea"/>
                <a:cs typeface="Arial" charset="0"/>
              </a:rPr>
              <a:t>assessment</a:t>
            </a:r>
            <a:endParaRPr lang="fr-FR" sz="2800" b="1" u="sng" dirty="0" smtClean="0">
              <a:solidFill>
                <a:srgbClr val="FFFF00"/>
              </a:solidFill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1699157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954" y="1124744"/>
            <a:ext cx="8374092" cy="5124472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altLang="en-US" b="1" dirty="0" smtClean="0"/>
              <a:t>Implementation of the CB strategy in the </a:t>
            </a:r>
            <a:r>
              <a:rPr lang="en-US" altLang="en-US" b="1" dirty="0" err="1" smtClean="0"/>
              <a:t>EAtHC</a:t>
            </a:r>
            <a:r>
              <a:rPr lang="en-US" altLang="en-US" b="1" dirty="0" smtClean="0"/>
              <a:t> region over the last 15 years is based on an “Hydrographic centric approach” either through</a:t>
            </a:r>
          </a:p>
          <a:p>
            <a:pPr eaLnBrk="1" hangingPunct="1"/>
            <a:r>
              <a:rPr lang="en-US" altLang="en-US" b="1" dirty="0" smtClean="0"/>
              <a:t>Country focused actions (TV)</a:t>
            </a:r>
          </a:p>
          <a:p>
            <a:pPr eaLnBrk="1" hangingPunct="1"/>
            <a:r>
              <a:rPr lang="en-US" altLang="en-US" b="1" dirty="0" smtClean="0"/>
              <a:t>Thematic focused actions (workshops, trainings)</a:t>
            </a:r>
          </a:p>
          <a:p>
            <a:pPr eaLnBrk="1" hangingPunct="1"/>
            <a:r>
              <a:rPr lang="en-US" altLang="en-US" b="1" dirty="0" smtClean="0"/>
              <a:t>Regional holistic approach (</a:t>
            </a:r>
            <a:r>
              <a:rPr lang="en-US" altLang="en-US" b="1" dirty="0" err="1" smtClean="0"/>
              <a:t>HydroMAOC</a:t>
            </a:r>
            <a:r>
              <a:rPr lang="en-US" altLang="en-US" b="1" dirty="0" smtClean="0"/>
              <a:t> study)</a:t>
            </a: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57200" y="190381"/>
            <a:ext cx="8229600" cy="646331"/>
          </a:xfrm>
          <a:noFill/>
        </p:spPr>
        <p:txBody>
          <a:bodyPr wrap="square" rtlCol="0">
            <a:spAutoFit/>
          </a:bodyPr>
          <a:lstStyle/>
          <a:p>
            <a:r>
              <a:rPr lang="fr-FR" sz="3600" b="1" u="sng" dirty="0" err="1" smtClean="0">
                <a:solidFill>
                  <a:srgbClr val="FFFF00"/>
                </a:solidFill>
                <a:latin typeface="Calibri" pitchFamily="34" charset="0"/>
                <a:ea typeface="+mn-ea"/>
                <a:cs typeface="Arial" charset="0"/>
              </a:rPr>
              <a:t>EAtHC</a:t>
            </a:r>
            <a:r>
              <a:rPr lang="fr-FR" sz="3600" b="1" u="sng" dirty="0" smtClean="0">
                <a:solidFill>
                  <a:srgbClr val="FFFF00"/>
                </a:solidFill>
                <a:latin typeface="Calibri" pitchFamily="34" charset="0"/>
                <a:ea typeface="+mn-ea"/>
                <a:cs typeface="Arial" charset="0"/>
              </a:rPr>
              <a:t> CB </a:t>
            </a:r>
            <a:r>
              <a:rPr lang="fr-FR" sz="3600" b="1" u="sng" dirty="0" err="1" smtClean="0">
                <a:solidFill>
                  <a:srgbClr val="FFFF00"/>
                </a:solidFill>
                <a:latin typeface="Calibri" pitchFamily="34" charset="0"/>
                <a:ea typeface="+mn-ea"/>
                <a:cs typeface="Arial" charset="0"/>
              </a:rPr>
              <a:t>overall</a:t>
            </a:r>
            <a:r>
              <a:rPr lang="fr-FR" sz="3600" b="1" u="sng" dirty="0" smtClean="0">
                <a:solidFill>
                  <a:srgbClr val="FFFF00"/>
                </a:solidFill>
                <a:latin typeface="Calibri" pitchFamily="34" charset="0"/>
                <a:ea typeface="+mn-ea"/>
                <a:cs typeface="Arial" charset="0"/>
              </a:rPr>
              <a:t> </a:t>
            </a:r>
            <a:r>
              <a:rPr lang="fr-FR" sz="3600" b="1" u="sng" dirty="0" err="1" smtClean="0">
                <a:solidFill>
                  <a:srgbClr val="FFFF00"/>
                </a:solidFill>
                <a:latin typeface="Calibri" pitchFamily="34" charset="0"/>
                <a:ea typeface="+mn-ea"/>
                <a:cs typeface="Arial" charset="0"/>
              </a:rPr>
              <a:t>assessment</a:t>
            </a:r>
            <a:endParaRPr lang="fr-FR" sz="2800" b="1" u="sng" dirty="0" smtClean="0">
              <a:solidFill>
                <a:srgbClr val="FFFF00"/>
              </a:solidFill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80776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954" y="1124744"/>
            <a:ext cx="7139374" cy="5124472"/>
          </a:xfrm>
        </p:spPr>
        <p:txBody>
          <a:bodyPr>
            <a:noAutofit/>
          </a:bodyPr>
          <a:lstStyle/>
          <a:p>
            <a:pPr marL="0" indent="0" eaLnBrk="1" hangingPunct="1">
              <a:buNone/>
            </a:pPr>
            <a:r>
              <a:rPr lang="en-US" altLang="en-US" sz="2800" b="1" dirty="0" smtClean="0"/>
              <a:t>Towards a “usage centric approach”</a:t>
            </a:r>
          </a:p>
          <a:p>
            <a:pPr marL="514350" indent="-514350" eaLnBrk="1" hangingPunct="1">
              <a:buFont typeface="+mj-lt"/>
              <a:buAutoNum type="alphaUcPeriod"/>
            </a:pPr>
            <a:r>
              <a:rPr lang="en-US" altLang="en-US" sz="2800" b="1" dirty="0" smtClean="0"/>
              <a:t>Limit “conventional targeted” CB actions</a:t>
            </a:r>
          </a:p>
          <a:p>
            <a:pPr marL="688975" lvl="1" indent="-514350" eaLnBrk="1" hangingPunct="1">
              <a:buFont typeface="Arial" panose="020B0604020202020204" pitchFamily="34" charset="0"/>
              <a:buChar char="•"/>
            </a:pPr>
            <a:r>
              <a:rPr lang="en-US" altLang="en-US" sz="2400" b="1" dirty="0" smtClean="0"/>
              <a:t>Limited to high effort to effect ratio 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 </a:t>
            </a:r>
            <a:r>
              <a:rPr lang="en-US" altLang="en-US" sz="2400" b="1" dirty="0"/>
              <a:t>&amp; high chance  of concrete results</a:t>
            </a:r>
          </a:p>
          <a:p>
            <a:pPr marL="514350" indent="-514350" eaLnBrk="1" hangingPunct="1">
              <a:buFont typeface="+mj-lt"/>
              <a:buAutoNum type="alphaUcPeriod"/>
            </a:pPr>
            <a:r>
              <a:rPr lang="en-US" altLang="en-US" sz="2800" b="1" dirty="0" smtClean="0"/>
              <a:t>Promote </a:t>
            </a:r>
            <a:r>
              <a:rPr lang="en-US" altLang="en-US" sz="2800" b="1" dirty="0"/>
              <a:t>hydrographic </a:t>
            </a:r>
            <a:r>
              <a:rPr lang="en-US" altLang="en-US" sz="2800" b="1" dirty="0" smtClean="0"/>
              <a:t>components </a:t>
            </a:r>
            <a:r>
              <a:rPr lang="en-US" altLang="en-US" sz="2800" b="1" dirty="0"/>
              <a:t>in broader marine projects or more specifically oriented to non-navigational safety </a:t>
            </a:r>
            <a:r>
              <a:rPr lang="en-US" altLang="en-US" sz="2800" b="1" dirty="0" smtClean="0"/>
              <a:t>applications</a:t>
            </a:r>
          </a:p>
          <a:p>
            <a:pPr marL="631825" lvl="1" indent="-457200" eaLnBrk="1" hangingPunct="1">
              <a:buFont typeface="Arial" panose="020B0604020202020204" pitchFamily="34" charset="0"/>
              <a:buChar char="•"/>
            </a:pPr>
            <a:r>
              <a:rPr lang="en-US" altLang="en-US" sz="2400" b="1" dirty="0" smtClean="0"/>
              <a:t>Dedicated hydrographic projects are very unlikely to be funded</a:t>
            </a:r>
          </a:p>
          <a:p>
            <a:pPr marL="631825" lvl="1" indent="-457200" eaLnBrk="1" hangingPunct="1">
              <a:buFont typeface="Arial" panose="020B0604020202020204" pitchFamily="34" charset="0"/>
              <a:buChar char="•"/>
            </a:pPr>
            <a:r>
              <a:rPr lang="en-US" altLang="en-US" sz="2400" b="1" dirty="0" smtClean="0"/>
              <a:t>Integrate hydrographic components into a larger maritime / environmental / climate development </a:t>
            </a:r>
            <a:r>
              <a:rPr lang="en-US" altLang="en-US" sz="2400" b="1" dirty="0" err="1" smtClean="0"/>
              <a:t>programme</a:t>
            </a:r>
            <a:r>
              <a:rPr lang="en-US" altLang="en-US" sz="2400" b="1" dirty="0"/>
              <a:t>.</a:t>
            </a:r>
            <a:endParaRPr lang="en-US" altLang="en-US" sz="2400" b="1" dirty="0" smtClean="0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57200" y="190381"/>
            <a:ext cx="8229600" cy="646331"/>
          </a:xfrm>
          <a:noFill/>
        </p:spPr>
        <p:txBody>
          <a:bodyPr wrap="square" rtlCol="0">
            <a:spAutoFit/>
          </a:bodyPr>
          <a:lstStyle/>
          <a:p>
            <a:r>
              <a:rPr lang="fr-FR" sz="3600" b="1" u="sng" dirty="0" err="1" smtClean="0">
                <a:solidFill>
                  <a:srgbClr val="FFFF00"/>
                </a:solidFill>
                <a:latin typeface="Calibri" pitchFamily="34" charset="0"/>
                <a:ea typeface="+mn-ea"/>
                <a:cs typeface="Arial" charset="0"/>
              </a:rPr>
              <a:t>Recommendations</a:t>
            </a:r>
            <a:endParaRPr lang="fr-FR" sz="2800" b="1" u="sng" dirty="0" smtClean="0">
              <a:solidFill>
                <a:srgbClr val="FFFF00"/>
              </a:solidFill>
              <a:latin typeface="Calibri" pitchFamily="34" charset="0"/>
              <a:ea typeface="+mn-ea"/>
              <a:cs typeface="Arial" charset="0"/>
            </a:endParaRPr>
          </a:p>
        </p:txBody>
      </p:sp>
      <p:sp>
        <p:nvSpPr>
          <p:cNvPr id="2" name="Flèche courbée vers la gauche 1"/>
          <p:cNvSpPr/>
          <p:nvPr/>
        </p:nvSpPr>
        <p:spPr bwMode="auto">
          <a:xfrm>
            <a:off x="7812360" y="1772816"/>
            <a:ext cx="1224136" cy="2016224"/>
          </a:xfrm>
          <a:prstGeom prst="curvedLeftArrow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7596336" y="3861048"/>
            <a:ext cx="1656184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7500" lnSpcReduction="20000"/>
          </a:bodyPr>
          <a:lstStyle>
            <a:lvl1pPr marL="363538" indent="-363538" algn="l" rtl="0" eaLnBrk="0" fontAlgn="base" hangingPunct="0"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60000"/>
              <a:buFont typeface="Wingdings" pitchFamily="2" charset="2"/>
              <a:buChar char=""/>
              <a:defRPr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538163" indent="-174625" algn="l" rtl="0" eaLnBrk="0" fontAlgn="base" hangingPunct="0"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60000"/>
              <a:buFont typeface="Arial Narrow" pitchFamily="34" charset="0"/>
              <a:buChar char="–"/>
              <a:defRPr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901700" indent="-185738" algn="l" rtl="0" eaLnBrk="0" fontAlgn="base" hangingPunct="0"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60000"/>
              <a:buFont typeface="Arial Narrow" pitchFamily="34" charset="0"/>
              <a:buChar char="–"/>
              <a:defRPr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077913" indent="-176213" algn="l" rtl="0" eaLnBrk="0" fontAlgn="base" hangingPunct="0"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60000"/>
              <a:buFont typeface="Arial Narrow" pitchFamily="34" charset="0"/>
              <a:buChar char="–"/>
              <a:defRPr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1252538" indent="-174625" algn="l" rtl="0" eaLnBrk="0" fontAlgn="base" hangingPunct="0"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60000"/>
              <a:buFont typeface="Arial Narrow" pitchFamily="34" charset="0"/>
              <a:buChar char="–"/>
              <a:defRPr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itchFamily="2" charset="2"/>
              <a:buChar char="n"/>
              <a:defRPr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itchFamily="2" charset="2"/>
              <a:buChar char="n"/>
              <a:defRPr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itchFamily="2" charset="2"/>
              <a:buChar char="n"/>
              <a:defRPr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itchFamily="2" charset="2"/>
              <a:buChar char="n"/>
              <a:defRPr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indent="0" algn="ctr" eaLnBrk="1" hangingPunct="1">
              <a:buFont typeface="Wingdings" pitchFamily="2" charset="2"/>
              <a:buNone/>
            </a:pPr>
            <a:r>
              <a:rPr lang="en-US" altLang="en-US" b="1" i="1" kern="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Transfer </a:t>
            </a:r>
          </a:p>
          <a:p>
            <a:pPr marL="0" indent="0" algn="ctr" eaLnBrk="1" hangingPunct="1">
              <a:buFont typeface="Wingdings" pitchFamily="2" charset="2"/>
              <a:buNone/>
            </a:pPr>
            <a:r>
              <a:rPr lang="en-US" altLang="en-US" b="1" i="1" kern="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of </a:t>
            </a:r>
          </a:p>
          <a:p>
            <a:pPr marL="0" indent="0" algn="ctr" eaLnBrk="1" hangingPunct="1">
              <a:buFont typeface="Wingdings" pitchFamily="2" charset="2"/>
              <a:buNone/>
            </a:pPr>
            <a:r>
              <a:rPr lang="en-US" altLang="en-US" b="1" i="1" kern="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resources</a:t>
            </a:r>
          </a:p>
        </p:txBody>
      </p:sp>
    </p:spTree>
    <p:extLst>
      <p:ext uri="{BB962C8B-B14F-4D97-AF65-F5344CB8AC3E}">
        <p14:creationId xmlns:p14="http://schemas.microsoft.com/office/powerpoint/2010/main" val="187434497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954" y="1124744"/>
            <a:ext cx="8147486" cy="5124472"/>
          </a:xfrm>
        </p:spPr>
        <p:txBody>
          <a:bodyPr>
            <a:noAutofit/>
          </a:bodyPr>
          <a:lstStyle/>
          <a:p>
            <a:pPr marL="514350" indent="-514350" eaLnBrk="1" hangingPunct="1">
              <a:buFont typeface="+mj-lt"/>
              <a:buAutoNum type="alphaUcPeriod" startAt="3"/>
            </a:pPr>
            <a:r>
              <a:rPr lang="en-US" altLang="en-US" sz="2800" b="1" dirty="0" smtClean="0"/>
              <a:t>Strengthen IHO’s involvement in the implementation of the CB strategy within the </a:t>
            </a:r>
            <a:r>
              <a:rPr lang="en-US" altLang="en-US" sz="2800" b="1" dirty="0" err="1" smtClean="0"/>
              <a:t>EAtHC</a:t>
            </a:r>
            <a:r>
              <a:rPr lang="en-US" altLang="en-US" sz="2800" b="1" dirty="0" smtClean="0"/>
              <a:t> region</a:t>
            </a:r>
          </a:p>
          <a:p>
            <a:pPr marL="688975" lvl="1" indent="-514350" eaLnBrk="1" hangingPunct="1">
              <a:buFont typeface="Arial" panose="020B0604020202020204" pitchFamily="34" charset="0"/>
              <a:buChar char="•"/>
            </a:pPr>
            <a:r>
              <a:rPr lang="en-US" altLang="en-US" sz="2400" b="1" dirty="0" smtClean="0"/>
              <a:t>CB implementation relies mainly on the commitment of a few European HSs, with limited resources</a:t>
            </a:r>
          </a:p>
          <a:p>
            <a:pPr marL="688975" lvl="1" indent="-514350" eaLnBrk="1" hangingPunct="1">
              <a:buFont typeface="Arial" panose="020B0604020202020204" pitchFamily="34" charset="0"/>
              <a:buChar char="•"/>
            </a:pPr>
            <a:r>
              <a:rPr lang="en-US" altLang="en-US" sz="2400" b="1" dirty="0"/>
              <a:t>H</a:t>
            </a:r>
            <a:r>
              <a:rPr lang="en-US" altLang="en-US" sz="2400" b="1" dirty="0" smtClean="0"/>
              <a:t>uman </a:t>
            </a:r>
            <a:r>
              <a:rPr lang="en-US" altLang="en-US" sz="2400" b="1" dirty="0"/>
              <a:t>resources currently allocated appear to be </a:t>
            </a:r>
            <a:r>
              <a:rPr lang="en-US" altLang="en-US" sz="2400" b="1" dirty="0" smtClean="0"/>
              <a:t>limited </a:t>
            </a:r>
            <a:r>
              <a:rPr lang="en-US" altLang="en-US" sz="2400" b="1" dirty="0"/>
              <a:t>in relation to the scale of the </a:t>
            </a:r>
            <a:r>
              <a:rPr lang="en-US" altLang="en-US" sz="2400" b="1" dirty="0" smtClean="0"/>
              <a:t>task and need to be reinforced </a:t>
            </a:r>
          </a:p>
          <a:p>
            <a:pPr marL="631825" lvl="1" indent="-457200" eaLnBrk="1" hangingPunct="1">
              <a:buFont typeface="Wingdings" pitchFamily="2" charset="2"/>
              <a:buChar char="è"/>
            </a:pPr>
            <a:r>
              <a:rPr lang="en-US" altLang="en-US" b="1" dirty="0" smtClean="0">
                <a:sym typeface="Wingdings"/>
              </a:rPr>
              <a:t>Dedicated post within the IHO secretariat to lead capacity development in the </a:t>
            </a:r>
            <a:r>
              <a:rPr lang="en-US" altLang="en-US" b="1" dirty="0" err="1" smtClean="0">
                <a:sym typeface="Wingdings"/>
              </a:rPr>
              <a:t>EAtHC</a:t>
            </a:r>
            <a:r>
              <a:rPr lang="en-US" altLang="en-US" b="1" dirty="0" smtClean="0">
                <a:sym typeface="Wingdings"/>
              </a:rPr>
              <a:t> region</a:t>
            </a:r>
          </a:p>
          <a:p>
            <a:pPr marL="631825" lvl="1" indent="-457200" eaLnBrk="1" hangingPunct="1">
              <a:buFont typeface="Arial" panose="020B0604020202020204" pitchFamily="34" charset="0"/>
              <a:buChar char="•"/>
            </a:pPr>
            <a:r>
              <a:rPr lang="en-US" altLang="en-US" sz="2400" b="1" dirty="0" smtClean="0"/>
              <a:t>In-depth long term relations with WCA coastal states </a:t>
            </a:r>
          </a:p>
          <a:p>
            <a:pPr marL="631825" lvl="1" indent="-457200" eaLnBrk="1" hangingPunct="1">
              <a:buFont typeface="Arial" panose="020B0604020202020204" pitchFamily="34" charset="0"/>
              <a:buChar char="•"/>
            </a:pPr>
            <a:r>
              <a:rPr lang="en-US" altLang="en-US" sz="2400" b="1" dirty="0" smtClean="0"/>
              <a:t>Greater visibility of IHO’s involvement in CB</a:t>
            </a:r>
          </a:p>
          <a:p>
            <a:pPr marL="631825" lvl="1" indent="-457200" eaLnBrk="1" hangingPunct="1">
              <a:buFont typeface="Arial" panose="020B0604020202020204" pitchFamily="34" charset="0"/>
              <a:buChar char="•"/>
            </a:pPr>
            <a:r>
              <a:rPr lang="en-US" altLang="en-US" sz="2400" b="1" dirty="0" smtClean="0"/>
              <a:t>Better coordination with other international bodies (IMO, IOC &amp; IALA) and regional bodies &amp; strategies</a:t>
            </a: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57200" y="190381"/>
            <a:ext cx="8229600" cy="646331"/>
          </a:xfrm>
          <a:noFill/>
        </p:spPr>
        <p:txBody>
          <a:bodyPr wrap="square" rtlCol="0">
            <a:spAutoFit/>
          </a:bodyPr>
          <a:lstStyle/>
          <a:p>
            <a:r>
              <a:rPr lang="fr-FR" sz="3600" b="1" u="sng" dirty="0" err="1" smtClean="0">
                <a:solidFill>
                  <a:srgbClr val="FFFF00"/>
                </a:solidFill>
                <a:latin typeface="Calibri" pitchFamily="34" charset="0"/>
                <a:ea typeface="+mn-ea"/>
                <a:cs typeface="Arial" charset="0"/>
              </a:rPr>
              <a:t>Recommendations</a:t>
            </a:r>
            <a:endParaRPr lang="fr-FR" sz="2800" b="1" u="sng" dirty="0" smtClean="0">
              <a:solidFill>
                <a:srgbClr val="FFFF00"/>
              </a:solidFill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146495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34813"/>
            <a:ext cx="7886700" cy="833947"/>
          </a:xfrm>
        </p:spPr>
        <p:txBody>
          <a:bodyPr>
            <a:normAutofit/>
          </a:bodyPr>
          <a:lstStyle/>
          <a:p>
            <a:pPr algn="ctr"/>
            <a:r>
              <a:rPr lang="en-GB" b="1" dirty="0">
                <a:latin typeface="Adobe Garamond Pro" panose="02020502060506020403" pitchFamily="18" charset="0"/>
              </a:rPr>
              <a:t>Actions Required of </a:t>
            </a:r>
            <a:r>
              <a:rPr lang="en-GB" b="1" dirty="0" smtClean="0">
                <a:latin typeface="Adobe Garamond Pro" panose="02020502060506020403" pitchFamily="18" charset="0"/>
              </a:rPr>
              <a:t>CBSC16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556792"/>
            <a:ext cx="7992888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/>
              <a:t>The CBSC is invited to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/>
              <a:t>Endorse </a:t>
            </a:r>
            <a:r>
              <a:rPr lang="en-US" sz="3000" dirty="0"/>
              <a:t>the </a:t>
            </a:r>
            <a:r>
              <a:rPr lang="en-US" sz="3000" dirty="0" smtClean="0"/>
              <a:t>overall assessment of the results of CB actions in the sub-region over the past 15 years</a:t>
            </a:r>
            <a:endParaRPr lang="en-US" sz="3000" dirty="0"/>
          </a:p>
          <a:p>
            <a:pPr marL="514350" indent="-514350">
              <a:buFont typeface="+mj-lt"/>
              <a:buAutoNum type="arabicPeriod"/>
            </a:pPr>
            <a:r>
              <a:rPr lang="en-US" sz="3000" dirty="0"/>
              <a:t>A</a:t>
            </a:r>
            <a:r>
              <a:rPr lang="en-US" sz="3000" dirty="0" smtClean="0"/>
              <a:t>dvise </a:t>
            </a:r>
            <a:r>
              <a:rPr lang="en-US" sz="3000" dirty="0"/>
              <a:t>on the recommendations A and B </a:t>
            </a:r>
            <a:r>
              <a:rPr lang="en-US" sz="3000" dirty="0" smtClean="0"/>
              <a:t>for </a:t>
            </a:r>
            <a:r>
              <a:rPr lang="en-US" sz="3000" dirty="0"/>
              <a:t>possible adoption by </a:t>
            </a:r>
            <a:r>
              <a:rPr lang="en-US" sz="3000" dirty="0" err="1"/>
              <a:t>EAtHC</a:t>
            </a:r>
            <a:r>
              <a:rPr lang="en-US" sz="3000" dirty="0"/>
              <a:t> at its next conference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/>
              <a:t>T</a:t>
            </a:r>
            <a:r>
              <a:rPr lang="en-US" sz="3000" dirty="0" smtClean="0"/>
              <a:t>ake </a:t>
            </a:r>
            <a:r>
              <a:rPr lang="en-US" sz="3000" dirty="0"/>
              <a:t>into consideration the request for the creation of a dedicated post within the Secretariat of the IHO for capacity building in the </a:t>
            </a:r>
            <a:r>
              <a:rPr lang="en-US" sz="3000" dirty="0" err="1" smtClean="0"/>
              <a:t>EAtHC</a:t>
            </a:r>
            <a:endParaRPr lang="en-GB" sz="3000" dirty="0"/>
          </a:p>
        </p:txBody>
      </p:sp>
    </p:spTree>
    <p:extLst>
      <p:ext uri="{BB962C8B-B14F-4D97-AF65-F5344CB8AC3E}">
        <p14:creationId xmlns:p14="http://schemas.microsoft.com/office/powerpoint/2010/main" val="399926482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00" y="2667000"/>
            <a:ext cx="2266950" cy="833947"/>
          </a:xfrm>
        </p:spPr>
        <p:txBody>
          <a:bodyPr>
            <a:normAutofit/>
          </a:bodyPr>
          <a:lstStyle/>
          <a:p>
            <a:r>
              <a:rPr lang="en-GB" sz="3600" b="1" u="sng" smtClean="0"/>
              <a:t>Thank You</a:t>
            </a:r>
            <a:endParaRPr lang="en-GB" sz="3600" b="1" u="sng" dirty="0"/>
          </a:p>
        </p:txBody>
      </p:sp>
    </p:spTree>
    <p:extLst>
      <p:ext uri="{BB962C8B-B14F-4D97-AF65-F5344CB8AC3E}">
        <p14:creationId xmlns:p14="http://schemas.microsoft.com/office/powerpoint/2010/main" val="97345156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SSC Report templat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Arial Narrow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HSSC Report templat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Arial Narrow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HSSC Report template</Template>
  <TotalTime>3351</TotalTime>
  <Words>539</Words>
  <Application>Microsoft Office PowerPoint</Application>
  <PresentationFormat>Affichage à l'écran (4:3)</PresentationFormat>
  <Paragraphs>58</Paragraphs>
  <Slides>9</Slides>
  <Notes>6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9</vt:i4>
      </vt:variant>
    </vt:vector>
  </HeadingPairs>
  <TitlesOfParts>
    <vt:vector size="11" baseType="lpstr">
      <vt:lpstr>HSSC Report template</vt:lpstr>
      <vt:lpstr>1_HSSC Report template</vt:lpstr>
      <vt:lpstr>Présentation PowerPoint</vt:lpstr>
      <vt:lpstr>EAtHC CB overview</vt:lpstr>
      <vt:lpstr>EAtHC CB overall assessment</vt:lpstr>
      <vt:lpstr>EAtHC CB overall assessment</vt:lpstr>
      <vt:lpstr>EAtHC CB overall assessment</vt:lpstr>
      <vt:lpstr>Recommendations</vt:lpstr>
      <vt:lpstr>Recommendations</vt:lpstr>
      <vt:lpstr>Actions Required of CBSC16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GILLES</dc:creator>
  <cp:lastModifiedBy>Vincent Lamarre, DMI/REX</cp:lastModifiedBy>
  <cp:revision>327</cp:revision>
  <dcterms:created xsi:type="dcterms:W3CDTF">2011-10-01T21:09:34Z</dcterms:created>
  <dcterms:modified xsi:type="dcterms:W3CDTF">2018-05-29T13:02:57Z</dcterms:modified>
</cp:coreProperties>
</file>